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69" r:id="rId4"/>
    <p:sldId id="272" r:id="rId5"/>
    <p:sldId id="273" r:id="rId6"/>
    <p:sldId id="274" r:id="rId7"/>
    <p:sldId id="275" r:id="rId8"/>
    <p:sldId id="276" r:id="rId9"/>
    <p:sldId id="267" r:id="rId10"/>
    <p:sldId id="266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.Учрал" initials="Д" lastIdx="3" clrIdx="0">
    <p:extLst>
      <p:ext uri="{19B8F6BF-5375-455C-9EA6-DF929625EA0E}">
        <p15:presenceInfo xmlns:p15="http://schemas.microsoft.com/office/powerpoint/2012/main" userId="Д.Учрал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55F7"/>
    <a:srgbClr val="FF0000"/>
    <a:srgbClr val="829CFA"/>
    <a:srgbClr val="FFC000"/>
    <a:srgbClr val="6182F9"/>
    <a:srgbClr val="ED1C24"/>
    <a:srgbClr val="2B3F95"/>
    <a:srgbClr val="F8D748"/>
    <a:srgbClr val="093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6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rgbClr val="2755F7"/>
                </a:solidFill>
                <a:latin typeface="Montserrat" pitchFamily="2" charset="0"/>
                <a:ea typeface="+mn-ea"/>
                <a:cs typeface="+mn-cs"/>
              </a:defRPr>
            </a:pPr>
            <a:r>
              <a:rPr lang="mn-MN" sz="1200" b="1" dirty="0">
                <a:solidFill>
                  <a:srgbClr val="2755F7"/>
                </a:solidFill>
              </a:rPr>
              <a:t>Графикийн</a:t>
            </a:r>
            <a:r>
              <a:rPr lang="mn-MN" sz="1200" b="1" baseline="0" dirty="0">
                <a:solidFill>
                  <a:srgbClr val="2755F7"/>
                </a:solidFill>
              </a:rPr>
              <a:t> гарчиг</a:t>
            </a:r>
            <a:endParaRPr lang="en-US" sz="1200" b="1" dirty="0">
              <a:solidFill>
                <a:srgbClr val="2755F7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rgbClr val="2755F7"/>
              </a:solidFill>
              <a:latin typeface="Montserrat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755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5E-4B67-903B-4355AA9F2C80}"/>
              </c:ext>
            </c:extLst>
          </c:dPt>
          <c:dPt>
            <c:idx val="1"/>
            <c:bubble3D val="0"/>
            <c:spPr>
              <a:solidFill>
                <a:srgbClr val="6182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7C5E-4B67-903B-4355AA9F2C80}"/>
              </c:ext>
            </c:extLst>
          </c:dPt>
          <c:dPt>
            <c:idx val="2"/>
            <c:bubble3D val="0"/>
            <c:spPr>
              <a:solidFill>
                <a:srgbClr val="829CF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7C5E-4B67-903B-4355AA9F2C8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5E-4B67-903B-4355AA9F2C8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5E-4B67-903B-4355AA9F2C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ontserrat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rgbClr val="2755F7"/>
                </a:solidFill>
                <a:latin typeface="Montserrat" pitchFamily="2" charset="0"/>
                <a:ea typeface="+mn-ea"/>
                <a:cs typeface="+mn-cs"/>
              </a:defRPr>
            </a:pPr>
            <a:r>
              <a:rPr lang="mn-MN" b="1" dirty="0">
                <a:solidFill>
                  <a:srgbClr val="2755F7"/>
                </a:solidFill>
              </a:rPr>
              <a:t>Графикийн гарчиг</a:t>
            </a:r>
            <a:endParaRPr lang="en-US" b="1" dirty="0">
              <a:solidFill>
                <a:srgbClr val="2755F7"/>
              </a:solidFill>
            </a:endParaRPr>
          </a:p>
        </c:rich>
      </c:tx>
      <c:layout>
        <c:manualLayout>
          <c:xMode val="edge"/>
          <c:yMode val="edge"/>
          <c:x val="0.3650587043570249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rgbClr val="2755F7"/>
              </a:solidFill>
              <a:latin typeface="Montserrat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000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5E-4B67-903B-4355AA9F2C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29CFA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2024Q1</c:v>
                </c:pt>
                <c:pt idx="1">
                  <c:v>2024Q2</c:v>
                </c:pt>
                <c:pt idx="2">
                  <c:v>2024Q3</c:v>
                </c:pt>
                <c:pt idx="3">
                  <c:v>2024Q4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</c:v>
                </c:pt>
                <c:pt idx="1">
                  <c:v>3.1</c:v>
                </c:pt>
                <c:pt idx="2">
                  <c:v>2.1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C5E-4B67-903B-4355AA9F2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-100"/>
        <c:axId val="1481073968"/>
        <c:axId val="1481070224"/>
      </c:barChart>
      <c:catAx>
        <c:axId val="1481073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1481070224"/>
        <c:crosses val="autoZero"/>
        <c:auto val="1"/>
        <c:lblAlgn val="ctr"/>
        <c:lblOffset val="100"/>
        <c:noMultiLvlLbl val="0"/>
      </c:catAx>
      <c:valAx>
        <c:axId val="148107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alpha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0"/>
                <a:ea typeface="+mn-ea"/>
                <a:cs typeface="+mn-cs"/>
              </a:defRPr>
            </a:pPr>
            <a:endParaRPr lang="en-US"/>
          </a:p>
        </c:txPr>
        <c:crossAx val="148107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latin typeface="Montserrat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9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0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6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210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28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070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041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2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849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432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12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836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163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133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333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5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16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5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4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70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0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F567-3033-4335-B0E6-B093F6524C65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8FA6E-E1A4-48D3-9931-9D3E2095B7B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837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9BB41D-593A-4090-AAD2-91A50BC4BE34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A50D2-6702-4D5A-AC7B-E2B420E7F04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61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896444"/>
            <a:ext cx="1923966" cy="525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034" y="2599801"/>
            <a:ext cx="5855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mn-M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Оффис үнэлэх аргачлал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0034" y="6255263"/>
            <a:ext cx="55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solidFill>
                  <a:prstClr val="white"/>
                </a:solidFill>
                <a:latin typeface="Montserrat" panose="00000500000000000000" pitchFamily="2" charset="0"/>
              </a:rPr>
              <a:t>2025 </a:t>
            </a:r>
            <a:r>
              <a:rPr lang="mn-MN" sz="1400" dirty="0">
                <a:solidFill>
                  <a:prstClr val="white"/>
                </a:solidFill>
                <a:latin typeface="Montserrat" panose="00000500000000000000" pitchFamily="2" charset="0"/>
              </a:rPr>
              <a:t>он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6FE98-9345-BC9B-18EA-3E056EF5AD3C}"/>
              </a:ext>
            </a:extLst>
          </p:cNvPr>
          <p:cNvSpPr txBox="1"/>
          <p:nvPr/>
        </p:nvSpPr>
        <p:spPr>
          <a:xfrm>
            <a:off x="1330034" y="3275111"/>
            <a:ext cx="55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solidFill>
                  <a:prstClr val="white"/>
                </a:solidFill>
                <a:latin typeface="Montserrat" panose="00000500000000000000" pitchFamily="2" charset="0"/>
              </a:rPr>
              <a:t>Б</a:t>
            </a:r>
            <a:r>
              <a:rPr lang="mn-MN" sz="1400" dirty="0">
                <a:solidFill>
                  <a:prstClr val="white"/>
                </a:solidFill>
                <a:latin typeface="Montserrat" panose="00000500000000000000" pitchFamily="2" charset="0"/>
              </a:rPr>
              <a:t>оловсруулсан: Ц.Рэнцэн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47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Гарчиг </a:t>
            </a:r>
            <a:r>
              <a:rPr lang="mn-MN" sz="32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байрлах хэсэг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19819" y="3996234"/>
            <a:ext cx="4204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1256" y="3219303"/>
            <a:ext cx="407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ТОВЧ АГУУЛГА ТЕКСТ Фонт </a:t>
            </a:r>
            <a:r>
              <a:rPr lang="en-CA" b="1" dirty="0">
                <a:solidFill>
                  <a:srgbClr val="2755F7"/>
                </a:solidFill>
                <a:latin typeface="Montserrat" panose="00000500000000000000" pitchFamily="2" charset="0"/>
              </a:rPr>
              <a:t>Montserrat Bold, </a:t>
            </a:r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Хэмжээ 14-18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5796"/>
              </p:ext>
            </p:extLst>
          </p:nvPr>
        </p:nvGraphicFramePr>
        <p:xfrm>
          <a:off x="706748" y="1613010"/>
          <a:ext cx="6800040" cy="413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008">
                  <a:extLst>
                    <a:ext uri="{9D8B030D-6E8A-4147-A177-3AD203B41FA5}">
                      <a16:colId xmlns:a16="http://schemas.microsoft.com/office/drawing/2014/main" val="4294242010"/>
                    </a:ext>
                  </a:extLst>
                </a:gridCol>
                <a:gridCol w="1360008">
                  <a:extLst>
                    <a:ext uri="{9D8B030D-6E8A-4147-A177-3AD203B41FA5}">
                      <a16:colId xmlns:a16="http://schemas.microsoft.com/office/drawing/2014/main" val="2898165723"/>
                    </a:ext>
                  </a:extLst>
                </a:gridCol>
                <a:gridCol w="1360008">
                  <a:extLst>
                    <a:ext uri="{9D8B030D-6E8A-4147-A177-3AD203B41FA5}">
                      <a16:colId xmlns:a16="http://schemas.microsoft.com/office/drawing/2014/main" val="551781181"/>
                    </a:ext>
                  </a:extLst>
                </a:gridCol>
                <a:gridCol w="1360008">
                  <a:extLst>
                    <a:ext uri="{9D8B030D-6E8A-4147-A177-3AD203B41FA5}">
                      <a16:colId xmlns:a16="http://schemas.microsoft.com/office/drawing/2014/main" val="2017893778"/>
                    </a:ext>
                  </a:extLst>
                </a:gridCol>
                <a:gridCol w="1360008">
                  <a:extLst>
                    <a:ext uri="{9D8B030D-6E8A-4147-A177-3AD203B41FA5}">
                      <a16:colId xmlns:a16="http://schemas.microsoft.com/office/drawing/2014/main" val="2120403080"/>
                    </a:ext>
                  </a:extLst>
                </a:gridCol>
              </a:tblGrid>
              <a:tr h="329530">
                <a:tc>
                  <a:txBody>
                    <a:bodyPr/>
                    <a:lstStyle/>
                    <a:p>
                      <a:r>
                        <a:rPr lang="mn-MN" sz="1100" dirty="0">
                          <a:latin typeface="Montserrat" pitchFamily="2" charset="0"/>
                        </a:rPr>
                        <a:t>Хүснэгт</a:t>
                      </a:r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5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5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5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5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751366"/>
                  </a:ext>
                </a:extLst>
              </a:tr>
              <a:tr h="329530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350361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793701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714107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94842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57353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896243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33762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50580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84111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36213"/>
                  </a:ext>
                </a:extLst>
              </a:tr>
              <a:tr h="347849"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5358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9330" y="1172606"/>
            <a:ext cx="305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200" b="1" dirty="0">
                <a:solidFill>
                  <a:srgbClr val="2755F7"/>
                </a:solidFill>
                <a:latin typeface="Montserrat" panose="00000500000000000000" pitchFamily="2" charset="0"/>
              </a:rPr>
              <a:t>Хүснэгтийн гарчиг</a:t>
            </a:r>
            <a:endParaRPr lang="en-US" sz="1200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7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7" y="896444"/>
            <a:ext cx="1923966" cy="525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30034" y="6255263"/>
            <a:ext cx="5511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dirty="0">
                <a:solidFill>
                  <a:prstClr val="white"/>
                </a:solidFill>
                <a:latin typeface="Montserrat" panose="00000500000000000000" pitchFamily="2" charset="0"/>
              </a:rPr>
              <a:t>XXXX.XX.XX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0035" y="3190661"/>
            <a:ext cx="36245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Анхаарал хандуулсанд</a:t>
            </a:r>
          </a:p>
          <a:p>
            <a:r>
              <a:rPr lang="mn-MN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БАЯРЛАЛАА</a:t>
            </a:r>
            <a:endParaRPr lang="en-US" sz="3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29" y="2667000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2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Зорилго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93" y="1590308"/>
            <a:ext cx="50516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Хөрөнгийн үнэлгээг хялбаршуулах түргэн шуурхай болгох ажлын хүрээнд “Хашаа байшин үнэлэх аргачлал”, “Орон сууц үнэлэх аргачлал” зэргийг шат дараалалтай нэвтрүүлсэн. </a:t>
            </a:r>
          </a:p>
          <a:p>
            <a:endParaRPr lang="mn-MN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Энэ ажлын хүрээнд үнэлгээчний зүгээс “Оффис үнэлэх аргачлал”-ыг шинээр боловсруулан танилцуулж байна.</a:t>
            </a:r>
            <a:endParaRPr lang="en-US" sz="1400" dirty="0">
              <a:latin typeface="Montserrat" panose="00000500000000000000" pitchFamily="2" charset="0"/>
            </a:endParaRPr>
          </a:p>
          <a:p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07955-E81F-42AE-A35A-66840B29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83" r="16305"/>
          <a:stretch/>
        </p:blipFill>
        <p:spPr>
          <a:xfrm>
            <a:off x="6633032" y="-336885"/>
            <a:ext cx="4692696" cy="131982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D20F84-5F3F-4A7C-CDED-07F70E57920E}"/>
              </a:ext>
            </a:extLst>
          </p:cNvPr>
          <p:cNvSpPr txBox="1"/>
          <p:nvPr/>
        </p:nvSpPr>
        <p:spPr>
          <a:xfrm>
            <a:off x="507292" y="4383736"/>
            <a:ext cx="5051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Тус аргачлалаар Улаанбаатар хотын төвийн 6 дүүрэгт байрлалтай оффисын зориулалттай барилга доторх оффисын талбайг үнэлнэ.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61810-CF26-69E2-C82F-A5DDE980AB48}"/>
              </a:ext>
            </a:extLst>
          </p:cNvPr>
          <p:cNvSpPr txBox="1"/>
          <p:nvPr/>
        </p:nvSpPr>
        <p:spPr>
          <a:xfrm>
            <a:off x="593536" y="3802630"/>
            <a:ext cx="28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Хамрах хүрээ: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8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Үнэлгээний зүйл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93" y="1590308"/>
            <a:ext cx="5051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УБ хотын төвийн 6 дүүрэгт байрлалтай оффисын зориулалтай 194 ширхэг ҮХХ-ийн мэдээллийг </a:t>
            </a:r>
            <a:r>
              <a:rPr lang="en-US" sz="1400" dirty="0" err="1">
                <a:latin typeface="Montserrat" panose="00000500000000000000" pitchFamily="2" charset="0"/>
              </a:rPr>
              <a:t>Ebarilga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mn-MN" sz="1400" dirty="0">
                <a:latin typeface="Montserrat" panose="00000500000000000000" pitchFamily="2" charset="0"/>
              </a:rPr>
              <a:t>сайтаас гараар цуглуулсан. </a:t>
            </a:r>
          </a:p>
          <a:p>
            <a:endParaRPr lang="mn-MN" sz="1400" dirty="0">
              <a:latin typeface="Montserrat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FDDC53-E960-E26A-3F61-BF8B64D2F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2" y="528232"/>
            <a:ext cx="6382641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72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Дата цуглуулалт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293" y="1590308"/>
            <a:ext cx="50516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Аргачлалд хэрэгтэй жишиг хөрөнгийн мэдээллийг </a:t>
            </a:r>
            <a:r>
              <a:rPr lang="en-US" sz="1400" dirty="0">
                <a:latin typeface="Montserrat" panose="00000500000000000000" pitchFamily="2" charset="0"/>
              </a:rPr>
              <a:t>Python</a:t>
            </a:r>
            <a:r>
              <a:rPr lang="mn-MN" sz="1400" dirty="0">
                <a:latin typeface="Montserrat" panose="00000500000000000000" pitchFamily="2" charset="0"/>
              </a:rPr>
              <a:t> хэлний</a:t>
            </a:r>
            <a:r>
              <a:rPr lang="en-US" sz="1400" dirty="0">
                <a:latin typeface="Montserrat" panose="00000500000000000000" pitchFamily="2" charset="0"/>
              </a:rPr>
              <a:t> – Selenium </a:t>
            </a:r>
            <a:r>
              <a:rPr lang="mn-MN" sz="1400" dirty="0">
                <a:latin typeface="Montserrat" panose="00000500000000000000" pitchFamily="2" charset="0"/>
              </a:rPr>
              <a:t>сан ашиглан </a:t>
            </a:r>
            <a:r>
              <a:rPr lang="en-US" sz="1400" dirty="0" err="1">
                <a:latin typeface="Montserrat" panose="00000500000000000000" pitchFamily="2" charset="0"/>
              </a:rPr>
              <a:t>unegui</a:t>
            </a:r>
            <a:r>
              <a:rPr lang="en-US" sz="1400" dirty="0">
                <a:latin typeface="Montserrat" panose="00000500000000000000" pitchFamily="2" charset="0"/>
              </a:rPr>
              <a:t>, </a:t>
            </a:r>
            <a:r>
              <a:rPr lang="en-US" sz="1400" dirty="0" err="1">
                <a:latin typeface="Montserrat" panose="00000500000000000000" pitchFamily="2" charset="0"/>
              </a:rPr>
              <a:t>remax</a:t>
            </a:r>
            <a:r>
              <a:rPr lang="en-US" sz="1400" dirty="0">
                <a:latin typeface="Montserrat" panose="00000500000000000000" pitchFamily="2" charset="0"/>
              </a:rPr>
              <a:t> </a:t>
            </a:r>
            <a:r>
              <a:rPr lang="mn-MN" sz="1400" dirty="0">
                <a:latin typeface="Montserrat" panose="00000500000000000000" pitchFamily="2" charset="0"/>
              </a:rPr>
              <a:t>зэрэг сайтаас 1600 орчим идэвхтэй зарлагдаж байгаа зарын мэдээлэл цуглуулсан.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Код бичиж цуглуулахын давуу тал нь хүнээс хамааралгүй хэрэгцээтэй датаг өдөр бүр цуглуулах боломжтой болох тул үнэлгээ шинэчлэх үед хангалттай дата сантай байх юм.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A72E8C-DEE7-F58D-FF8B-BA932CA3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12" y="1009202"/>
            <a:ext cx="6344577" cy="4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4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Дата цэвэрлэх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7293" y="1590308"/>
            <a:ext cx="50516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Цуглуулсан мэдээллээ </a:t>
            </a:r>
            <a:r>
              <a:rPr lang="en-US" sz="1400" dirty="0">
                <a:latin typeface="Montserrat" panose="00000500000000000000" pitchFamily="2" charset="0"/>
              </a:rPr>
              <a:t>Python – Pandas </a:t>
            </a:r>
            <a:r>
              <a:rPr lang="mn-MN" sz="1400" dirty="0">
                <a:latin typeface="Montserrat" panose="00000500000000000000" pitchFamily="2" charset="0"/>
              </a:rPr>
              <a:t>сан ашиглан цэвэрлэж давтагдсан болон бодит мэдээлэл өгөхгүй хэрэггүй заруудыг устгаж датаг илүү хялбар ашиглаж болохуйц болгосон.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  <a:p>
            <a:r>
              <a:rPr lang="mn-MN" sz="1400" dirty="0">
                <a:latin typeface="Montserrat" panose="00000500000000000000" pitchFamily="2" charset="0"/>
              </a:rPr>
              <a:t>Жишээ нь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Хэт өндөр болон хэт бага утгыг арилгах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Хороо, дүүргээр ялгах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Нийт үнэ болон нэгж үнийг бодож гаргах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800 орчим давтагдсан мэдээллийг устгав.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anose="00000500000000000000" pitchFamily="2" charset="0"/>
              </a:rPr>
              <a:t>Dictionary </a:t>
            </a:r>
            <a:r>
              <a:rPr lang="mn-MN" sz="1400" dirty="0">
                <a:latin typeface="Montserrat" panose="00000500000000000000" pitchFamily="2" charset="0"/>
              </a:rPr>
              <a:t>үүсгэж тухайн оффистой холбоотой заруудыг ялгах зэрэг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90726-9B65-3882-85FA-6ECEE82B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970" y="1556049"/>
            <a:ext cx="6394630" cy="1872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CA313-1A08-38A1-4CA9-43557C2BF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969" y="3837077"/>
            <a:ext cx="6610065" cy="16434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9F6AEF-FADA-5DC0-CF52-227B03646A82}"/>
              </a:ext>
            </a:extLst>
          </p:cNvPr>
          <p:cNvSpPr txBox="1"/>
          <p:nvPr/>
        </p:nvSpPr>
        <p:spPr>
          <a:xfrm>
            <a:off x="5558969" y="1115089"/>
            <a:ext cx="28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Өмнө: 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67C539-8382-02FF-D724-135BD96C0542}"/>
              </a:ext>
            </a:extLst>
          </p:cNvPr>
          <p:cNvSpPr txBox="1"/>
          <p:nvPr/>
        </p:nvSpPr>
        <p:spPr>
          <a:xfrm>
            <a:off x="5558969" y="3463259"/>
            <a:ext cx="28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Дараа: 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79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Суурь үнэ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293" y="1590308"/>
            <a:ext cx="50516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Хангалттай мэдээлэлтэй оффисын барилгуудын үнэлсний дараа үнэлгээний үнэн зөв байдлыг гараар хянав. Хэлцлийн нөхцөл 5%. </a:t>
            </a:r>
          </a:p>
          <a:p>
            <a:endParaRPr lang="mn-MN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Мэдээлэл дутуу оффисын барилгуудыг ойролцоох 5 оффисын барилгын үнийн дундаж үнээр үнэлсэн.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sz="1400" dirty="0">
                <a:latin typeface="Montserrat" panose="00000500000000000000" pitchFamily="2" charset="0"/>
              </a:rPr>
              <a:t>Дараа нь оффис тус бүрийн үнийг бодитой эсэхийг гараар нягталж шалгасан.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sz="1400" dirty="0"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9A905-2DAB-9C0D-C0AE-963B8722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879" y="874026"/>
            <a:ext cx="6202521" cy="40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07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Тохируулга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82ECD52A-7B03-93FE-8C55-459A5ADC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712"/>
          <a:stretch/>
        </p:blipFill>
        <p:spPr>
          <a:xfrm>
            <a:off x="231814" y="2231885"/>
            <a:ext cx="3495383" cy="2988589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309983D-676A-D809-EBEB-72120600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011"/>
          <a:stretch/>
        </p:blipFill>
        <p:spPr>
          <a:xfrm>
            <a:off x="4013619" y="2231885"/>
            <a:ext cx="3830073" cy="2988589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B8461243-1D2E-262F-5DB1-254D0DE28B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652"/>
          <a:stretch/>
        </p:blipFill>
        <p:spPr>
          <a:xfrm>
            <a:off x="8130114" y="2231884"/>
            <a:ext cx="3830072" cy="2988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8407D-8739-B7E2-D398-B98368005096}"/>
              </a:ext>
            </a:extLst>
          </p:cNvPr>
          <p:cNvSpPr txBox="1"/>
          <p:nvPr/>
        </p:nvSpPr>
        <p:spPr>
          <a:xfrm>
            <a:off x="593536" y="1555086"/>
            <a:ext cx="28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Талбай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4BF01-B49B-2BAA-C343-54CEFC86C5F0}"/>
              </a:ext>
            </a:extLst>
          </p:cNvPr>
          <p:cNvSpPr txBox="1"/>
          <p:nvPr/>
        </p:nvSpPr>
        <p:spPr>
          <a:xfrm>
            <a:off x="4293865" y="1555086"/>
            <a:ext cx="28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Байрлах давхар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A4C7C-6656-5142-630E-1A555FE988D4}"/>
              </a:ext>
            </a:extLst>
          </p:cNvPr>
          <p:cNvSpPr txBox="1"/>
          <p:nvPr/>
        </p:nvSpPr>
        <p:spPr>
          <a:xfrm>
            <a:off x="8378754" y="1555086"/>
            <a:ext cx="281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>
                <a:solidFill>
                  <a:srgbClr val="2755F7"/>
                </a:solidFill>
                <a:latin typeface="Montserrat" panose="00000500000000000000" pitchFamily="2" charset="0"/>
              </a:rPr>
              <a:t>Цонх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93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Гарчиг </a:t>
            </a:r>
            <a:r>
              <a:rPr lang="mn-MN" sz="32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байрлах хэсэг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172511510"/>
              </p:ext>
            </p:extLst>
          </p:nvPr>
        </p:nvGraphicFramePr>
        <p:xfrm>
          <a:off x="139337" y="1184365"/>
          <a:ext cx="7332617" cy="497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34056" y="4039782"/>
            <a:ext cx="46045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31864" y="2713780"/>
            <a:ext cx="4832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ТОВЧ АГУУЛГА ТЕКСТ БИЧИХ ХЭСЭГ ТОВЧ АГУУЛГА ТЕКСТ БИЧИХ ХЭСЭГ 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ТОВЧ АГУУЛГА ТЕКСТ БИЧИХ ХЭСЭГ 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ТОВЧ АГУУЛГА ТЕКСТ БИЧИХ ХЭСЭГ 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 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5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93536" y="424427"/>
            <a:ext cx="70824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3200" b="1" dirty="0">
                <a:solidFill>
                  <a:srgbClr val="2755F7"/>
                </a:solidFill>
                <a:latin typeface="Montserrat" panose="00000500000000000000" pitchFamily="2" charset="0"/>
              </a:rPr>
              <a:t>Гарчиг </a:t>
            </a:r>
            <a:r>
              <a:rPr lang="mn-MN" sz="3200" b="1" dirty="0">
                <a:solidFill>
                  <a:schemeClr val="bg2">
                    <a:lumMod val="25000"/>
                  </a:schemeClr>
                </a:solidFill>
                <a:latin typeface="Montserrat" panose="00000500000000000000" pitchFamily="2" charset="0"/>
              </a:rPr>
              <a:t>байрлах хэсэг</a:t>
            </a:r>
            <a:endParaRPr lang="en-US" sz="3200" b="1" dirty="0">
              <a:solidFill>
                <a:schemeClr val="bg2">
                  <a:lumMod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7293" y="559601"/>
            <a:ext cx="66501" cy="3144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122092695"/>
              </p:ext>
            </p:extLst>
          </p:nvPr>
        </p:nvGraphicFramePr>
        <p:xfrm>
          <a:off x="774925" y="1174637"/>
          <a:ext cx="6592526" cy="497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45351" y="3996238"/>
            <a:ext cx="4204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 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  <a:p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Үндсэн тайлбар текст бичих хэсэг | Фонт </a:t>
            </a:r>
            <a:r>
              <a:rPr lang="en-CA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Montserrat, </a:t>
            </a:r>
            <a:r>
              <a:rPr lang="mn-M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Хэмжээ 11-12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06788" y="3219307"/>
            <a:ext cx="407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n-MN" b="1" dirty="0">
                <a:solidFill>
                  <a:srgbClr val="2755F7"/>
                </a:solidFill>
                <a:latin typeface="Montserrat" panose="00000500000000000000" pitchFamily="2" charset="0"/>
              </a:rPr>
              <a:t>ТОВЧ АГУУЛГА ТЕКСТ БИЧИХ ХЭСЭГ ТОВЧ АГУУЛГА ТЕКСТ</a:t>
            </a:r>
            <a:endParaRPr lang="en-US" b="1" dirty="0">
              <a:solidFill>
                <a:srgbClr val="2755F7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1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503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Д.Учрал</dc:creator>
  <cp:lastModifiedBy>Ц.Рэнцэн</cp:lastModifiedBy>
  <cp:revision>40</cp:revision>
  <dcterms:created xsi:type="dcterms:W3CDTF">2024-10-09T03:16:14Z</dcterms:created>
  <dcterms:modified xsi:type="dcterms:W3CDTF">2025-07-03T01:34:58Z</dcterms:modified>
</cp:coreProperties>
</file>