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sldIdLst>
    <p:sldId id="260" r:id="rId2"/>
    <p:sldId id="261" r:id="rId3"/>
    <p:sldId id="265" r:id="rId4"/>
    <p:sldId id="281" r:id="rId5"/>
    <p:sldId id="262" r:id="rId6"/>
    <p:sldId id="282" r:id="rId7"/>
    <p:sldId id="270" r:id="rId8"/>
    <p:sldId id="28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guide id="3" pos="2706" userDrawn="1">
          <p15:clr>
            <a:srgbClr val="A4A3A4"/>
          </p15:clr>
        </p15:guide>
        <p15:guide id="4" pos="1572" userDrawn="1">
          <p15:clr>
            <a:srgbClr val="A4A3A4"/>
          </p15:clr>
        </p15:guide>
        <p15:guide id="5" pos="438" userDrawn="1">
          <p15:clr>
            <a:srgbClr val="A4A3A4"/>
          </p15:clr>
        </p15:guide>
        <p15:guide id="6" pos="4929" userDrawn="1">
          <p15:clr>
            <a:srgbClr val="A4A3A4"/>
          </p15:clr>
        </p15:guide>
        <p15:guide id="7" pos="6131" userDrawn="1">
          <p15:clr>
            <a:srgbClr val="A4A3A4"/>
          </p15:clr>
        </p15:guide>
        <p15:guide id="8"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A1DC"/>
    <a:srgbClr val="1862C6"/>
    <a:srgbClr val="FF9409"/>
    <a:srgbClr val="9E211B"/>
    <a:srgbClr val="E3D2AE"/>
    <a:srgbClr val="DAECF7"/>
    <a:srgbClr val="C7020C"/>
    <a:srgbClr val="C91324"/>
    <a:srgbClr val="162F81"/>
    <a:srgbClr val="8A3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p:cViewPr varScale="1">
        <p:scale>
          <a:sx n="85" d="100"/>
          <a:sy n="85" d="100"/>
        </p:scale>
        <p:origin x="590" y="62"/>
      </p:cViewPr>
      <p:guideLst>
        <p:guide orient="horz" pos="2183"/>
        <p:guide pos="3863"/>
        <p:guide pos="2706"/>
        <p:guide pos="1572"/>
        <p:guide pos="438"/>
        <p:guide pos="4929"/>
        <p:guide pos="6131"/>
        <p:guide pos="72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9605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523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47609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7349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0906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021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7239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2068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14598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4192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96033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02976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2/13/2023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8360648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dictionary.cambridge.org/dictionary/" TargetMode="External"/><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t="6639" b="9856"/>
          <a:stretch/>
        </p:blipFill>
        <p:spPr>
          <a:xfrm>
            <a:off x="0" y="0"/>
            <a:ext cx="12192000" cy="6858000"/>
          </a:xfrm>
          <a:prstGeom prst="rect">
            <a:avLst/>
          </a:prstGeom>
        </p:spPr>
      </p:pic>
      <p:sp>
        <p:nvSpPr>
          <p:cNvPr id="9" name="矩形 8"/>
          <p:cNvSpPr/>
          <p:nvPr/>
        </p:nvSpPr>
        <p:spPr>
          <a:xfrm>
            <a:off x="0" y="92838"/>
            <a:ext cx="12192000" cy="6858000"/>
          </a:xfrm>
          <a:prstGeom prst="rect">
            <a:avLst/>
          </a:prstGeom>
          <a:gradFill flip="none" rotWithShape="1">
            <a:gsLst>
              <a:gs pos="0">
                <a:schemeClr val="tx1">
                  <a:alpha val="0"/>
                </a:schemeClr>
              </a:gs>
              <a:gs pos="100000">
                <a:schemeClr val="tx1">
                  <a:alpha val="18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968190" y="661580"/>
            <a:ext cx="10401636" cy="1631216"/>
          </a:xfrm>
          <a:prstGeom prst="rect">
            <a:avLst/>
          </a:prstGeom>
          <a:noFill/>
        </p:spPr>
        <p:txBody>
          <a:bodyPr wrap="square" rtlCol="0">
            <a:spAutoFit/>
          </a:bodyPr>
          <a:lstStyle/>
          <a:p>
            <a:pPr algn="ctr"/>
            <a:r>
              <a:rPr kumimoji="1" lang="en-US" altLang="zh-CN" sz="10000" i="1" dirty="0">
                <a:solidFill>
                  <a:schemeClr val="bg1"/>
                </a:solidFill>
                <a:latin typeface="Avenir Medium Oblique" charset="0"/>
                <a:ea typeface="Avenir Medium Oblique" charset="0"/>
                <a:cs typeface="Avenir Medium Oblique" charset="0"/>
              </a:rPr>
              <a:t>Learning to learn</a:t>
            </a:r>
            <a:endParaRPr kumimoji="1" lang="zh-CN" altLang="en-US" sz="10000" i="1" dirty="0">
              <a:solidFill>
                <a:schemeClr val="bg1"/>
              </a:solidFill>
              <a:latin typeface="Avenir Medium Oblique" charset="0"/>
              <a:ea typeface="Avenir Medium Oblique" charset="0"/>
              <a:cs typeface="Avenir Medium Oblique" charset="0"/>
            </a:endParaRPr>
          </a:p>
        </p:txBody>
      </p:sp>
      <p:sp>
        <p:nvSpPr>
          <p:cNvPr id="10" name="文本框 9"/>
          <p:cNvSpPr txBox="1"/>
          <p:nvPr/>
        </p:nvSpPr>
        <p:spPr>
          <a:xfrm>
            <a:off x="3190422" y="2579421"/>
            <a:ext cx="7749267" cy="421975"/>
          </a:xfrm>
          <a:prstGeom prst="rect">
            <a:avLst/>
          </a:prstGeom>
          <a:noFill/>
        </p:spPr>
        <p:txBody>
          <a:bodyPr wrap="square" rtlCol="0">
            <a:spAutoFit/>
          </a:bodyPr>
          <a:lstStyle/>
          <a:p>
            <a:pPr algn="r">
              <a:lnSpc>
                <a:spcPct val="150000"/>
              </a:lnSpc>
            </a:pPr>
            <a:r>
              <a:rPr kumimoji="1" lang="en-US" altLang="zh-CN" sz="1600" i="1" dirty="0">
                <a:solidFill>
                  <a:schemeClr val="bg1"/>
                </a:solidFill>
                <a:latin typeface="Avenir Book Oblique" charset="0"/>
                <a:ea typeface="Avenir Book Oblique" charset="0"/>
                <a:cs typeface="Avenir Book Oblique" charset="0"/>
              </a:rPr>
              <a:t>Learning is a gradually process</a:t>
            </a:r>
          </a:p>
        </p:txBody>
      </p:sp>
      <p:sp>
        <p:nvSpPr>
          <p:cNvPr id="11" name="Shape 2637"/>
          <p:cNvSpPr/>
          <p:nvPr/>
        </p:nvSpPr>
        <p:spPr>
          <a:xfrm>
            <a:off x="8395790" y="3234489"/>
            <a:ext cx="292568" cy="257239"/>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 name="Shape 2639"/>
          <p:cNvSpPr/>
          <p:nvPr/>
        </p:nvSpPr>
        <p:spPr>
          <a:xfrm>
            <a:off x="9054632" y="3253567"/>
            <a:ext cx="292567" cy="268271"/>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p>
        </p:txBody>
      </p:sp>
      <p:sp>
        <p:nvSpPr>
          <p:cNvPr id="13" name="Shape 2645"/>
          <p:cNvSpPr/>
          <p:nvPr/>
        </p:nvSpPr>
        <p:spPr>
          <a:xfrm>
            <a:off x="9677477" y="3253567"/>
            <a:ext cx="288854" cy="268271"/>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84769385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t="6639" b="9856"/>
          <a:stretch/>
        </p:blipFill>
        <p:spPr>
          <a:xfrm>
            <a:off x="0" y="0"/>
            <a:ext cx="12192000" cy="6858000"/>
          </a:xfrm>
          <a:prstGeom prst="rect">
            <a:avLst/>
          </a:prstGeom>
        </p:spPr>
      </p:pic>
      <p:sp>
        <p:nvSpPr>
          <p:cNvPr id="3" name="矩形 2"/>
          <p:cNvSpPr/>
          <p:nvPr/>
        </p:nvSpPr>
        <p:spPr>
          <a:xfrm>
            <a:off x="0" y="-18582"/>
            <a:ext cx="12192000" cy="6858000"/>
          </a:xfrm>
          <a:prstGeom prst="rect">
            <a:avLst/>
          </a:prstGeom>
          <a:gradFill flip="none" rotWithShape="1">
            <a:gsLst>
              <a:gs pos="0">
                <a:schemeClr val="tx1">
                  <a:alpha val="0"/>
                </a:schemeClr>
              </a:gs>
              <a:gs pos="100000">
                <a:schemeClr val="tx1">
                  <a:alpha val="18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192400" y="868474"/>
            <a:ext cx="8170439" cy="1631216"/>
          </a:xfrm>
          <a:prstGeom prst="rect">
            <a:avLst/>
          </a:prstGeom>
          <a:noFill/>
        </p:spPr>
        <p:txBody>
          <a:bodyPr wrap="square" rtlCol="0">
            <a:spAutoFit/>
          </a:bodyPr>
          <a:lstStyle/>
          <a:p>
            <a:pPr algn="r"/>
            <a:r>
              <a:rPr kumimoji="1" lang="en-US" altLang="zh-CN" sz="10000" i="1" dirty="0">
                <a:solidFill>
                  <a:schemeClr val="bg1"/>
                </a:solidFill>
                <a:latin typeface="Avenir Medium Oblique" charset="0"/>
                <a:ea typeface="Avenir Medium Oblique" charset="0"/>
                <a:cs typeface="Avenir Medium Oblique" charset="0"/>
              </a:rPr>
              <a:t>PART.01</a:t>
            </a:r>
            <a:endParaRPr kumimoji="1" lang="zh-CN" altLang="en-US" sz="10000" i="1" dirty="0">
              <a:solidFill>
                <a:schemeClr val="bg1"/>
              </a:solidFill>
              <a:latin typeface="Avenir Medium Oblique" charset="0"/>
              <a:ea typeface="Avenir Medium Oblique" charset="0"/>
              <a:cs typeface="Avenir Medium Oblique" charset="0"/>
            </a:endParaRPr>
          </a:p>
        </p:txBody>
      </p:sp>
      <p:cxnSp>
        <p:nvCxnSpPr>
          <p:cNvPr id="5" name="直线连接符 4"/>
          <p:cNvCxnSpPr/>
          <p:nvPr/>
        </p:nvCxnSpPr>
        <p:spPr>
          <a:xfrm>
            <a:off x="4347148" y="794480"/>
            <a:ext cx="7105338"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a:off x="11496675" y="1487468"/>
            <a:ext cx="0" cy="3006646"/>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871882" y="2963241"/>
            <a:ext cx="7844119" cy="853708"/>
          </a:xfrm>
          <a:prstGeom prst="rect">
            <a:avLst/>
          </a:prstGeom>
          <a:noFill/>
        </p:spPr>
        <p:txBody>
          <a:bodyPr wrap="square" rtlCol="0">
            <a:spAutoFit/>
          </a:bodyPr>
          <a:lstStyle/>
          <a:p>
            <a:r>
              <a:rPr kumimoji="1" lang="en-US" altLang="zh-CN" sz="4800" i="1" dirty="0">
                <a:solidFill>
                  <a:srgbClr val="FF0000"/>
                </a:solidFill>
                <a:latin typeface="Avenir Book Oblique" charset="0"/>
                <a:ea typeface="Avenir Book Oblique" charset="0"/>
                <a:cs typeface="Avenir Book Oblique" charset="0"/>
              </a:rPr>
              <a:t>Vocabulary Resources</a:t>
            </a:r>
            <a:endParaRPr kumimoji="1" lang="zh-CN" altLang="en-US" sz="4800" i="1" dirty="0">
              <a:solidFill>
                <a:srgbClr val="FF0000"/>
              </a:solidFill>
              <a:latin typeface="Avenir Book Oblique" charset="0"/>
              <a:ea typeface="Avenir Book Oblique" charset="0"/>
              <a:cs typeface="Avenir Book Oblique" charset="0"/>
            </a:endParaRPr>
          </a:p>
        </p:txBody>
      </p:sp>
    </p:spTree>
    <p:extLst>
      <p:ext uri="{BB962C8B-B14F-4D97-AF65-F5344CB8AC3E}">
        <p14:creationId xmlns:p14="http://schemas.microsoft.com/office/powerpoint/2010/main" val="2230532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325" y="1739878"/>
            <a:ext cx="3110058" cy="1954667"/>
          </a:xfrm>
          <a:prstGeom prst="rect">
            <a:avLst/>
          </a:prstGeom>
        </p:spPr>
      </p:pic>
      <p:cxnSp>
        <p:nvCxnSpPr>
          <p:cNvPr id="3" name="直线连接符 2"/>
          <p:cNvCxnSpPr/>
          <p:nvPr/>
        </p:nvCxnSpPr>
        <p:spPr>
          <a:xfrm>
            <a:off x="4347148" y="794480"/>
            <a:ext cx="7105338" cy="0"/>
          </a:xfrm>
          <a:prstGeom prst="line">
            <a:avLst/>
          </a:prstGeom>
          <a:ln w="101600">
            <a:solidFill>
              <a:srgbClr val="67A1DC"/>
            </a:solidFill>
          </a:ln>
        </p:spPr>
        <p:style>
          <a:lnRef idx="1">
            <a:schemeClr val="accent1"/>
          </a:lnRef>
          <a:fillRef idx="0">
            <a:schemeClr val="accent1"/>
          </a:fillRef>
          <a:effectRef idx="0">
            <a:schemeClr val="accent1"/>
          </a:effectRef>
          <a:fontRef idx="minor">
            <a:schemeClr val="tx1"/>
          </a:fontRef>
        </p:style>
      </p:cxnSp>
      <p:cxnSp>
        <p:nvCxnSpPr>
          <p:cNvPr id="4" name="直线连接符 3"/>
          <p:cNvCxnSpPr/>
          <p:nvPr/>
        </p:nvCxnSpPr>
        <p:spPr>
          <a:xfrm>
            <a:off x="11496675" y="1372977"/>
            <a:ext cx="0" cy="3006646"/>
          </a:xfrm>
          <a:prstGeom prst="line">
            <a:avLst/>
          </a:prstGeom>
          <a:ln w="101600">
            <a:solidFill>
              <a:srgbClr val="67A1DC"/>
            </a:solidFill>
          </a:ln>
        </p:spPr>
        <p:style>
          <a:lnRef idx="1">
            <a:schemeClr val="accent1"/>
          </a:lnRef>
          <a:fillRef idx="0">
            <a:schemeClr val="accent1"/>
          </a:fillRef>
          <a:effectRef idx="0">
            <a:schemeClr val="accent1"/>
          </a:effectRef>
          <a:fontRef idx="minor">
            <a:schemeClr val="tx1"/>
          </a:fontRef>
        </p:style>
      </p:cxnSp>
      <p:sp>
        <p:nvSpPr>
          <p:cNvPr id="5" name="TextBox 25"/>
          <p:cNvSpPr txBox="1"/>
          <p:nvPr/>
        </p:nvSpPr>
        <p:spPr>
          <a:xfrm>
            <a:off x="4267200" y="957478"/>
            <a:ext cx="7185286" cy="707886"/>
          </a:xfrm>
          <a:prstGeom prst="rect">
            <a:avLst/>
          </a:prstGeom>
          <a:noFill/>
        </p:spPr>
        <p:txBody>
          <a:bodyPr wrap="square" rtlCol="0">
            <a:spAutoFit/>
          </a:bodyPr>
          <a:lstStyle/>
          <a:p>
            <a:r>
              <a:rPr lang="en-US" sz="4000" b="1" i="1" dirty="0">
                <a:solidFill>
                  <a:srgbClr val="67A1DC"/>
                </a:solidFill>
                <a:latin typeface="Avenir Heavy Oblique" charset="0"/>
                <a:ea typeface="Avenir Heavy Oblique" charset="0"/>
                <a:cs typeface="Avenir Heavy Oblique" charset="0"/>
              </a:rPr>
              <a:t>What will comes to your mind?</a:t>
            </a:r>
          </a:p>
        </p:txBody>
      </p:sp>
      <p:sp>
        <p:nvSpPr>
          <p:cNvPr id="7" name="TextBox 6">
            <a:extLst>
              <a:ext uri="{FF2B5EF4-FFF2-40B4-BE49-F238E27FC236}">
                <a16:creationId xmlns:a16="http://schemas.microsoft.com/office/drawing/2014/main" id="{BE66EBD5-305C-0A5E-D55D-31213C9789CA}"/>
              </a:ext>
            </a:extLst>
          </p:cNvPr>
          <p:cNvSpPr txBox="1"/>
          <p:nvPr/>
        </p:nvSpPr>
        <p:spPr>
          <a:xfrm>
            <a:off x="4507345" y="1976582"/>
            <a:ext cx="6188361" cy="1477328"/>
          </a:xfrm>
          <a:prstGeom prst="rect">
            <a:avLst/>
          </a:prstGeom>
          <a:noFill/>
        </p:spPr>
        <p:txBody>
          <a:bodyPr wrap="square" rtlCol="0">
            <a:spAutoFit/>
          </a:bodyPr>
          <a:lstStyle/>
          <a:p>
            <a:r>
              <a:rPr lang="en-US" altLang="zh-CN" dirty="0"/>
              <a:t>a. </a:t>
            </a:r>
            <a:r>
              <a:rPr lang="zh-CN" altLang="en-US" dirty="0"/>
              <a:t>黑色的眼睛</a:t>
            </a:r>
            <a:endParaRPr lang="en-US" altLang="zh-CN" dirty="0"/>
          </a:p>
          <a:p>
            <a:r>
              <a:rPr lang="en-US" altLang="zh-CN" dirty="0"/>
              <a:t>b. </a:t>
            </a:r>
            <a:r>
              <a:rPr lang="zh-CN" altLang="en-US" dirty="0"/>
              <a:t>喝汤</a:t>
            </a:r>
            <a:endParaRPr lang="en-US" altLang="zh-CN" dirty="0"/>
          </a:p>
          <a:p>
            <a:r>
              <a:rPr lang="en-US" altLang="zh-CN" dirty="0"/>
              <a:t>c. </a:t>
            </a:r>
            <a:r>
              <a:rPr lang="zh-CN" altLang="en-US" dirty="0"/>
              <a:t>你的问题是什么</a:t>
            </a:r>
            <a:r>
              <a:rPr lang="en-US" altLang="zh-CN" dirty="0"/>
              <a:t>?</a:t>
            </a:r>
          </a:p>
          <a:p>
            <a:r>
              <a:rPr lang="en-US" altLang="zh-CN" dirty="0"/>
              <a:t>d. </a:t>
            </a:r>
            <a:r>
              <a:rPr lang="zh-CN" altLang="en-US" dirty="0"/>
              <a:t>这个用英语怎么说？</a:t>
            </a:r>
            <a:endParaRPr lang="en-US" altLang="zh-CN" dirty="0"/>
          </a:p>
          <a:p>
            <a:endParaRPr lang="zh-CN" altLang="en-US" dirty="0"/>
          </a:p>
        </p:txBody>
      </p:sp>
      <p:sp>
        <p:nvSpPr>
          <p:cNvPr id="8" name="TextBox 7">
            <a:extLst>
              <a:ext uri="{FF2B5EF4-FFF2-40B4-BE49-F238E27FC236}">
                <a16:creationId xmlns:a16="http://schemas.microsoft.com/office/drawing/2014/main" id="{86A6478B-6A35-8A2C-FB34-4366F783FD3D}"/>
              </a:ext>
            </a:extLst>
          </p:cNvPr>
          <p:cNvSpPr txBox="1"/>
          <p:nvPr/>
        </p:nvSpPr>
        <p:spPr>
          <a:xfrm>
            <a:off x="4507345" y="3484418"/>
            <a:ext cx="6022104" cy="1200329"/>
          </a:xfrm>
          <a:prstGeom prst="rect">
            <a:avLst/>
          </a:prstGeom>
          <a:noFill/>
        </p:spPr>
        <p:txBody>
          <a:bodyPr wrap="square" rtlCol="0">
            <a:spAutoFit/>
          </a:bodyPr>
          <a:lstStyle/>
          <a:p>
            <a:pPr marL="342900" indent="-342900">
              <a:buAutoNum type="alphaLcPeriod"/>
            </a:pPr>
            <a:r>
              <a:rPr lang="en-US" altLang="zh-CN" dirty="0"/>
              <a:t>Black eyes</a:t>
            </a:r>
          </a:p>
          <a:p>
            <a:pPr marL="342900" indent="-342900">
              <a:buAutoNum type="alphaLcPeriod"/>
            </a:pPr>
            <a:r>
              <a:rPr lang="en-US" altLang="zh-CN" dirty="0"/>
              <a:t>Drink soup</a:t>
            </a:r>
          </a:p>
          <a:p>
            <a:pPr marL="342900" indent="-342900">
              <a:buAutoNum type="alphaLcPeriod"/>
            </a:pPr>
            <a:r>
              <a:rPr lang="en-US" altLang="zh-CN" dirty="0"/>
              <a:t>What is your problem?</a:t>
            </a:r>
          </a:p>
          <a:p>
            <a:pPr marL="342900" indent="-342900">
              <a:buAutoNum type="alphaLcPeriod"/>
            </a:pPr>
            <a:r>
              <a:rPr lang="en-US" altLang="zh-CN" b="0" i="0" dirty="0">
                <a:solidFill>
                  <a:srgbClr val="191919"/>
                </a:solidFill>
                <a:effectLst/>
                <a:latin typeface="PingFang SC"/>
              </a:rPr>
              <a:t>How to say this in English?</a:t>
            </a:r>
            <a:endParaRPr lang="zh-CN" altLang="en-US" dirty="0"/>
          </a:p>
        </p:txBody>
      </p:sp>
      <p:sp>
        <p:nvSpPr>
          <p:cNvPr id="9" name="TextBox 8">
            <a:extLst>
              <a:ext uri="{FF2B5EF4-FFF2-40B4-BE49-F238E27FC236}">
                <a16:creationId xmlns:a16="http://schemas.microsoft.com/office/drawing/2014/main" id="{530ED67C-A79D-5395-6369-6496CC2698FB}"/>
              </a:ext>
            </a:extLst>
          </p:cNvPr>
          <p:cNvSpPr txBox="1"/>
          <p:nvPr/>
        </p:nvSpPr>
        <p:spPr>
          <a:xfrm>
            <a:off x="4507345" y="4950691"/>
            <a:ext cx="6188361" cy="1200329"/>
          </a:xfrm>
          <a:prstGeom prst="rect">
            <a:avLst/>
          </a:prstGeom>
          <a:noFill/>
        </p:spPr>
        <p:txBody>
          <a:bodyPr wrap="square" rtlCol="0">
            <a:spAutoFit/>
          </a:bodyPr>
          <a:lstStyle/>
          <a:p>
            <a:pPr marL="342900" indent="-342900">
              <a:buAutoNum type="alphaLcPeriod"/>
            </a:pPr>
            <a:r>
              <a:rPr lang="en-US" altLang="zh-CN" dirty="0"/>
              <a:t>Dark eyes.</a:t>
            </a:r>
          </a:p>
          <a:p>
            <a:pPr marL="342900" indent="-342900">
              <a:buAutoNum type="alphaLcPeriod"/>
            </a:pPr>
            <a:r>
              <a:rPr lang="en-US" altLang="zh-CN" dirty="0"/>
              <a:t>Eat soup</a:t>
            </a:r>
          </a:p>
          <a:p>
            <a:pPr marL="342900" indent="-342900">
              <a:buAutoNum type="alphaLcPeriod"/>
            </a:pPr>
            <a:r>
              <a:rPr lang="en-US" altLang="zh-CN" dirty="0"/>
              <a:t>What’s the matter?</a:t>
            </a:r>
          </a:p>
          <a:p>
            <a:pPr marL="342900" indent="-342900">
              <a:buAutoNum type="alphaLcPeriod"/>
            </a:pPr>
            <a:r>
              <a:rPr lang="en-US" altLang="zh-CN" b="0" i="0" dirty="0">
                <a:solidFill>
                  <a:srgbClr val="191919"/>
                </a:solidFill>
                <a:effectLst/>
                <a:latin typeface="PingFang SC"/>
              </a:rPr>
              <a:t>How do you say this in English?</a:t>
            </a:r>
            <a:endParaRPr lang="zh-CN" altLang="en-US" dirty="0"/>
          </a:p>
        </p:txBody>
      </p:sp>
    </p:spTree>
    <p:extLst>
      <p:ext uri="{BB962C8B-B14F-4D97-AF65-F5344CB8AC3E}">
        <p14:creationId xmlns:p14="http://schemas.microsoft.com/office/powerpoint/2010/main" val="113230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heckerboard(across)">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97237" y="1717964"/>
            <a:ext cx="6169889" cy="3949273"/>
          </a:xfrm>
          <a:prstGeom prst="rect">
            <a:avLst/>
          </a:prstGeom>
          <a:noFill/>
          <a:ln w="63500">
            <a:solidFill>
              <a:srgbClr val="67A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472" y="1990005"/>
            <a:ext cx="4581024" cy="2576826"/>
          </a:xfrm>
          <a:prstGeom prst="rect">
            <a:avLst/>
          </a:prstGeom>
        </p:spPr>
      </p:pic>
      <p:sp>
        <p:nvSpPr>
          <p:cNvPr id="3" name="TextBox 2">
            <a:extLst>
              <a:ext uri="{FF2B5EF4-FFF2-40B4-BE49-F238E27FC236}">
                <a16:creationId xmlns:a16="http://schemas.microsoft.com/office/drawing/2014/main" id="{C4335197-5148-BB86-58D6-0A66150858A1}"/>
              </a:ext>
            </a:extLst>
          </p:cNvPr>
          <p:cNvSpPr txBox="1"/>
          <p:nvPr/>
        </p:nvSpPr>
        <p:spPr>
          <a:xfrm>
            <a:off x="5597236" y="1801090"/>
            <a:ext cx="6098385" cy="1477328"/>
          </a:xfrm>
          <a:prstGeom prst="rect">
            <a:avLst/>
          </a:prstGeom>
          <a:noFill/>
        </p:spPr>
        <p:txBody>
          <a:bodyPr wrap="square" rtlCol="0">
            <a:spAutoFit/>
          </a:bodyPr>
          <a:lstStyle/>
          <a:p>
            <a:r>
              <a:rPr lang="en-US" altLang="zh-CN" sz="1800" dirty="0">
                <a:effectLst/>
                <a:ea typeface="Cambria" panose="02040503050406030204" pitchFamily="18" charset="0"/>
              </a:rPr>
              <a:t>a. Preliminary adj.</a:t>
            </a:r>
            <a:r>
              <a:rPr lang="zh-CN" altLang="en-US" sz="1800" dirty="0">
                <a:effectLst/>
                <a:ea typeface="Cambria" panose="02040503050406030204" pitchFamily="18" charset="0"/>
              </a:rPr>
              <a:t>初步的</a:t>
            </a:r>
            <a:endParaRPr lang="en-US" altLang="zh-CN" sz="1800" dirty="0">
              <a:effectLst/>
              <a:ea typeface="Cambria" panose="02040503050406030204" pitchFamily="18" charset="0"/>
            </a:endParaRPr>
          </a:p>
          <a:p>
            <a:r>
              <a:rPr lang="en-US" altLang="zh-CN" dirty="0">
                <a:ea typeface="Cambria" panose="02040503050406030204" pitchFamily="18" charset="0"/>
              </a:rPr>
              <a:t>b. Revoke         v. </a:t>
            </a:r>
            <a:r>
              <a:rPr lang="zh-CN" altLang="en-US" dirty="0">
                <a:ea typeface="Cambria" panose="02040503050406030204" pitchFamily="18" charset="0"/>
              </a:rPr>
              <a:t>取消，撤销</a:t>
            </a:r>
            <a:endParaRPr lang="en-US" altLang="zh-CN" dirty="0">
              <a:ea typeface="Cambria" panose="02040503050406030204" pitchFamily="18" charset="0"/>
            </a:endParaRPr>
          </a:p>
          <a:p>
            <a:r>
              <a:rPr lang="en-US" altLang="zh-CN" dirty="0"/>
              <a:t>c. Zoom in       v. </a:t>
            </a:r>
            <a:r>
              <a:rPr lang="zh-CN" altLang="en-US" dirty="0"/>
              <a:t>放大</a:t>
            </a:r>
            <a:endParaRPr lang="en-US" altLang="zh-CN" dirty="0"/>
          </a:p>
          <a:p>
            <a:r>
              <a:rPr lang="en-US" altLang="zh-CN" dirty="0"/>
              <a:t>d. </a:t>
            </a:r>
            <a:r>
              <a:rPr lang="en-US" altLang="zh-CN" sz="1800" dirty="0">
                <a:effectLst/>
                <a:ea typeface="Cambria" panose="02040503050406030204" pitchFamily="18" charset="0"/>
              </a:rPr>
              <a:t>Expedite      v. </a:t>
            </a:r>
            <a:r>
              <a:rPr lang="zh-CN" altLang="en-US" sz="1800" dirty="0">
                <a:effectLst/>
                <a:ea typeface="Cambria" panose="02040503050406030204" pitchFamily="18" charset="0"/>
              </a:rPr>
              <a:t>加快</a:t>
            </a:r>
            <a:endParaRPr lang="en-US" altLang="zh-CN" sz="1800" dirty="0">
              <a:effectLst/>
              <a:ea typeface="Cambria" panose="02040503050406030204" pitchFamily="18" charset="0"/>
            </a:endParaRPr>
          </a:p>
          <a:p>
            <a:r>
              <a:rPr lang="en-US" altLang="zh-CN" dirty="0">
                <a:ea typeface="Cambria" panose="02040503050406030204" pitchFamily="18" charset="0"/>
              </a:rPr>
              <a:t>f. Postpone      v. </a:t>
            </a:r>
            <a:r>
              <a:rPr lang="zh-CN" altLang="en-US" dirty="0">
                <a:ea typeface="Cambria" panose="02040503050406030204" pitchFamily="18" charset="0"/>
              </a:rPr>
              <a:t>延后</a:t>
            </a:r>
            <a:endParaRPr lang="en-US" altLang="zh-CN" sz="1800" dirty="0">
              <a:effectLst/>
              <a:ea typeface="Cambria" panose="02040503050406030204" pitchFamily="18" charset="0"/>
            </a:endParaRPr>
          </a:p>
        </p:txBody>
      </p:sp>
      <p:sp>
        <p:nvSpPr>
          <p:cNvPr id="9" name="TextBox 8">
            <a:extLst>
              <a:ext uri="{FF2B5EF4-FFF2-40B4-BE49-F238E27FC236}">
                <a16:creationId xmlns:a16="http://schemas.microsoft.com/office/drawing/2014/main" id="{A391E0CC-E3B6-0BA8-0E92-364CE947F315}"/>
              </a:ext>
            </a:extLst>
          </p:cNvPr>
          <p:cNvSpPr txBox="1"/>
          <p:nvPr/>
        </p:nvSpPr>
        <p:spPr>
          <a:xfrm>
            <a:off x="5597236" y="4928810"/>
            <a:ext cx="4240306" cy="646331"/>
          </a:xfrm>
          <a:prstGeom prst="rect">
            <a:avLst/>
          </a:prstGeom>
          <a:noFill/>
        </p:spPr>
        <p:txBody>
          <a:bodyPr wrap="square" rtlCol="0">
            <a:spAutoFit/>
          </a:bodyPr>
          <a:lstStyle/>
          <a:p>
            <a:r>
              <a:rPr lang="en-US" altLang="zh-CN" sz="3600" dirty="0">
                <a:hlinkClick r:id="rId3"/>
              </a:rPr>
              <a:t>Cambridge Dictionary</a:t>
            </a:r>
            <a:endParaRPr lang="zh-CN" altLang="en-US" sz="3600" dirty="0"/>
          </a:p>
        </p:txBody>
      </p:sp>
      <p:sp>
        <p:nvSpPr>
          <p:cNvPr id="11" name="TextBox 10">
            <a:extLst>
              <a:ext uri="{FF2B5EF4-FFF2-40B4-BE49-F238E27FC236}">
                <a16:creationId xmlns:a16="http://schemas.microsoft.com/office/drawing/2014/main" id="{850D690D-C4F5-69F6-35A8-37E96AAF43B7}"/>
              </a:ext>
            </a:extLst>
          </p:cNvPr>
          <p:cNvSpPr txBox="1"/>
          <p:nvPr/>
        </p:nvSpPr>
        <p:spPr>
          <a:xfrm>
            <a:off x="5459506" y="836820"/>
            <a:ext cx="6096000" cy="707886"/>
          </a:xfrm>
          <a:prstGeom prst="rect">
            <a:avLst/>
          </a:prstGeom>
          <a:noFill/>
        </p:spPr>
        <p:txBody>
          <a:bodyPr wrap="square">
            <a:spAutoFit/>
          </a:bodyPr>
          <a:lstStyle/>
          <a:p>
            <a:r>
              <a:rPr lang="en-US" altLang="zh-CN" sz="4000" b="1" i="1" dirty="0">
                <a:solidFill>
                  <a:srgbClr val="67A1DC"/>
                </a:solidFill>
                <a:latin typeface="Avenir Heavy Oblique" charset="0"/>
                <a:ea typeface="Avenir Heavy Oblique" charset="0"/>
                <a:cs typeface="Avenir Heavy Oblique" charset="0"/>
              </a:rPr>
              <a:t>More accurate words</a:t>
            </a:r>
          </a:p>
        </p:txBody>
      </p:sp>
    </p:spTree>
    <p:extLst>
      <p:ext uri="{BB962C8B-B14F-4D97-AF65-F5344CB8AC3E}">
        <p14:creationId xmlns:p14="http://schemas.microsoft.com/office/powerpoint/2010/main" val="170962789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t="6639" b="9856"/>
          <a:stretch/>
        </p:blipFill>
        <p:spPr>
          <a:xfrm>
            <a:off x="0" y="0"/>
            <a:ext cx="12192000" cy="6858000"/>
          </a:xfrm>
          <a:prstGeom prst="rect">
            <a:avLst/>
          </a:prstGeom>
        </p:spPr>
      </p:pic>
      <p:sp>
        <p:nvSpPr>
          <p:cNvPr id="3" name="矩形 2"/>
          <p:cNvSpPr/>
          <p:nvPr/>
        </p:nvSpPr>
        <p:spPr>
          <a:xfrm>
            <a:off x="0" y="-18582"/>
            <a:ext cx="12192000" cy="6858000"/>
          </a:xfrm>
          <a:prstGeom prst="rect">
            <a:avLst/>
          </a:prstGeom>
          <a:gradFill flip="none" rotWithShape="1">
            <a:gsLst>
              <a:gs pos="0">
                <a:schemeClr val="tx1">
                  <a:alpha val="0"/>
                </a:schemeClr>
              </a:gs>
              <a:gs pos="100000">
                <a:schemeClr val="tx1">
                  <a:alpha val="18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190422" y="1148342"/>
            <a:ext cx="8170439" cy="1631216"/>
          </a:xfrm>
          <a:prstGeom prst="rect">
            <a:avLst/>
          </a:prstGeom>
          <a:noFill/>
        </p:spPr>
        <p:txBody>
          <a:bodyPr wrap="square" rtlCol="0">
            <a:spAutoFit/>
          </a:bodyPr>
          <a:lstStyle/>
          <a:p>
            <a:pPr algn="r"/>
            <a:r>
              <a:rPr kumimoji="1" lang="en-US" altLang="zh-CN" sz="10000" i="1" dirty="0">
                <a:solidFill>
                  <a:schemeClr val="bg1"/>
                </a:solidFill>
                <a:latin typeface="Avenir Medium Oblique" charset="0"/>
                <a:ea typeface="Avenir Medium Oblique" charset="0"/>
                <a:cs typeface="Avenir Medium Oblique" charset="0"/>
              </a:rPr>
              <a:t>PART.02</a:t>
            </a:r>
            <a:endParaRPr kumimoji="1" lang="zh-CN" altLang="en-US" sz="10000" i="1" dirty="0">
              <a:solidFill>
                <a:schemeClr val="bg1"/>
              </a:solidFill>
              <a:latin typeface="Avenir Medium Oblique" charset="0"/>
              <a:ea typeface="Avenir Medium Oblique" charset="0"/>
              <a:cs typeface="Avenir Medium Oblique" charset="0"/>
            </a:endParaRPr>
          </a:p>
        </p:txBody>
      </p:sp>
      <p:cxnSp>
        <p:nvCxnSpPr>
          <p:cNvPr id="5" name="直线连接符 4"/>
          <p:cNvCxnSpPr/>
          <p:nvPr/>
        </p:nvCxnSpPr>
        <p:spPr>
          <a:xfrm>
            <a:off x="4347148" y="794480"/>
            <a:ext cx="7105338"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a:off x="11632368" y="1355492"/>
            <a:ext cx="0" cy="3006646"/>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492204" y="2779558"/>
            <a:ext cx="5566873" cy="830997"/>
          </a:xfrm>
          <a:prstGeom prst="rect">
            <a:avLst/>
          </a:prstGeom>
          <a:noFill/>
        </p:spPr>
        <p:txBody>
          <a:bodyPr wrap="square" rtlCol="0">
            <a:spAutoFit/>
          </a:bodyPr>
          <a:lstStyle/>
          <a:p>
            <a:r>
              <a:rPr kumimoji="1" lang="en-US" altLang="zh-CN" sz="4800" i="1" dirty="0">
                <a:solidFill>
                  <a:srgbClr val="FF0000"/>
                </a:solidFill>
                <a:latin typeface="Avenir Book Oblique" charset="0"/>
                <a:ea typeface="Avenir Book Oblique" charset="0"/>
                <a:cs typeface="Avenir Book Oblique" charset="0"/>
              </a:rPr>
              <a:t>Sentences</a:t>
            </a:r>
            <a:endParaRPr kumimoji="1" lang="zh-CN" altLang="en-US" sz="4800" i="1" dirty="0">
              <a:solidFill>
                <a:srgbClr val="FF0000"/>
              </a:solidFill>
              <a:latin typeface="Avenir Book Oblique" charset="0"/>
              <a:ea typeface="Avenir Book Oblique" charset="0"/>
              <a:cs typeface="Avenir Book Oblique" charset="0"/>
            </a:endParaRPr>
          </a:p>
        </p:txBody>
      </p:sp>
    </p:spTree>
    <p:extLst>
      <p:ext uri="{BB962C8B-B14F-4D97-AF65-F5344CB8AC3E}">
        <p14:creationId xmlns:p14="http://schemas.microsoft.com/office/powerpoint/2010/main" val="172313591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325" y="770021"/>
            <a:ext cx="3600450" cy="2400300"/>
          </a:xfrm>
          <a:prstGeom prst="rect">
            <a:avLst/>
          </a:prstGeom>
        </p:spPr>
      </p:pic>
      <p:sp>
        <p:nvSpPr>
          <p:cNvPr id="10" name="Subtitle 2"/>
          <p:cNvSpPr txBox="1">
            <a:spLocks/>
          </p:cNvSpPr>
          <p:nvPr/>
        </p:nvSpPr>
        <p:spPr>
          <a:xfrm>
            <a:off x="4742935" y="1200570"/>
            <a:ext cx="7167564" cy="3641941"/>
          </a:xfrm>
          <a:prstGeom prst="rect">
            <a:avLst/>
          </a:prstGeom>
        </p:spPr>
        <p:txBody>
          <a:bodyPr vert="horz" wrap="square" lIns="91422" tIns="45711" rIns="91422" bIns="45711"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200000"/>
              </a:lnSpc>
            </a:pPr>
            <a:r>
              <a:rPr lang="en-US" sz="1400" i="1" dirty="0">
                <a:solidFill>
                  <a:schemeClr val="tx1">
                    <a:lumMod val="50000"/>
                    <a:lumOff val="50000"/>
                  </a:schemeClr>
                </a:solidFill>
                <a:latin typeface="Avenir Book Oblique" charset="0"/>
                <a:ea typeface="Avenir Book Oblique" charset="0"/>
                <a:cs typeface="Avenir Book Oblique" charset="0"/>
              </a:rPr>
              <a:t>This is the </a:t>
            </a:r>
            <a:r>
              <a:rPr lang="en-US" sz="1400" i="1" dirty="0">
                <a:solidFill>
                  <a:srgbClr val="FF0000"/>
                </a:solidFill>
                <a:latin typeface="Avenir Book Oblique" charset="0"/>
                <a:ea typeface="Avenir Book Oblique" charset="0"/>
                <a:cs typeface="Avenir Book Oblique" charset="0"/>
              </a:rPr>
              <a:t>book</a:t>
            </a:r>
            <a:r>
              <a:rPr lang="en-US" sz="1400" i="1" dirty="0">
                <a:solidFill>
                  <a:schemeClr val="tx1">
                    <a:lumMod val="50000"/>
                    <a:lumOff val="50000"/>
                  </a:schemeClr>
                </a:solidFill>
                <a:latin typeface="Avenir Book Oblique" charset="0"/>
                <a:ea typeface="Avenir Book Oblique" charset="0"/>
                <a:cs typeface="Avenir Book Oblique" charset="0"/>
              </a:rPr>
              <a:t> my mom bought me on Friday morning </a:t>
            </a:r>
            <a:r>
              <a:rPr lang="en-US" sz="1400" i="1" dirty="0">
                <a:solidFill>
                  <a:srgbClr val="FF0000"/>
                </a:solidFill>
                <a:latin typeface="Avenir Book Oblique" charset="0"/>
                <a:ea typeface="Avenir Book Oblique" charset="0"/>
                <a:cs typeface="Avenir Book Oblique" charset="0"/>
              </a:rPr>
              <a:t>when</a:t>
            </a:r>
            <a:r>
              <a:rPr lang="en-US" sz="1400" i="1" dirty="0">
                <a:solidFill>
                  <a:schemeClr val="tx1">
                    <a:lumMod val="50000"/>
                    <a:lumOff val="50000"/>
                  </a:schemeClr>
                </a:solidFill>
                <a:latin typeface="Avenir Book Oblique" charset="0"/>
                <a:ea typeface="Avenir Book Oblique" charset="0"/>
                <a:cs typeface="Avenir Book Oblique" charset="0"/>
              </a:rPr>
              <a:t> she went to the book store </a:t>
            </a:r>
            <a:r>
              <a:rPr lang="en-US" sz="1400" i="1" dirty="0">
                <a:solidFill>
                  <a:srgbClr val="FF0000"/>
                </a:solidFill>
                <a:latin typeface="Avenir Book Oblique" charset="0"/>
                <a:ea typeface="Avenir Book Oblique" charset="0"/>
                <a:cs typeface="Avenir Book Oblique" charset="0"/>
              </a:rPr>
              <a:t>where</a:t>
            </a:r>
            <a:r>
              <a:rPr lang="en-US" sz="1400" i="1" dirty="0">
                <a:solidFill>
                  <a:schemeClr val="tx1">
                    <a:lumMod val="50000"/>
                    <a:lumOff val="50000"/>
                  </a:schemeClr>
                </a:solidFill>
                <a:latin typeface="Avenir Book Oblique" charset="0"/>
                <a:ea typeface="Avenir Book Oblique" charset="0"/>
                <a:cs typeface="Avenir Book Oblique" charset="0"/>
              </a:rPr>
              <a:t> my cousin was working </a:t>
            </a:r>
            <a:r>
              <a:rPr lang="en-US" sz="1400" i="1" dirty="0">
                <a:solidFill>
                  <a:srgbClr val="FF0000"/>
                </a:solidFill>
                <a:latin typeface="Avenir Book Oblique" charset="0"/>
                <a:ea typeface="Avenir Book Oblique" charset="0"/>
                <a:cs typeface="Avenir Book Oblique" charset="0"/>
              </a:rPr>
              <a:t>to</a:t>
            </a:r>
            <a:r>
              <a:rPr lang="en-US" sz="1400" i="1" dirty="0">
                <a:solidFill>
                  <a:schemeClr val="tx1">
                    <a:lumMod val="50000"/>
                    <a:lumOff val="50000"/>
                  </a:schemeClr>
                </a:solidFill>
                <a:latin typeface="Avenir Book Oblique" charset="0"/>
                <a:ea typeface="Avenir Book Oblique" charset="0"/>
                <a:cs typeface="Avenir Book Oblique" charset="0"/>
              </a:rPr>
              <a:t> get money for college.</a:t>
            </a:r>
          </a:p>
          <a:p>
            <a:pPr>
              <a:lnSpc>
                <a:spcPct val="200000"/>
              </a:lnSpc>
            </a:pPr>
            <a:r>
              <a:rPr lang="zh-CN" altLang="en-US" sz="1400" i="1" dirty="0">
                <a:solidFill>
                  <a:schemeClr val="tx1">
                    <a:lumMod val="50000"/>
                    <a:lumOff val="50000"/>
                  </a:schemeClr>
                </a:solidFill>
                <a:latin typeface="Avenir Book Oblique" charset="0"/>
                <a:ea typeface="Avenir Book Oblique" charset="0"/>
                <a:cs typeface="Avenir Book Oblique" charset="0"/>
              </a:rPr>
              <a:t>这是我妈周五早上去我表弟为了上大学而攒钱打工的那家书店给我买的书</a:t>
            </a:r>
            <a:endParaRPr lang="en-US" altLang="zh-CN" sz="1400" i="1" dirty="0">
              <a:solidFill>
                <a:schemeClr val="tx1">
                  <a:lumMod val="50000"/>
                  <a:lumOff val="50000"/>
                </a:schemeClr>
              </a:solidFill>
              <a:latin typeface="Avenir Book Oblique" charset="0"/>
              <a:ea typeface="Avenir Book Oblique" charset="0"/>
              <a:cs typeface="Avenir Book Oblique" charset="0"/>
            </a:endParaRPr>
          </a:p>
          <a:p>
            <a:pPr>
              <a:lnSpc>
                <a:spcPct val="200000"/>
              </a:lnSpc>
            </a:pPr>
            <a:r>
              <a:rPr lang="en-US" altLang="zh-CN" sz="1400" i="1" dirty="0">
                <a:solidFill>
                  <a:schemeClr val="tx1">
                    <a:lumMod val="50000"/>
                    <a:lumOff val="50000"/>
                  </a:schemeClr>
                </a:solidFill>
                <a:latin typeface="Avenir Book Oblique" charset="0"/>
                <a:ea typeface="Avenir Book Oblique" charset="0"/>
                <a:cs typeface="Avenir Book Oblique" charset="0"/>
              </a:rPr>
              <a:t>If you were me, what you would do.</a:t>
            </a:r>
          </a:p>
          <a:p>
            <a:pPr>
              <a:lnSpc>
                <a:spcPct val="200000"/>
              </a:lnSpc>
            </a:pPr>
            <a:r>
              <a:rPr lang="en-US" altLang="zh-CN" sz="1400" i="1" dirty="0">
                <a:solidFill>
                  <a:schemeClr val="tx1">
                    <a:lumMod val="50000"/>
                    <a:lumOff val="50000"/>
                  </a:schemeClr>
                </a:solidFill>
                <a:latin typeface="Avenir Book Oblique" charset="0"/>
                <a:ea typeface="Avenir Book Oblique" charset="0"/>
                <a:cs typeface="Avenir Book Oblique" charset="0"/>
              </a:rPr>
              <a:t>What if the system throw errors while the deployment.</a:t>
            </a:r>
          </a:p>
          <a:p>
            <a:pPr>
              <a:lnSpc>
                <a:spcPct val="200000"/>
              </a:lnSpc>
            </a:pPr>
            <a:r>
              <a:rPr lang="en-US" altLang="zh-CN" sz="1400" i="1" dirty="0">
                <a:solidFill>
                  <a:schemeClr val="tx1">
                    <a:lumMod val="50000"/>
                    <a:lumOff val="50000"/>
                  </a:schemeClr>
                </a:solidFill>
                <a:latin typeface="Avenir Book Oblique" charset="0"/>
                <a:ea typeface="Avenir Book Oblique" charset="0"/>
                <a:cs typeface="Avenir Book Oblique" charset="0"/>
              </a:rPr>
              <a:t>Let us assume the conditions like this.</a:t>
            </a:r>
          </a:p>
        </p:txBody>
      </p:sp>
    </p:spTree>
    <p:extLst>
      <p:ext uri="{BB962C8B-B14F-4D97-AF65-F5344CB8AC3E}">
        <p14:creationId xmlns:p14="http://schemas.microsoft.com/office/powerpoint/2010/main" val="70868272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p:tgtEl>
                                          <p:spTgt spid="2"/>
                                        </p:tgtEl>
                                        <p:attrNameLst>
                                          <p:attrName>ppt_y</p:attrName>
                                        </p:attrNameLst>
                                      </p:cBhvr>
                                      <p:tavLst>
                                        <p:tav tm="0">
                                          <p:val>
                                            <p:strVal val="#ppt_y+#ppt_h*1.125000"/>
                                          </p:val>
                                        </p:tav>
                                        <p:tav tm="100000">
                                          <p:val>
                                            <p:strVal val="#ppt_y"/>
                                          </p:val>
                                        </p:tav>
                                      </p:tavLst>
                                    </p:anim>
                                    <p:animEffect transition="in" filter="wipe(up)">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63637" y="1589355"/>
            <a:ext cx="4553186" cy="3048000"/>
          </a:xfrm>
          <a:prstGeom prst="rect">
            <a:avLst/>
          </a:prstGeom>
        </p:spPr>
      </p:pic>
      <p:sp>
        <p:nvSpPr>
          <p:cNvPr id="12" name="TextBox 25">
            <a:extLst>
              <a:ext uri="{FF2B5EF4-FFF2-40B4-BE49-F238E27FC236}">
                <a16:creationId xmlns:a16="http://schemas.microsoft.com/office/drawing/2014/main" id="{FC04E560-E80A-9F21-11A7-13A074BFCC0C}"/>
              </a:ext>
            </a:extLst>
          </p:cNvPr>
          <p:cNvSpPr txBox="1"/>
          <p:nvPr/>
        </p:nvSpPr>
        <p:spPr>
          <a:xfrm>
            <a:off x="4616823" y="688536"/>
            <a:ext cx="7185286" cy="707886"/>
          </a:xfrm>
          <a:prstGeom prst="rect">
            <a:avLst/>
          </a:prstGeom>
          <a:noFill/>
        </p:spPr>
        <p:txBody>
          <a:bodyPr wrap="square" rtlCol="0">
            <a:spAutoFit/>
          </a:bodyPr>
          <a:lstStyle/>
          <a:p>
            <a:r>
              <a:rPr lang="en-US" sz="4000" b="1" i="1" dirty="0">
                <a:solidFill>
                  <a:srgbClr val="67A1DC"/>
                </a:solidFill>
                <a:latin typeface="Avenir Heavy Oblique" charset="0"/>
                <a:ea typeface="Avenir Heavy Oblique" charset="0"/>
                <a:cs typeface="Avenir Heavy Oblique" charset="0"/>
              </a:rPr>
              <a:t>The way of speaking English</a:t>
            </a:r>
          </a:p>
        </p:txBody>
      </p:sp>
      <p:sp>
        <p:nvSpPr>
          <p:cNvPr id="14" name="TextBox 13">
            <a:extLst>
              <a:ext uri="{FF2B5EF4-FFF2-40B4-BE49-F238E27FC236}">
                <a16:creationId xmlns:a16="http://schemas.microsoft.com/office/drawing/2014/main" id="{B3A0DB30-4291-EF26-B627-7944C7DACAC0}"/>
              </a:ext>
            </a:extLst>
          </p:cNvPr>
          <p:cNvSpPr txBox="1"/>
          <p:nvPr/>
        </p:nvSpPr>
        <p:spPr>
          <a:xfrm>
            <a:off x="4835654" y="1589355"/>
            <a:ext cx="6096000" cy="1675074"/>
          </a:xfrm>
          <a:prstGeom prst="rect">
            <a:avLst/>
          </a:prstGeom>
          <a:noFill/>
        </p:spPr>
        <p:txBody>
          <a:bodyPr wrap="square">
            <a:spAutoFit/>
          </a:bodyPr>
          <a:lstStyle/>
          <a:p>
            <a:pPr>
              <a:lnSpc>
                <a:spcPct val="200000"/>
              </a:lnSpc>
            </a:pPr>
            <a:r>
              <a:rPr lang="en-US" altLang="zh-CN" i="1" dirty="0">
                <a:solidFill>
                  <a:schemeClr val="tx1">
                    <a:lumMod val="50000"/>
                    <a:lumOff val="50000"/>
                  </a:schemeClr>
                </a:solidFill>
                <a:latin typeface="Avenir Book Oblique" charset="0"/>
                <a:ea typeface="Avenir Book Oblique" charset="0"/>
                <a:cs typeface="Avenir Book Oblique" charset="0"/>
              </a:rPr>
              <a:t>To use English to explain English</a:t>
            </a:r>
          </a:p>
          <a:p>
            <a:pPr>
              <a:lnSpc>
                <a:spcPct val="200000"/>
              </a:lnSpc>
            </a:pPr>
            <a:r>
              <a:rPr lang="en-US" altLang="zh-CN" sz="1800" i="1" dirty="0">
                <a:solidFill>
                  <a:schemeClr val="tx1">
                    <a:lumMod val="50000"/>
                    <a:lumOff val="50000"/>
                  </a:schemeClr>
                </a:solidFill>
                <a:latin typeface="Avenir Book Oblique" charset="0"/>
                <a:ea typeface="Avenir Book Oblique" charset="0"/>
                <a:cs typeface="Avenir Book Oblique" charset="0"/>
              </a:rPr>
              <a:t>To use words to explain words</a:t>
            </a:r>
          </a:p>
          <a:p>
            <a:pPr>
              <a:lnSpc>
                <a:spcPct val="200000"/>
              </a:lnSpc>
            </a:pPr>
            <a:r>
              <a:rPr lang="en-US" altLang="zh-CN" i="1" dirty="0">
                <a:solidFill>
                  <a:schemeClr val="tx1">
                    <a:lumMod val="50000"/>
                    <a:lumOff val="50000"/>
                  </a:schemeClr>
                </a:solidFill>
                <a:latin typeface="Avenir Book Oblique" charset="0"/>
                <a:ea typeface="Avenir Book Oblique" charset="0"/>
                <a:cs typeface="Avenir Book Oblique" charset="0"/>
              </a:rPr>
              <a:t>To meet the good expressions and pick them up</a:t>
            </a:r>
          </a:p>
        </p:txBody>
      </p:sp>
    </p:spTree>
    <p:extLst>
      <p:ext uri="{BB962C8B-B14F-4D97-AF65-F5344CB8AC3E}">
        <p14:creationId xmlns:p14="http://schemas.microsoft.com/office/powerpoint/2010/main" val="42834025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t="6639" b="9856"/>
          <a:stretch/>
        </p:blipFill>
        <p:spPr>
          <a:xfrm>
            <a:off x="0" y="0"/>
            <a:ext cx="12192000" cy="6858000"/>
          </a:xfrm>
          <a:prstGeom prst="rect">
            <a:avLst/>
          </a:prstGeom>
        </p:spPr>
      </p:pic>
      <p:sp>
        <p:nvSpPr>
          <p:cNvPr id="3" name="矩形 2"/>
          <p:cNvSpPr/>
          <p:nvPr/>
        </p:nvSpPr>
        <p:spPr>
          <a:xfrm>
            <a:off x="0" y="-18582"/>
            <a:ext cx="12192000" cy="6858000"/>
          </a:xfrm>
          <a:prstGeom prst="rect">
            <a:avLst/>
          </a:prstGeom>
          <a:gradFill flip="none" rotWithShape="1">
            <a:gsLst>
              <a:gs pos="0">
                <a:schemeClr val="tx1">
                  <a:alpha val="0"/>
                </a:schemeClr>
              </a:gs>
              <a:gs pos="100000">
                <a:schemeClr val="tx1">
                  <a:alpha val="18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190422" y="1148342"/>
            <a:ext cx="8170439" cy="1631216"/>
          </a:xfrm>
          <a:prstGeom prst="rect">
            <a:avLst/>
          </a:prstGeom>
          <a:noFill/>
        </p:spPr>
        <p:txBody>
          <a:bodyPr wrap="square" rtlCol="0">
            <a:spAutoFit/>
          </a:bodyPr>
          <a:lstStyle/>
          <a:p>
            <a:pPr algn="ctr"/>
            <a:r>
              <a:rPr kumimoji="1" lang="en-US" altLang="zh-CN" sz="10000" i="1" dirty="0">
                <a:solidFill>
                  <a:schemeClr val="bg1"/>
                </a:solidFill>
                <a:latin typeface="Avenir Medium Oblique" charset="0"/>
                <a:ea typeface="Avenir Medium Oblique" charset="0"/>
                <a:cs typeface="Avenir Medium Oblique" charset="0"/>
              </a:rPr>
              <a:t>THANK YOU</a:t>
            </a:r>
          </a:p>
        </p:txBody>
      </p:sp>
      <p:cxnSp>
        <p:nvCxnSpPr>
          <p:cNvPr id="5" name="直线连接符 4"/>
          <p:cNvCxnSpPr/>
          <p:nvPr/>
        </p:nvCxnSpPr>
        <p:spPr>
          <a:xfrm>
            <a:off x="4347148" y="794480"/>
            <a:ext cx="7105338"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a:off x="11496675" y="1381219"/>
            <a:ext cx="0" cy="3006646"/>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190422" y="2579421"/>
            <a:ext cx="7749267" cy="830997"/>
          </a:xfrm>
          <a:prstGeom prst="rect">
            <a:avLst/>
          </a:prstGeom>
          <a:noFill/>
        </p:spPr>
        <p:txBody>
          <a:bodyPr wrap="square" rtlCol="0">
            <a:spAutoFit/>
          </a:bodyPr>
          <a:lstStyle/>
          <a:p>
            <a:pPr algn="r">
              <a:lnSpc>
                <a:spcPct val="150000"/>
              </a:lnSpc>
            </a:pPr>
            <a:r>
              <a:rPr kumimoji="1" lang="en-US" altLang="zh-CN" sz="1600" i="1" dirty="0">
                <a:solidFill>
                  <a:schemeClr val="bg1"/>
                </a:solidFill>
                <a:latin typeface="Avenir Book Oblique" charset="0"/>
                <a:ea typeface="Avenir Book Oblique" charset="0"/>
                <a:cs typeface="Avenir Book Oblique" charset="0"/>
              </a:rPr>
              <a:t>There was no cloud in the air. There was no wind. There was only a hot sun overhead. All the trees stood idly and lazily.</a:t>
            </a:r>
          </a:p>
        </p:txBody>
      </p:sp>
      <p:sp>
        <p:nvSpPr>
          <p:cNvPr id="8" name="Shape 2637"/>
          <p:cNvSpPr/>
          <p:nvPr/>
        </p:nvSpPr>
        <p:spPr>
          <a:xfrm>
            <a:off x="8793975" y="3521838"/>
            <a:ext cx="166039" cy="304402"/>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 name="Shape 2639"/>
          <p:cNvSpPr/>
          <p:nvPr/>
        </p:nvSpPr>
        <p:spPr>
          <a:xfrm>
            <a:off x="9624598" y="3621386"/>
            <a:ext cx="292567" cy="186179"/>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45"/>
          <p:cNvSpPr/>
          <p:nvPr/>
        </p:nvSpPr>
        <p:spPr>
          <a:xfrm>
            <a:off x="10581749" y="3603978"/>
            <a:ext cx="288854" cy="210076"/>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56693090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animBg="1"/>
      <p:bldP spid="10" grpId="0" animBg="1"/>
    </p:bld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424</TotalTime>
  <Words>258</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Avenir Book Oblique</vt:lpstr>
      <vt:lpstr>Avenir Heavy Oblique</vt:lpstr>
      <vt:lpstr>Avenir Medium Oblique</vt:lpstr>
      <vt:lpstr>Gill Sans</vt:lpstr>
      <vt:lpstr>PingFang SC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Renchuan Xiao</dc:creator>
  <cp:keywords/>
  <dc:description/>
  <cp:lastModifiedBy>爷 七</cp:lastModifiedBy>
  <cp:revision>108</cp:revision>
  <dcterms:created xsi:type="dcterms:W3CDTF">2017-08-18T03:02:00Z</dcterms:created>
  <dcterms:modified xsi:type="dcterms:W3CDTF">2023-02-13T15:00:58Z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