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97" r:id="rId3"/>
    <p:sldId id="310" r:id="rId4"/>
    <p:sldId id="271" r:id="rId5"/>
    <p:sldId id="272" r:id="rId6"/>
    <p:sldId id="267" r:id="rId7"/>
    <p:sldId id="262" r:id="rId8"/>
    <p:sldId id="263" r:id="rId9"/>
    <p:sldId id="264" r:id="rId10"/>
    <p:sldId id="269" r:id="rId11"/>
    <p:sldId id="270" r:id="rId12"/>
    <p:sldId id="276" r:id="rId13"/>
    <p:sldId id="275" r:id="rId14"/>
    <p:sldId id="278" r:id="rId15"/>
    <p:sldId id="277" r:id="rId16"/>
    <p:sldId id="312" r:id="rId17"/>
    <p:sldId id="298" r:id="rId18"/>
    <p:sldId id="314" r:id="rId19"/>
    <p:sldId id="313" r:id="rId20"/>
    <p:sldId id="281" r:id="rId21"/>
    <p:sldId id="311" r:id="rId22"/>
    <p:sldId id="299" r:id="rId23"/>
    <p:sldId id="301" r:id="rId24"/>
    <p:sldId id="302" r:id="rId25"/>
    <p:sldId id="284" r:id="rId26"/>
    <p:sldId id="303" r:id="rId27"/>
    <p:sldId id="288" r:id="rId28"/>
    <p:sldId id="300" r:id="rId29"/>
    <p:sldId id="289" r:id="rId30"/>
    <p:sldId id="309" r:id="rId31"/>
    <p:sldId id="290" r:id="rId32"/>
    <p:sldId id="304" r:id="rId33"/>
    <p:sldId id="305" r:id="rId34"/>
    <p:sldId id="306" r:id="rId35"/>
    <p:sldId id="307" r:id="rId36"/>
    <p:sldId id="308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8"/>
    <p:restoredTop sz="86621"/>
  </p:normalViewPr>
  <p:slideViewPr>
    <p:cSldViewPr snapToGrid="0" snapToObjects="1">
      <p:cViewPr varScale="1">
        <p:scale>
          <a:sx n="85" d="100"/>
          <a:sy n="85" d="100"/>
        </p:scale>
        <p:origin x="208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01D08-6F7B-B545-8CE0-BB76B8001AD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75B51-2CAC-4249-B57A-CC1F5D0A0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6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1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also a Form 3 component with direct access to React lifecycle methods. (Where does the terminology come from?) (Use different example with no local state).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46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 succession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9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of tour / 3 Main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91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demo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62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before the code examples; explain trade-offs first, draw a picture of what the path is (needs more pictures)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16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This is what the component data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21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HEY! The output from one subscription can be the input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53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no errors or too soon to check, return nil, else return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1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no errors or too soon to check, return nil, else return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41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example less helpful, maybe a diagram would be better. Flow diagram. Less code more pictures.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6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15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more visual headline-y slides introducing new section. Road-map-y presentation, more “You are here” maps.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Designer waterfall -&gt; over the wall -&gt; dev starts grabbing </a:t>
            </a:r>
            <a:r>
              <a:rPr lang="en-US" dirty="0" err="1"/>
              <a:t>divs.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9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87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Here’s a VERY quick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77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React: “reduce re-renders”; CLJS:</a:t>
            </a:r>
            <a:r>
              <a:rPr lang="en-US" baseline="0" dirty="0"/>
              <a:t> FP; Reagent: lets you write component </a:t>
            </a:r>
            <a:r>
              <a:rPr lang="en-US" baseline="0" dirty="0" err="1"/>
              <a:t>fns</a:t>
            </a:r>
            <a:r>
              <a:rPr lang="en-US" baseline="0" dirty="0"/>
              <a:t> instead of React classes; Re-frame: (following slides)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81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App-db: HOLDS the state – renderer: DISPLAYS</a:t>
            </a:r>
            <a:r>
              <a:rPr lang="en-US" baseline="0" dirty="0"/>
              <a:t> the state</a:t>
            </a:r>
            <a:r>
              <a:rPr lang="en-US" dirty="0"/>
              <a:t>– event-handler:</a:t>
            </a:r>
            <a:r>
              <a:rPr lang="en-US" baseline="0" dirty="0"/>
              <a:t> UPDATES the state, “controller”.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86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47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75B51-2CAC-4249-B57A-CC1F5D0A0C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8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843C-A8CA-D840-AF26-555A4299E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2125A-457E-6641-810C-8F50C81B8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215C-5176-9049-A09D-6F266F1C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Clojure Conj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24AD-2A19-CE41-BDEB-76503A42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CFC2B-A773-4F4D-A3CD-EAEB806E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70E6-CA53-B84A-BE1B-9F0B3AAB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0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A250-38F7-8E4D-805A-22993355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D080D-FE2E-0140-959F-DC4D195B9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FCDEA-ED8C-7649-A4BF-989CD2A0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A280-61A2-7544-8935-EA87AAA70F8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B6AB1-040E-9144-A6AF-354DC608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D84EC-5049-B044-B736-B708D2F0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70E6-CA53-B84A-BE1B-9F0B3AAB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7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45CCC-B139-BE46-8B49-84121C1C5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6B239-3EB8-684C-B338-616973D93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8AE2C-DBF9-7045-9199-47886912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A280-61A2-7544-8935-EA87AAA70F8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BC41A-0FBE-0040-AB52-0521F8CE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BA781-E32F-2E47-8B84-9536FA92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70E6-CA53-B84A-BE1B-9F0B3AAB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98DB-CD12-B843-9E4B-2EC71B85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31DDF-317D-7042-8AE3-D88B1249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36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2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BA2F-F671-F440-90F1-52AEBFF9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A280-61A2-7544-8935-EA87AAA70F8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32914-E42C-DE4E-8B85-896F79D1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D37A2-4F19-6349-AB48-A970F82D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70E6-CA53-B84A-BE1B-9F0B3AAB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8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C9FB-2ECC-8A44-ABED-3A953E1B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D44A-695C-A641-B601-4744AD1D6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B80F7-BD3A-CF47-92FB-D3CA2ECD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A280-61A2-7544-8935-EA87AAA70F8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84AE-BA69-E547-8CB0-55D35982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F9514-EB82-8B44-895B-56A4BFA6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70E6-CA53-B84A-BE1B-9F0B3AAB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5D1D-9CE0-914D-AA92-8F31DD3C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9F6D6-D47E-504D-8781-322B175B9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99E3D-9163-4B42-A2AC-714049149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DDED7-1B3B-EB42-8B19-802043B8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A280-61A2-7544-8935-EA87AAA70F8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9750C-6B82-284F-8B08-4FA193E1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9F71C-DB15-A84C-8C6C-8480A101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70E6-CA53-B84A-BE1B-9F0B3AAB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4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AB2B-BC80-D44E-B2C6-54FD2830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C9891-6E76-FE49-BC74-561EE4112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E15B3-4EAC-E742-A898-01E7B8FD4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8AF3B-D048-F54A-A20E-83D50C83C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B8F43-A7AB-494F-80E6-CD7CE6695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FC77B-7A09-3644-8E6D-B25B6ECF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A280-61A2-7544-8935-EA87AAA70F8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28680-2C6B-544E-8F0F-812085FC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A14A1-AA2E-1F4A-930C-058E5AC4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70E6-CA53-B84A-BE1B-9F0B3AAB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8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364F-69D5-0C42-94C9-2548471F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CA995-1A70-0241-A8D6-BACD1A49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Clojure Conj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B7E6C-5DD7-494D-A196-E4C46376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D160E-7E20-8141-B210-472A3C9D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70E6-CA53-B84A-BE1B-9F0B3AAB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EF5B8-5DAE-7846-B029-7D087D2E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Clojure Conj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1F80E-BAE0-0F42-BA0E-4EE91A77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E385E-5D9B-CA44-B642-8C1B27A6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70E6-CA53-B84A-BE1B-9F0B3AAB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A34A-F450-D444-BDE5-8C120A46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A366-5C89-A24E-A150-019C6D4A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4DA3D-5510-F94E-8B5A-2F74169A0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25ED-3F80-9147-B35E-03015D26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A280-61A2-7544-8935-EA87AAA70F87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AF53E-B41E-444F-B4CB-D4D8EF22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7C53D-F4DC-CB4D-9CF7-DE2591F9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70E6-CA53-B84A-BE1B-9F0B3AAB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38E3-2300-D148-91D8-0EA0022F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4DD32-EE3C-A44B-A9F4-800CB6992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7D429-EFA7-6942-9033-7E8952653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96D90-7CFB-5A44-8A53-B04CA499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Clojure Conj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DEB64-C5C5-1D45-B317-F4CE8E6B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D2E6F-66EC-B44D-B3F4-7CFDE250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70E6-CA53-B84A-BE1B-9F0B3AAB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7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5E2FF-560C-EF4C-AC99-7DAE5CE0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EECB5-EEC6-5A43-A552-BD7ECCBD1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CB62C-AB9B-3748-BBFB-A8C86930F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Clojure Conj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EBAAA-024A-B045-91A2-DF0B171DD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FABE9-AD3D-7744-96A0-C305036B2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70E6-CA53-B84A-BE1B-9F0B3AAB5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2A03-C6F1-A443-8204-951873D8F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Designing Reusable Components with Re-frame and Atomic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C1C0A-9ED4-B64F-81F2-490475C97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Mark Nutter</a:t>
            </a:r>
          </a:p>
        </p:txBody>
      </p:sp>
    </p:spTree>
    <p:extLst>
      <p:ext uri="{BB962C8B-B14F-4D97-AF65-F5344CB8AC3E}">
        <p14:creationId xmlns:p14="http://schemas.microsoft.com/office/powerpoint/2010/main" val="324406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CB4B-5D41-ED41-B213-2A7B1699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Subscription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2F9C7-2C39-694E-9374-92BA29892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2507" y="1575479"/>
            <a:ext cx="4809599" cy="2154589"/>
          </a:xfrm>
        </p:spPr>
      </p:pic>
    </p:spTree>
    <p:extLst>
      <p:ext uri="{BB962C8B-B14F-4D97-AF65-F5344CB8AC3E}">
        <p14:creationId xmlns:p14="http://schemas.microsoft.com/office/powerpoint/2010/main" val="308039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B74A-FA3C-1645-894A-285270EB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  <a:cs typeface="Futura Medium" panose="020B0602020204020303" pitchFamily="34" charset="-79"/>
              </a:rPr>
              <a:t>Subscription with input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9C6E1-5C06-5148-AF38-A5DA35532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3466" y="1587840"/>
            <a:ext cx="8473127" cy="2711963"/>
          </a:xfrm>
        </p:spPr>
      </p:pic>
    </p:spTree>
    <p:extLst>
      <p:ext uri="{BB962C8B-B14F-4D97-AF65-F5344CB8AC3E}">
        <p14:creationId xmlns:p14="http://schemas.microsoft.com/office/powerpoint/2010/main" val="280279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20A3-1B67-EF45-998C-B336F498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407"/>
          </a:xfrm>
        </p:spPr>
        <p:txBody>
          <a:bodyPr/>
          <a:lstStyle/>
          <a:p>
            <a:r>
              <a:rPr lang="en-US" dirty="0"/>
              <a:t>Simple (Form 1) component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4F40F-1531-0E47-A53B-D12FFF61A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701" y="1422815"/>
            <a:ext cx="9412936" cy="26263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ADBA29-4C13-5E44-B2DE-37AEE0CEB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01" y="4098224"/>
            <a:ext cx="10287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85BA-50FA-114A-9FB6-9F69AF28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2 Component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CA0A46-491F-604F-A8A1-961F97F8C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7683" y="1678814"/>
            <a:ext cx="8589064" cy="4133642"/>
          </a:xfrm>
        </p:spPr>
      </p:pic>
    </p:spTree>
    <p:extLst>
      <p:ext uri="{BB962C8B-B14F-4D97-AF65-F5344CB8AC3E}">
        <p14:creationId xmlns:p14="http://schemas.microsoft.com/office/powerpoint/2010/main" val="268345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4641-389C-CC47-96E8-CF0CFB5E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Dispatch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1F4DB-712D-F14B-99F9-55E0C1349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854" y="1674032"/>
            <a:ext cx="6972300" cy="1981200"/>
          </a:xfrm>
        </p:spPr>
      </p:pic>
    </p:spTree>
    <p:extLst>
      <p:ext uri="{BB962C8B-B14F-4D97-AF65-F5344CB8AC3E}">
        <p14:creationId xmlns:p14="http://schemas.microsoft.com/office/powerpoint/2010/main" val="3542366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925F-2798-8547-8282-69BEFC3F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Event Handler (reg-event-db)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89C96-A6F1-374B-B9E7-D368AA80F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5529" y="1621357"/>
            <a:ext cx="6743700" cy="1968500"/>
          </a:xfrm>
        </p:spPr>
      </p:pic>
    </p:spTree>
    <p:extLst>
      <p:ext uri="{BB962C8B-B14F-4D97-AF65-F5344CB8AC3E}">
        <p14:creationId xmlns:p14="http://schemas.microsoft.com/office/powerpoint/2010/main" val="117427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FCAAD2-913C-FF44-90F0-5CC98EADA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8316" y="1032523"/>
            <a:ext cx="7436706" cy="4351338"/>
          </a:xfr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2503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CC91-9820-0048-AAA2-DE96F3B1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871893"/>
          </a:xfrm>
        </p:spPr>
        <p:txBody>
          <a:bodyPr>
            <a:normAutofit/>
          </a:bodyPr>
          <a:lstStyle/>
          <a:p>
            <a:pPr algn="ctr"/>
            <a:r>
              <a:rPr lang="en-US" sz="19900" dirty="0">
                <a:solidFill>
                  <a:schemeClr val="accent2">
                    <a:lumMod val="75000"/>
                  </a:schemeClr>
                </a:solidFill>
              </a:rPr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255007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CC91-9820-0048-AAA2-DE96F3B1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871893"/>
          </a:xfrm>
        </p:spPr>
        <p:txBody>
          <a:bodyPr>
            <a:normAutofit/>
          </a:bodyPr>
          <a:lstStyle/>
          <a:p>
            <a:pPr algn="ctr"/>
            <a:r>
              <a:rPr lang="en-US" sz="19900" strike="sngStrike" dirty="0">
                <a:solidFill>
                  <a:schemeClr val="accent2">
                    <a:lumMod val="75000"/>
                  </a:schemeClr>
                </a:solidFill>
              </a:rPr>
              <a:t>150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6B72-17E3-0C43-AAB5-267C7AC31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2960"/>
            <a:ext cx="10515600" cy="7499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i="1" dirty="0">
                <a:latin typeface="+mj-lt"/>
              </a:rPr>
              <a:t>(</a:t>
            </a:r>
            <a:r>
              <a:rPr lang="en-US" sz="5400" i="1">
                <a:latin typeface="+mj-lt"/>
              </a:rPr>
              <a:t>See GitHub </a:t>
            </a:r>
            <a:r>
              <a:rPr lang="en-US" sz="5400" i="1" dirty="0">
                <a:latin typeface="+mj-lt"/>
              </a:rPr>
              <a:t>repo)</a:t>
            </a:r>
          </a:p>
        </p:txBody>
      </p:sp>
    </p:spTree>
    <p:extLst>
      <p:ext uri="{BB962C8B-B14F-4D97-AF65-F5344CB8AC3E}">
        <p14:creationId xmlns:p14="http://schemas.microsoft.com/office/powerpoint/2010/main" val="42666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CC91-9820-0048-AAA2-DE96F3B1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871893"/>
          </a:xfrm>
        </p:spPr>
        <p:txBody>
          <a:bodyPr>
            <a:normAutofit/>
          </a:bodyPr>
          <a:lstStyle/>
          <a:p>
            <a:pPr algn="ctr"/>
            <a:r>
              <a:rPr lang="en-US" sz="19900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6B72-17E3-0C43-AAB5-267C7AC31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2960"/>
            <a:ext cx="10515600" cy="7499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>
                <a:latin typeface="+mj-lt"/>
              </a:rPr>
              <a:t>Atomic Design Catalog</a:t>
            </a:r>
          </a:p>
        </p:txBody>
      </p:sp>
    </p:spTree>
    <p:extLst>
      <p:ext uri="{BB962C8B-B14F-4D97-AF65-F5344CB8AC3E}">
        <p14:creationId xmlns:p14="http://schemas.microsoft.com/office/powerpoint/2010/main" val="64342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DAD6-6FB4-C343-AC31-A4027235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4F59-5CA5-CF4E-B319-36F288072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Foundations</a:t>
            </a:r>
          </a:p>
          <a:p>
            <a:pPr lvl="1"/>
            <a:r>
              <a:rPr lang="en-US" dirty="0"/>
              <a:t>Atomic Design</a:t>
            </a:r>
          </a:p>
          <a:p>
            <a:pPr lvl="1"/>
            <a:r>
              <a:rPr lang="en-US" dirty="0"/>
              <a:t>Re-frame</a:t>
            </a:r>
          </a:p>
          <a:p>
            <a:r>
              <a:rPr lang="en-US" dirty="0"/>
              <a:t>Re-usable Components</a:t>
            </a:r>
          </a:p>
        </p:txBody>
      </p:sp>
    </p:spTree>
    <p:extLst>
      <p:ext uri="{BB962C8B-B14F-4D97-AF65-F5344CB8AC3E}">
        <p14:creationId xmlns:p14="http://schemas.microsoft.com/office/powerpoint/2010/main" val="254807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D25E-7C70-E64E-A6BD-1F6E6138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Design 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A7CB1-14DC-0944-B004-532104DCA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components</a:t>
            </a:r>
          </a:p>
          <a:p>
            <a:r>
              <a:rPr lang="en-US" dirty="0"/>
              <a:t>Demonstrates components</a:t>
            </a:r>
          </a:p>
          <a:p>
            <a:r>
              <a:rPr lang="en-US" dirty="0"/>
              <a:t>Documents components</a:t>
            </a:r>
          </a:p>
          <a:p>
            <a:r>
              <a:rPr lang="en-US" dirty="0"/>
              <a:t>Tests components</a:t>
            </a:r>
          </a:p>
        </p:txBody>
      </p:sp>
    </p:spTree>
    <p:extLst>
      <p:ext uri="{BB962C8B-B14F-4D97-AF65-F5344CB8AC3E}">
        <p14:creationId xmlns:p14="http://schemas.microsoft.com/office/powerpoint/2010/main" val="338366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03050F-38E8-124C-8702-48F25D82B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2960"/>
            <a:ext cx="10515600" cy="7499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Demo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469E36-A80A-7846-83FA-ABE467E3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474" y="1895669"/>
            <a:ext cx="4860776" cy="225645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8905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CC91-9820-0048-AAA2-DE96F3B1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871893"/>
          </a:xfrm>
        </p:spPr>
        <p:txBody>
          <a:bodyPr>
            <a:normAutofit/>
          </a:bodyPr>
          <a:lstStyle/>
          <a:p>
            <a:pPr algn="ctr"/>
            <a:r>
              <a:rPr lang="en-US" sz="199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6B72-17E3-0C43-AAB5-267C7AC31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2962"/>
            <a:ext cx="10515600" cy="7499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>
                <a:latin typeface="+mj-lt"/>
              </a:rPr>
              <a:t>Self-Aware Components</a:t>
            </a:r>
          </a:p>
        </p:txBody>
      </p:sp>
    </p:spTree>
    <p:extLst>
      <p:ext uri="{BB962C8B-B14F-4D97-AF65-F5344CB8AC3E}">
        <p14:creationId xmlns:p14="http://schemas.microsoft.com/office/powerpoint/2010/main" val="147532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E9F0-FCBD-BD42-9890-9C38322F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251"/>
          </a:xfrm>
        </p:spPr>
        <p:txBody>
          <a:bodyPr>
            <a:normAutofit/>
          </a:bodyPr>
          <a:lstStyle/>
          <a:p>
            <a:r>
              <a:rPr lang="en-US" sz="3600" dirty="0"/>
              <a:t>Form Field Hook-up (per field)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B7BB79-E6A9-D542-B688-8931EE39DA38}"/>
              </a:ext>
            </a:extLst>
          </p:cNvPr>
          <p:cNvGrpSpPr/>
          <p:nvPr/>
        </p:nvGrpSpPr>
        <p:grpSpPr>
          <a:xfrm>
            <a:off x="1625030" y="1465842"/>
            <a:ext cx="1755766" cy="646331"/>
            <a:chOff x="5217313" y="1829736"/>
            <a:chExt cx="1755766" cy="64633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7BDF427-DC6C-BF41-A889-CB5E0A724F36}"/>
                </a:ext>
              </a:extLst>
            </p:cNvPr>
            <p:cNvSpPr/>
            <p:nvPr/>
          </p:nvSpPr>
          <p:spPr>
            <a:xfrm>
              <a:off x="5217313" y="1903445"/>
              <a:ext cx="1755766" cy="572622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0AF5F9-E761-434D-9A38-6AE7BA977F31}"/>
                </a:ext>
              </a:extLst>
            </p:cNvPr>
            <p:cNvSpPr txBox="1"/>
            <p:nvPr/>
          </p:nvSpPr>
          <p:spPr>
            <a:xfrm>
              <a:off x="5328531" y="1829736"/>
              <a:ext cx="1533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app-db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08255A9-BB5A-A94C-9E5A-59914332E6E6}"/>
              </a:ext>
            </a:extLst>
          </p:cNvPr>
          <p:cNvSpPr txBox="1"/>
          <p:nvPr/>
        </p:nvSpPr>
        <p:spPr>
          <a:xfrm>
            <a:off x="782194" y="2699067"/>
            <a:ext cx="3771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{:forms {:user {:name _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:username _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:pw _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:confirm _}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:login {:username _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:pw _}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...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073CD9-B971-DA4F-BB98-548D2932FDE5}"/>
              </a:ext>
            </a:extLst>
          </p:cNvPr>
          <p:cNvGrpSpPr/>
          <p:nvPr/>
        </p:nvGrpSpPr>
        <p:grpSpPr>
          <a:xfrm>
            <a:off x="5673015" y="1465842"/>
            <a:ext cx="3210784" cy="1129004"/>
            <a:chOff x="5187820" y="1539551"/>
            <a:chExt cx="2558883" cy="1129004"/>
          </a:xfrm>
        </p:grpSpPr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49278EE-BA3F-0644-9199-02824C56F6BE}"/>
                </a:ext>
              </a:extLst>
            </p:cNvPr>
            <p:cNvSpPr/>
            <p:nvPr/>
          </p:nvSpPr>
          <p:spPr>
            <a:xfrm>
              <a:off x="5187820" y="1539551"/>
              <a:ext cx="2558883" cy="1129004"/>
            </a:xfrm>
            <a:prstGeom prst="leftArrow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F78EE0-C23F-1448-8DA3-0F8BA5F2199E}"/>
                </a:ext>
              </a:extLst>
            </p:cNvPr>
            <p:cNvSpPr txBox="1"/>
            <p:nvPr/>
          </p:nvSpPr>
          <p:spPr>
            <a:xfrm>
              <a:off x="5660170" y="1762225"/>
              <a:ext cx="20865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:</a:t>
              </a:r>
              <a:r>
                <a:rPr lang="en-US" sz="3600" dirty="0" err="1"/>
                <a:t>init</a:t>
              </a:r>
              <a:r>
                <a:rPr lang="en-US" sz="3600" dirty="0"/>
                <a:t> event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BDAB38-E239-0944-9689-3094C188069C}"/>
              </a:ext>
            </a:extLst>
          </p:cNvPr>
          <p:cNvGrpSpPr/>
          <p:nvPr/>
        </p:nvGrpSpPr>
        <p:grpSpPr>
          <a:xfrm>
            <a:off x="6009970" y="2595782"/>
            <a:ext cx="2873829" cy="1324946"/>
            <a:chOff x="5411755" y="3284376"/>
            <a:chExt cx="2873829" cy="1324946"/>
          </a:xfrm>
        </p:grpSpPr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5C9982BF-ACD3-1046-B59E-9C35BA9399ED}"/>
                </a:ext>
              </a:extLst>
            </p:cNvPr>
            <p:cNvSpPr/>
            <p:nvPr/>
          </p:nvSpPr>
          <p:spPr>
            <a:xfrm>
              <a:off x="5411755" y="3284376"/>
              <a:ext cx="2873829" cy="1324946"/>
            </a:xfrm>
            <a:prstGeom prst="rightArrow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68469C-70BD-6A45-B655-0F35C7047616}"/>
                </a:ext>
              </a:extLst>
            </p:cNvPr>
            <p:cNvSpPr txBox="1"/>
            <p:nvPr/>
          </p:nvSpPr>
          <p:spPr>
            <a:xfrm>
              <a:off x="5520211" y="3617043"/>
              <a:ext cx="22113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:subscribe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075B9F-B139-C142-B779-36E5686372EC}"/>
              </a:ext>
            </a:extLst>
          </p:cNvPr>
          <p:cNvGrpSpPr/>
          <p:nvPr/>
        </p:nvGrpSpPr>
        <p:grpSpPr>
          <a:xfrm>
            <a:off x="5673015" y="3920728"/>
            <a:ext cx="3517641" cy="1129004"/>
            <a:chOff x="5187820" y="1539551"/>
            <a:chExt cx="2803437" cy="1129004"/>
          </a:xfrm>
        </p:grpSpPr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339192F3-7E72-DC44-9AF3-B64408D21466}"/>
                </a:ext>
              </a:extLst>
            </p:cNvPr>
            <p:cNvSpPr/>
            <p:nvPr/>
          </p:nvSpPr>
          <p:spPr>
            <a:xfrm>
              <a:off x="5187820" y="1539551"/>
              <a:ext cx="2558883" cy="1129004"/>
            </a:xfrm>
            <a:prstGeom prst="leftArrow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134489-6049-B546-A384-6AECB62D7B96}"/>
                </a:ext>
              </a:extLst>
            </p:cNvPr>
            <p:cNvSpPr txBox="1"/>
            <p:nvPr/>
          </p:nvSpPr>
          <p:spPr>
            <a:xfrm>
              <a:off x="5660170" y="1762225"/>
              <a:ext cx="23310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:on-change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0A660C-E0D0-4840-B59B-E5641FA1B529}"/>
              </a:ext>
            </a:extLst>
          </p:cNvPr>
          <p:cNvGrpSpPr/>
          <p:nvPr/>
        </p:nvGrpSpPr>
        <p:grpSpPr>
          <a:xfrm>
            <a:off x="5673015" y="5245674"/>
            <a:ext cx="3210784" cy="1129004"/>
            <a:chOff x="5187820" y="1539551"/>
            <a:chExt cx="2558883" cy="1129004"/>
          </a:xfrm>
        </p:grpSpPr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495D94F9-AB41-AC42-A1DF-DEB89B818FD7}"/>
                </a:ext>
              </a:extLst>
            </p:cNvPr>
            <p:cNvSpPr/>
            <p:nvPr/>
          </p:nvSpPr>
          <p:spPr>
            <a:xfrm>
              <a:off x="5187820" y="1539551"/>
              <a:ext cx="2558883" cy="1129004"/>
            </a:xfrm>
            <a:prstGeom prst="leftArrow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FC07BE-D880-F24C-9D74-6B3B3B5310FC}"/>
                </a:ext>
              </a:extLst>
            </p:cNvPr>
            <p:cNvSpPr txBox="1"/>
            <p:nvPr/>
          </p:nvSpPr>
          <p:spPr>
            <a:xfrm>
              <a:off x="5660170" y="1762225"/>
              <a:ext cx="16460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:on-foo…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850F38B-86B2-F542-8C76-13287B457FF3}"/>
              </a:ext>
            </a:extLst>
          </p:cNvPr>
          <p:cNvSpPr txBox="1"/>
          <p:nvPr/>
        </p:nvSpPr>
        <p:spPr>
          <a:xfrm>
            <a:off x="9783342" y="3163078"/>
            <a:ext cx="17541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+mj-lt"/>
              </a:rPr>
              <a:t>x 4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7BA024E-E44A-B44A-9F2B-1A85E06BCE43}"/>
              </a:ext>
            </a:extLst>
          </p:cNvPr>
          <p:cNvSpPr/>
          <p:nvPr/>
        </p:nvSpPr>
        <p:spPr>
          <a:xfrm>
            <a:off x="2694940" y="2653349"/>
            <a:ext cx="1755766" cy="1324946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9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71E5-F740-3042-8CE7-DC059F33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/>
          <a:lstStyle/>
          <a:p>
            <a:r>
              <a:rPr lang="en-US" dirty="0"/>
              <a:t>Making components “Self Aware”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266D3-72B2-E54A-8097-9A9EE92F3797}"/>
              </a:ext>
            </a:extLst>
          </p:cNvPr>
          <p:cNvSpPr txBox="1"/>
          <p:nvPr/>
        </p:nvSpPr>
        <p:spPr>
          <a:xfrm>
            <a:off x="838200" y="2006081"/>
            <a:ext cx="1059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(forms/text-field {:subscribe-to-data [:foo]</a:t>
            </a:r>
          </a:p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:type :password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:extra-classes :password}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32BC32-66D2-A245-955D-887F1E2805A2}"/>
              </a:ext>
            </a:extLst>
          </p:cNvPr>
          <p:cNvSpPr/>
          <p:nvPr/>
        </p:nvSpPr>
        <p:spPr>
          <a:xfrm>
            <a:off x="5094514" y="2565918"/>
            <a:ext cx="5533053" cy="4712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25B92-8E87-2C4F-81CD-41B401A31580}"/>
              </a:ext>
            </a:extLst>
          </p:cNvPr>
          <p:cNvSpPr txBox="1"/>
          <p:nvPr/>
        </p:nvSpPr>
        <p:spPr>
          <a:xfrm>
            <a:off x="838200" y="2006080"/>
            <a:ext cx="1059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:path [:forms :user :pw]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33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8D03-5FC9-CA42-A6E9-66D3533A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Event handler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B776F-1D4C-1D44-872A-16B89AB5C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089900" cy="2895600"/>
          </a:xfrm>
        </p:spPr>
      </p:pic>
    </p:spTree>
    <p:extLst>
      <p:ext uri="{BB962C8B-B14F-4D97-AF65-F5344CB8AC3E}">
        <p14:creationId xmlns:p14="http://schemas.microsoft.com/office/powerpoint/2010/main" val="388447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1D886-E981-B14D-BAD0-DB3581E66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400" y="964406"/>
            <a:ext cx="5283200" cy="4826000"/>
          </a:xfrm>
        </p:spPr>
      </p:pic>
    </p:spTree>
    <p:extLst>
      <p:ext uri="{BB962C8B-B14F-4D97-AF65-F5344CB8AC3E}">
        <p14:creationId xmlns:p14="http://schemas.microsoft.com/office/powerpoint/2010/main" val="4019548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C963-3038-F245-8208-754A9C39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C75D-42D3-8441-A44A-2FF7FA47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the path to their own component data</a:t>
            </a:r>
          </a:p>
          <a:p>
            <a:r>
              <a:rPr lang="en-US" dirty="0"/>
              <a:t>Self-initializing</a:t>
            </a:r>
          </a:p>
          <a:p>
            <a:r>
              <a:rPr lang="en-US" dirty="0"/>
              <a:t>Built-in handlers for common events (on-change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(Still better to build subscriptions manually)</a:t>
            </a:r>
          </a:p>
          <a:p>
            <a:pPr lvl="1"/>
            <a:r>
              <a:rPr lang="en-US" dirty="0"/>
              <a:t>More efficient</a:t>
            </a:r>
          </a:p>
          <a:p>
            <a:pPr lvl="1"/>
            <a:r>
              <a:rPr lang="en-US" dirty="0"/>
              <a:t>Easier debugging</a:t>
            </a:r>
          </a:p>
        </p:txBody>
      </p:sp>
    </p:spTree>
    <p:extLst>
      <p:ext uri="{BB962C8B-B14F-4D97-AF65-F5344CB8AC3E}">
        <p14:creationId xmlns:p14="http://schemas.microsoft.com/office/powerpoint/2010/main" val="43839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CC91-9820-0048-AAA2-DE96F3B1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871893"/>
          </a:xfrm>
        </p:spPr>
        <p:txBody>
          <a:bodyPr>
            <a:normAutofit/>
          </a:bodyPr>
          <a:lstStyle/>
          <a:p>
            <a:pPr algn="ctr"/>
            <a:r>
              <a:rPr lang="en-US" sz="199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C6B72-17E3-0C43-AAB5-267C7AC31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6692"/>
            <a:ext cx="10515600" cy="7499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>
                <a:latin typeface="+mj-lt"/>
              </a:rPr>
              <a:t>Subscription-Based Validation</a:t>
            </a:r>
          </a:p>
        </p:txBody>
      </p:sp>
    </p:spTree>
    <p:extLst>
      <p:ext uri="{BB962C8B-B14F-4D97-AF65-F5344CB8AC3E}">
        <p14:creationId xmlns:p14="http://schemas.microsoft.com/office/powerpoint/2010/main" val="114264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67A80-BAC6-0442-82A7-3B490D50C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267"/>
          <a:stretch/>
        </p:blipFill>
        <p:spPr>
          <a:xfrm>
            <a:off x="928466" y="1688122"/>
            <a:ext cx="8080899" cy="3186266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DB57461-7F35-2348-9BD6-0A66DA63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Form field component data</a:t>
            </a:r>
          </a:p>
        </p:txBody>
      </p:sp>
    </p:spTree>
    <p:extLst>
      <p:ext uri="{BB962C8B-B14F-4D97-AF65-F5344CB8AC3E}">
        <p14:creationId xmlns:p14="http://schemas.microsoft.com/office/powerpoint/2010/main" val="110932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38BED0-3AA5-B846-94A5-3E5458782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062" y="699796"/>
            <a:ext cx="8166041" cy="5374530"/>
          </a:xfrm>
        </p:spPr>
      </p:pic>
    </p:spTree>
    <p:extLst>
      <p:ext uri="{BB962C8B-B14F-4D97-AF65-F5344CB8AC3E}">
        <p14:creationId xmlns:p14="http://schemas.microsoft.com/office/powerpoint/2010/main" val="303374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DB40-2058-064D-AEB9-987217FC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AA4D3-F22C-7848-9A48-557083AF1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:on-change</a:t>
            </a:r>
          </a:p>
          <a:p>
            <a:pPr lvl="1"/>
            <a:r>
              <a:rPr lang="en-US" dirty="0"/>
              <a:t>Set :value ==&gt; new value</a:t>
            </a:r>
          </a:p>
          <a:p>
            <a:r>
              <a:rPr lang="en-US" dirty="0"/>
              <a:t>:on-focus</a:t>
            </a:r>
          </a:p>
          <a:p>
            <a:pPr lvl="1"/>
            <a:r>
              <a:rPr lang="en-US" dirty="0"/>
              <a:t>Set :visited? ==&gt; true</a:t>
            </a:r>
          </a:p>
          <a:p>
            <a:pPr lvl="1"/>
            <a:r>
              <a:rPr lang="en-US" dirty="0"/>
              <a:t>Set :active? ==&gt; true</a:t>
            </a:r>
          </a:p>
          <a:p>
            <a:r>
              <a:rPr lang="en-US" dirty="0"/>
              <a:t>:on-blur</a:t>
            </a:r>
          </a:p>
          <a:p>
            <a:pPr lvl="1"/>
            <a:r>
              <a:rPr lang="en-US" dirty="0"/>
              <a:t>Set :active? ==&gt; false</a:t>
            </a:r>
          </a:p>
        </p:txBody>
      </p:sp>
    </p:spTree>
    <p:extLst>
      <p:ext uri="{BB962C8B-B14F-4D97-AF65-F5344CB8AC3E}">
        <p14:creationId xmlns:p14="http://schemas.microsoft.com/office/powerpoint/2010/main" val="222174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9CC3F-57E6-144D-9FB2-097C559CA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527" y="665743"/>
            <a:ext cx="8648946" cy="5526514"/>
          </a:xfrm>
        </p:spPr>
      </p:pic>
    </p:spTree>
    <p:extLst>
      <p:ext uri="{BB962C8B-B14F-4D97-AF65-F5344CB8AC3E}">
        <p14:creationId xmlns:p14="http://schemas.microsoft.com/office/powerpoint/2010/main" val="2657969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EBC7-E6BF-C346-BC56-97EB9F4C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242"/>
          </a:xfrm>
        </p:spPr>
        <p:txBody>
          <a:bodyPr>
            <a:normAutofit fontScale="90000"/>
          </a:bodyPr>
          <a:lstStyle/>
          <a:p>
            <a:r>
              <a:rPr lang="en-US" dirty="0"/>
              <a:t>Subscription Dataflow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6188DF-4CA4-884D-8E64-DABAB94390F4}"/>
              </a:ext>
            </a:extLst>
          </p:cNvPr>
          <p:cNvGrpSpPr/>
          <p:nvPr/>
        </p:nvGrpSpPr>
        <p:grpSpPr>
          <a:xfrm>
            <a:off x="1351009" y="1698172"/>
            <a:ext cx="1755766" cy="646331"/>
            <a:chOff x="5217313" y="1829736"/>
            <a:chExt cx="1755766" cy="646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D86FE4E-6D48-5242-98D9-3F4B2E5AA445}"/>
                </a:ext>
              </a:extLst>
            </p:cNvPr>
            <p:cNvSpPr/>
            <p:nvPr/>
          </p:nvSpPr>
          <p:spPr>
            <a:xfrm>
              <a:off x="5217313" y="1903445"/>
              <a:ext cx="1755766" cy="572622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7C5CAD-EFF5-004A-AE91-7438640F34DE}"/>
                </a:ext>
              </a:extLst>
            </p:cNvPr>
            <p:cNvSpPr txBox="1"/>
            <p:nvPr/>
          </p:nvSpPr>
          <p:spPr>
            <a:xfrm>
              <a:off x="5328531" y="1829736"/>
              <a:ext cx="1533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app-db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3E5E87-79D4-504C-9E69-86E4D92F76E1}"/>
              </a:ext>
            </a:extLst>
          </p:cNvPr>
          <p:cNvGrpSpPr/>
          <p:nvPr/>
        </p:nvGrpSpPr>
        <p:grpSpPr>
          <a:xfrm>
            <a:off x="1351009" y="3209758"/>
            <a:ext cx="1755766" cy="646331"/>
            <a:chOff x="5217313" y="1829736"/>
            <a:chExt cx="1755766" cy="64633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4DEB85-D3B1-074D-B5CC-0C172E5E99BD}"/>
                </a:ext>
              </a:extLst>
            </p:cNvPr>
            <p:cNvSpPr/>
            <p:nvPr/>
          </p:nvSpPr>
          <p:spPr>
            <a:xfrm>
              <a:off x="5217313" y="1903445"/>
              <a:ext cx="1755766" cy="572622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980136-EE58-C94F-8FDC-5D88DB29D045}"/>
                </a:ext>
              </a:extLst>
            </p:cNvPr>
            <p:cNvSpPr txBox="1"/>
            <p:nvPr/>
          </p:nvSpPr>
          <p:spPr>
            <a:xfrm>
              <a:off x="5328531" y="1829736"/>
              <a:ext cx="1533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forms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90879E-4D7B-6644-9500-B2EC6EE749A6}"/>
              </a:ext>
            </a:extLst>
          </p:cNvPr>
          <p:cNvGrpSpPr/>
          <p:nvPr/>
        </p:nvGrpSpPr>
        <p:grpSpPr>
          <a:xfrm>
            <a:off x="1351009" y="4721345"/>
            <a:ext cx="1755766" cy="646331"/>
            <a:chOff x="5217313" y="1829736"/>
            <a:chExt cx="1755766" cy="64633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9AFEF0B-AA6D-4D49-B21E-6DDE68553271}"/>
                </a:ext>
              </a:extLst>
            </p:cNvPr>
            <p:cNvSpPr/>
            <p:nvPr/>
          </p:nvSpPr>
          <p:spPr>
            <a:xfrm>
              <a:off x="5217313" y="1903445"/>
              <a:ext cx="1755766" cy="572622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BC3ACE-56FE-DF43-A9A9-B5050CCFE6D1}"/>
                </a:ext>
              </a:extLst>
            </p:cNvPr>
            <p:cNvSpPr txBox="1"/>
            <p:nvPr/>
          </p:nvSpPr>
          <p:spPr>
            <a:xfrm>
              <a:off x="5328531" y="1829736"/>
              <a:ext cx="1533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user</a:t>
              </a:r>
            </a:p>
          </p:txBody>
        </p:sp>
      </p:grpSp>
      <p:sp>
        <p:nvSpPr>
          <p:cNvPr id="13" name="Down Arrow 12">
            <a:extLst>
              <a:ext uri="{FF2B5EF4-FFF2-40B4-BE49-F238E27FC236}">
                <a16:creationId xmlns:a16="http://schemas.microsoft.com/office/drawing/2014/main" id="{7F723BD1-537E-3B4D-B0C8-E5E5575657DE}"/>
              </a:ext>
            </a:extLst>
          </p:cNvPr>
          <p:cNvSpPr/>
          <p:nvPr/>
        </p:nvSpPr>
        <p:spPr>
          <a:xfrm>
            <a:off x="1962970" y="2525204"/>
            <a:ext cx="531845" cy="50385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CDDE4879-B201-FE4E-8357-94545F8E1D04}"/>
              </a:ext>
            </a:extLst>
          </p:cNvPr>
          <p:cNvSpPr/>
          <p:nvPr/>
        </p:nvSpPr>
        <p:spPr>
          <a:xfrm>
            <a:off x="1962970" y="4036790"/>
            <a:ext cx="531845" cy="50385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715263-1328-9C4C-ACFF-0BFC2FD96D2E}"/>
              </a:ext>
            </a:extLst>
          </p:cNvPr>
          <p:cNvGrpSpPr/>
          <p:nvPr/>
        </p:nvGrpSpPr>
        <p:grpSpPr>
          <a:xfrm>
            <a:off x="5789386" y="1735026"/>
            <a:ext cx="1755766" cy="646331"/>
            <a:chOff x="5217313" y="1829736"/>
            <a:chExt cx="1755766" cy="64633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048A65-6E8A-0C49-AA2B-74228DAA7168}"/>
                </a:ext>
              </a:extLst>
            </p:cNvPr>
            <p:cNvSpPr/>
            <p:nvPr/>
          </p:nvSpPr>
          <p:spPr>
            <a:xfrm>
              <a:off x="5217313" y="1903445"/>
              <a:ext cx="1755766" cy="572622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BA20A6-C5EC-9645-9ACA-0595EBEA2DBC}"/>
                </a:ext>
              </a:extLst>
            </p:cNvPr>
            <p:cNvSpPr txBox="1"/>
            <p:nvPr/>
          </p:nvSpPr>
          <p:spPr>
            <a:xfrm>
              <a:off x="5328531" y="1829736"/>
              <a:ext cx="1533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email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631206-60E8-314E-ACF7-989641EC315A}"/>
              </a:ext>
            </a:extLst>
          </p:cNvPr>
          <p:cNvGrpSpPr/>
          <p:nvPr/>
        </p:nvGrpSpPr>
        <p:grpSpPr>
          <a:xfrm>
            <a:off x="5487537" y="3232459"/>
            <a:ext cx="2359465" cy="705935"/>
            <a:chOff x="5039710" y="2983647"/>
            <a:chExt cx="2359465" cy="70593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842789-A5E4-2044-B6E2-A5834AD31207}"/>
                </a:ext>
              </a:extLst>
            </p:cNvPr>
            <p:cNvSpPr/>
            <p:nvPr/>
          </p:nvSpPr>
          <p:spPr>
            <a:xfrm>
              <a:off x="5039710" y="3054677"/>
              <a:ext cx="2359465" cy="63490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32FA0E-1A2B-594D-8714-14576C011597}"/>
                </a:ext>
              </a:extLst>
            </p:cNvPr>
            <p:cNvSpPr txBox="1"/>
            <p:nvPr/>
          </p:nvSpPr>
          <p:spPr>
            <a:xfrm>
              <a:off x="5151762" y="2983647"/>
              <a:ext cx="2135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password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96AB51-F974-1148-9305-AFDD7C1CE3EA}"/>
              </a:ext>
            </a:extLst>
          </p:cNvPr>
          <p:cNvGrpSpPr/>
          <p:nvPr/>
        </p:nvGrpSpPr>
        <p:grpSpPr>
          <a:xfrm>
            <a:off x="5487537" y="4691542"/>
            <a:ext cx="2359465" cy="710883"/>
            <a:chOff x="5039710" y="2983647"/>
            <a:chExt cx="2359465" cy="7059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2448024-8D63-C94F-9123-03C7804EF7D9}"/>
                </a:ext>
              </a:extLst>
            </p:cNvPr>
            <p:cNvSpPr/>
            <p:nvPr/>
          </p:nvSpPr>
          <p:spPr>
            <a:xfrm>
              <a:off x="5039710" y="3054677"/>
              <a:ext cx="2359465" cy="63490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7F2E6D-6AD1-074F-9060-9F4BE8870AF1}"/>
                </a:ext>
              </a:extLst>
            </p:cNvPr>
            <p:cNvSpPr txBox="1"/>
            <p:nvPr/>
          </p:nvSpPr>
          <p:spPr>
            <a:xfrm>
              <a:off x="5151762" y="2983647"/>
              <a:ext cx="2135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confirm</a:t>
              </a:r>
            </a:p>
          </p:txBody>
        </p:sp>
      </p:grp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B97905E-9081-FE48-A01D-CBC88F46A079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3106775" y="2095046"/>
            <a:ext cx="2682611" cy="298631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7CB5568-6547-3B41-8406-7873FB285B10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 flipV="1">
            <a:off x="3106775" y="3620942"/>
            <a:ext cx="2380762" cy="1460423"/>
          </a:xfrm>
          <a:prstGeom prst="bentConnector3">
            <a:avLst>
              <a:gd name="adj1" fmla="val 56271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8740FE8-2B03-4542-86D0-8AE6C439C4F5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3106775" y="5081365"/>
            <a:ext cx="2380762" cy="1383"/>
          </a:xfrm>
          <a:prstGeom prst="bentConnector3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1E78709-CA54-3F4E-A8B6-8C2057635E2A}"/>
              </a:ext>
            </a:extLst>
          </p:cNvPr>
          <p:cNvSpPr txBox="1"/>
          <p:nvPr/>
        </p:nvSpPr>
        <p:spPr>
          <a:xfrm>
            <a:off x="8330682" y="1744825"/>
            <a:ext cx="2156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{:value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:visited?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:active?}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8391A3-9201-E640-9582-251D859E12D2}"/>
              </a:ext>
            </a:extLst>
          </p:cNvPr>
          <p:cNvSpPr txBox="1"/>
          <p:nvPr/>
        </p:nvSpPr>
        <p:spPr>
          <a:xfrm>
            <a:off x="8330682" y="3309258"/>
            <a:ext cx="2156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{:value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:visited?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:active?}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85F5AE-4FF2-C34C-940D-87132EE69B5F}"/>
              </a:ext>
            </a:extLst>
          </p:cNvPr>
          <p:cNvSpPr txBox="1"/>
          <p:nvPr/>
        </p:nvSpPr>
        <p:spPr>
          <a:xfrm>
            <a:off x="8330682" y="4873690"/>
            <a:ext cx="2156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{:value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:visited?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:active?}</a:t>
            </a:r>
          </a:p>
        </p:txBody>
      </p:sp>
    </p:spTree>
    <p:extLst>
      <p:ext uri="{BB962C8B-B14F-4D97-AF65-F5344CB8AC3E}">
        <p14:creationId xmlns:p14="http://schemas.microsoft.com/office/powerpoint/2010/main" val="320922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39" grpId="0"/>
      <p:bldP spid="40" grpId="0"/>
      <p:bldP spid="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9F29-4BC1-3040-A377-60C108DE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919"/>
          </a:xfrm>
        </p:spPr>
        <p:txBody>
          <a:bodyPr>
            <a:normAutofit fontScale="90000"/>
          </a:bodyPr>
          <a:lstStyle/>
          <a:p>
            <a:r>
              <a:rPr lang="en-US" dirty="0"/>
              <a:t>Subscribe to errors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541C05-EE9B-7646-888C-8371861D85E1}"/>
              </a:ext>
            </a:extLst>
          </p:cNvPr>
          <p:cNvGrpSpPr/>
          <p:nvPr/>
        </p:nvGrpSpPr>
        <p:grpSpPr>
          <a:xfrm>
            <a:off x="4811168" y="1641720"/>
            <a:ext cx="1755766" cy="646331"/>
            <a:chOff x="5217313" y="1829736"/>
            <a:chExt cx="1755766" cy="6463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CFA598-28BB-D847-AA4F-FB83781EA7F9}"/>
                </a:ext>
              </a:extLst>
            </p:cNvPr>
            <p:cNvSpPr/>
            <p:nvPr/>
          </p:nvSpPr>
          <p:spPr>
            <a:xfrm>
              <a:off x="5217313" y="1903445"/>
              <a:ext cx="1755766" cy="572622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CCF137-8E29-5342-B911-40ED013DE36E}"/>
                </a:ext>
              </a:extLst>
            </p:cNvPr>
            <p:cNvSpPr txBox="1"/>
            <p:nvPr/>
          </p:nvSpPr>
          <p:spPr>
            <a:xfrm>
              <a:off x="5328531" y="1829736"/>
              <a:ext cx="1533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email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015567-945F-A145-BF22-BB086F4A63C8}"/>
              </a:ext>
            </a:extLst>
          </p:cNvPr>
          <p:cNvSpPr txBox="1"/>
          <p:nvPr/>
        </p:nvSpPr>
        <p:spPr>
          <a:xfrm>
            <a:off x="7173686" y="1670181"/>
            <a:ext cx="2156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{:value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:visited?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:active?}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353E146-AE97-F244-93E2-0A0E3B9FAB90}"/>
              </a:ext>
            </a:extLst>
          </p:cNvPr>
          <p:cNvSpPr/>
          <p:nvPr/>
        </p:nvSpPr>
        <p:spPr>
          <a:xfrm>
            <a:off x="5423129" y="2566958"/>
            <a:ext cx="531845" cy="50385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0C806-0F31-F744-B983-C07569D3FFC8}"/>
              </a:ext>
            </a:extLst>
          </p:cNvPr>
          <p:cNvSpPr txBox="1"/>
          <p:nvPr/>
        </p:nvSpPr>
        <p:spPr>
          <a:xfrm>
            <a:off x="6652728" y="530134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[messages]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704D0-5396-4842-ACE0-79FA33DA71A4}"/>
              </a:ext>
            </a:extLst>
          </p:cNvPr>
          <p:cNvSpPr txBox="1"/>
          <p:nvPr/>
        </p:nvSpPr>
        <p:spPr>
          <a:xfrm>
            <a:off x="3754017" y="5301342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3DC4E5-F240-4E4B-ADA9-7D40874FFA10}"/>
              </a:ext>
            </a:extLst>
          </p:cNvPr>
          <p:cNvCxnSpPr>
            <a:stCxn id="9" idx="4"/>
            <a:endCxn id="13" idx="0"/>
          </p:cNvCxnSpPr>
          <p:nvPr/>
        </p:nvCxnSpPr>
        <p:spPr>
          <a:xfrm rot="5400000">
            <a:off x="4305011" y="3917301"/>
            <a:ext cx="1305293" cy="1462789"/>
          </a:xfrm>
          <a:prstGeom prst="bentConnector3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348888D-7031-B54F-B54D-A4AA1EFBE070}"/>
              </a:ext>
            </a:extLst>
          </p:cNvPr>
          <p:cNvCxnSpPr>
            <a:stCxn id="9" idx="4"/>
            <a:endCxn id="12" idx="0"/>
          </p:cNvCxnSpPr>
          <p:nvPr/>
        </p:nvCxnSpPr>
        <p:spPr>
          <a:xfrm rot="16200000" flipH="1">
            <a:off x="6197596" y="3487503"/>
            <a:ext cx="1305293" cy="2322383"/>
          </a:xfrm>
          <a:prstGeom prst="bentConnector3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600009D-A608-9A42-BF4F-5B50AC5A3669}"/>
              </a:ext>
            </a:extLst>
          </p:cNvPr>
          <p:cNvGrpSpPr/>
          <p:nvPr/>
        </p:nvGrpSpPr>
        <p:grpSpPr>
          <a:xfrm>
            <a:off x="4811168" y="3349718"/>
            <a:ext cx="1755766" cy="646331"/>
            <a:chOff x="5217313" y="1829736"/>
            <a:chExt cx="1755766" cy="6463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0E005B-BBBF-F744-83F0-C08287440362}"/>
                </a:ext>
              </a:extLst>
            </p:cNvPr>
            <p:cNvSpPr/>
            <p:nvPr/>
          </p:nvSpPr>
          <p:spPr>
            <a:xfrm>
              <a:off x="5217313" y="1903445"/>
              <a:ext cx="1755766" cy="572622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763DCE-B19D-864E-8213-E1586EC1CC10}"/>
                </a:ext>
              </a:extLst>
            </p:cNvPr>
            <p:cNvSpPr txBox="1"/>
            <p:nvPr/>
          </p:nvSpPr>
          <p:spPr>
            <a:xfrm>
              <a:off x="5328531" y="1829736"/>
              <a:ext cx="1533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errors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4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A477-75E5-7C47-A508-8EA5C0E5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927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4993-C5BF-B64D-B57B-FABDD489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3" y="1567543"/>
            <a:ext cx="10293222" cy="473995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!visited? ==&gt;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active? ==&gt;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value is empty or whitespace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“Email is required.”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not a valid email format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“Unrecognized email format.”</a:t>
            </a:r>
          </a:p>
        </p:txBody>
      </p:sp>
    </p:spTree>
    <p:extLst>
      <p:ext uri="{BB962C8B-B14F-4D97-AF65-F5344CB8AC3E}">
        <p14:creationId xmlns:p14="http://schemas.microsoft.com/office/powerpoint/2010/main" val="15497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9FA529E-0D40-714E-BB6B-B954215EF7F6}"/>
              </a:ext>
            </a:extLst>
          </p:cNvPr>
          <p:cNvCxnSpPr>
            <a:stCxn id="21" idx="4"/>
            <a:endCxn id="10" idx="0"/>
          </p:cNvCxnSpPr>
          <p:nvPr/>
        </p:nvCxnSpPr>
        <p:spPr>
          <a:xfrm rot="16200000" flipH="1">
            <a:off x="4347579" y="1893110"/>
            <a:ext cx="1126404" cy="1786812"/>
          </a:xfrm>
          <a:prstGeom prst="bentConnector3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8E0BE45-0425-5641-BF08-F55ED253BE1E}"/>
              </a:ext>
            </a:extLst>
          </p:cNvPr>
          <p:cNvCxnSpPr>
            <a:stCxn id="24" idx="4"/>
            <a:endCxn id="10" idx="0"/>
          </p:cNvCxnSpPr>
          <p:nvPr/>
        </p:nvCxnSpPr>
        <p:spPr>
          <a:xfrm rot="5400000">
            <a:off x="6135629" y="1894347"/>
            <a:ext cx="1123930" cy="1786813"/>
          </a:xfrm>
          <a:prstGeom prst="bentConnector3">
            <a:avLst>
              <a:gd name="adj1" fmla="val 4917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BEB9F29-4BC1-3040-A377-60C108DE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919"/>
          </a:xfrm>
        </p:spPr>
        <p:txBody>
          <a:bodyPr>
            <a:normAutofit fontScale="90000"/>
          </a:bodyPr>
          <a:lstStyle/>
          <a:p>
            <a:r>
              <a:rPr lang="en-US" dirty="0"/>
              <a:t>Subscribe to password errors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B0C806-0F31-F744-B983-C07569D3FFC8}"/>
              </a:ext>
            </a:extLst>
          </p:cNvPr>
          <p:cNvSpPr txBox="1"/>
          <p:nvPr/>
        </p:nvSpPr>
        <p:spPr>
          <a:xfrm>
            <a:off x="6652728" y="5301342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[messages]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704D0-5396-4842-ACE0-79FA33DA71A4}"/>
              </a:ext>
            </a:extLst>
          </p:cNvPr>
          <p:cNvSpPr txBox="1"/>
          <p:nvPr/>
        </p:nvSpPr>
        <p:spPr>
          <a:xfrm>
            <a:off x="3754017" y="5301342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3DC4E5-F240-4E4B-ADA9-7D40874FFA10}"/>
              </a:ext>
            </a:extLst>
          </p:cNvPr>
          <p:cNvCxnSpPr>
            <a:stCxn id="9" idx="4"/>
            <a:endCxn id="13" idx="0"/>
          </p:cNvCxnSpPr>
          <p:nvPr/>
        </p:nvCxnSpPr>
        <p:spPr>
          <a:xfrm rot="5400000">
            <a:off x="4362579" y="3859733"/>
            <a:ext cx="1305293" cy="1577925"/>
          </a:xfrm>
          <a:prstGeom prst="bentConnector3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348888D-7031-B54F-B54D-A4AA1EFBE070}"/>
              </a:ext>
            </a:extLst>
          </p:cNvPr>
          <p:cNvCxnSpPr>
            <a:stCxn id="9" idx="4"/>
            <a:endCxn id="12" idx="0"/>
          </p:cNvCxnSpPr>
          <p:nvPr/>
        </p:nvCxnSpPr>
        <p:spPr>
          <a:xfrm rot="16200000" flipH="1">
            <a:off x="6255164" y="3545071"/>
            <a:ext cx="1305293" cy="2207247"/>
          </a:xfrm>
          <a:prstGeom prst="bentConnector3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600009D-A608-9A42-BF4F-5B50AC5A3669}"/>
              </a:ext>
            </a:extLst>
          </p:cNvPr>
          <p:cNvGrpSpPr/>
          <p:nvPr/>
        </p:nvGrpSpPr>
        <p:grpSpPr>
          <a:xfrm>
            <a:off x="4926304" y="3349718"/>
            <a:ext cx="1755766" cy="646331"/>
            <a:chOff x="5217313" y="1829736"/>
            <a:chExt cx="1755766" cy="6463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60E005B-BBBF-F744-83F0-C08287440362}"/>
                </a:ext>
              </a:extLst>
            </p:cNvPr>
            <p:cNvSpPr/>
            <p:nvPr/>
          </p:nvSpPr>
          <p:spPr>
            <a:xfrm>
              <a:off x="5217313" y="1903445"/>
              <a:ext cx="1755766" cy="572622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763DCE-B19D-864E-8213-E1586EC1CC10}"/>
                </a:ext>
              </a:extLst>
            </p:cNvPr>
            <p:cNvSpPr txBox="1"/>
            <p:nvPr/>
          </p:nvSpPr>
          <p:spPr>
            <a:xfrm>
              <a:off x="5328531" y="1829736"/>
              <a:ext cx="1533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errors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C0704F-F8CD-8749-A153-7802BF88A9A8}"/>
              </a:ext>
            </a:extLst>
          </p:cNvPr>
          <p:cNvGrpSpPr/>
          <p:nvPr/>
        </p:nvGrpSpPr>
        <p:grpSpPr>
          <a:xfrm>
            <a:off x="2837642" y="1517379"/>
            <a:ext cx="2359465" cy="705935"/>
            <a:chOff x="5039710" y="2983647"/>
            <a:chExt cx="2359465" cy="70593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030B054-5E8B-6843-BDCF-02580B9A2B22}"/>
                </a:ext>
              </a:extLst>
            </p:cNvPr>
            <p:cNvSpPr/>
            <p:nvPr/>
          </p:nvSpPr>
          <p:spPr>
            <a:xfrm>
              <a:off x="5039710" y="3054677"/>
              <a:ext cx="2359465" cy="63490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CF3F7-C7E4-0949-95E5-E816EB9B6C1B}"/>
                </a:ext>
              </a:extLst>
            </p:cNvPr>
            <p:cNvSpPr txBox="1"/>
            <p:nvPr/>
          </p:nvSpPr>
          <p:spPr>
            <a:xfrm>
              <a:off x="5151762" y="2983647"/>
              <a:ext cx="2135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password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CE8FA7-7092-2640-95A8-755C9E99E1B0}"/>
              </a:ext>
            </a:extLst>
          </p:cNvPr>
          <p:cNvGrpSpPr/>
          <p:nvPr/>
        </p:nvGrpSpPr>
        <p:grpSpPr>
          <a:xfrm>
            <a:off x="6411267" y="1514905"/>
            <a:ext cx="2359465" cy="710883"/>
            <a:chOff x="5039710" y="2983647"/>
            <a:chExt cx="2359465" cy="70593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96D48E-A49C-4447-BE80-AA4499D3B16D}"/>
                </a:ext>
              </a:extLst>
            </p:cNvPr>
            <p:cNvSpPr/>
            <p:nvPr/>
          </p:nvSpPr>
          <p:spPr>
            <a:xfrm>
              <a:off x="5039710" y="3054677"/>
              <a:ext cx="2359465" cy="63490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CA0771-E17A-2840-811C-15557B3A85B7}"/>
                </a:ext>
              </a:extLst>
            </p:cNvPr>
            <p:cNvSpPr txBox="1"/>
            <p:nvPr/>
          </p:nvSpPr>
          <p:spPr>
            <a:xfrm>
              <a:off x="5151762" y="2983647"/>
              <a:ext cx="2135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confirm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69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4E3E-7418-8845-AE14-4AB89C56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validation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FAD5-7639-E942-9A8B-0EDF6E06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4935992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active? or if !visited? ==&gt;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value is empty/whitespace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“Password is required.”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confirm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is visited? &amp; !active?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b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password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“Password and confirm must match”</a:t>
            </a:r>
          </a:p>
          <a:p>
            <a:r>
              <a:rPr lang="en-US" i="1" dirty="0">
                <a:cs typeface="Consolas" panose="020B0609020204030204" pitchFamily="49" charset="0"/>
              </a:rPr>
              <a:t>(check for length, complexity, </a:t>
            </a:r>
            <a:r>
              <a:rPr lang="en-US" i="1" dirty="0" err="1">
                <a:cs typeface="Consolas" panose="020B0609020204030204" pitchFamily="49" charset="0"/>
              </a:rPr>
              <a:t>etc</a:t>
            </a:r>
            <a:r>
              <a:rPr lang="en-US" i="1" dirty="0">
                <a:cs typeface="Consolas" panose="020B0609020204030204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27902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EE35497-60D3-3B46-A70C-AF97CD049410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rot="16200000" flipH="1">
            <a:off x="4908369" y="4110401"/>
            <a:ext cx="1762146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0096CD66-2D5C-9A4F-BDEC-4D9E555C59C0}"/>
              </a:ext>
            </a:extLst>
          </p:cNvPr>
          <p:cNvCxnSpPr>
            <a:cxnSpLocks/>
            <a:stCxn id="12" idx="4"/>
            <a:endCxn id="20" idx="0"/>
          </p:cNvCxnSpPr>
          <p:nvPr/>
        </p:nvCxnSpPr>
        <p:spPr>
          <a:xfrm rot="5400000">
            <a:off x="6845066" y="2248790"/>
            <a:ext cx="1687062" cy="3798308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9FC7D4B-FD95-3349-8B3C-0D7C293573E3}"/>
              </a:ext>
            </a:extLst>
          </p:cNvPr>
          <p:cNvCxnSpPr>
            <a:cxnSpLocks/>
            <a:stCxn id="15" idx="4"/>
            <a:endCxn id="20" idx="0"/>
          </p:cNvCxnSpPr>
          <p:nvPr/>
        </p:nvCxnSpPr>
        <p:spPr>
          <a:xfrm rot="16200000" flipH="1">
            <a:off x="3196868" y="2398900"/>
            <a:ext cx="1687062" cy="3498088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224C69-794A-CC49-8A7A-4FEB8190B25A}"/>
              </a:ext>
            </a:extLst>
          </p:cNvPr>
          <p:cNvGrpSpPr/>
          <p:nvPr/>
        </p:nvGrpSpPr>
        <p:grpSpPr>
          <a:xfrm>
            <a:off x="4609710" y="4991475"/>
            <a:ext cx="2359465" cy="705935"/>
            <a:chOff x="5039710" y="2983647"/>
            <a:chExt cx="2359465" cy="70593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279F040-30D3-1842-93D8-B7AEA6F333E7}"/>
                </a:ext>
              </a:extLst>
            </p:cNvPr>
            <p:cNvSpPr/>
            <p:nvPr/>
          </p:nvSpPr>
          <p:spPr>
            <a:xfrm>
              <a:off x="5039710" y="3054677"/>
              <a:ext cx="2359465" cy="634905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97AE5B-4589-CF41-ABE1-2DFF8DC37089}"/>
                </a:ext>
              </a:extLst>
            </p:cNvPr>
            <p:cNvSpPr txBox="1"/>
            <p:nvPr/>
          </p:nvSpPr>
          <p:spPr>
            <a:xfrm>
              <a:off x="5151762" y="2983647"/>
              <a:ext cx="2135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disabled?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9B3120-769E-A64B-82E1-1FBF6AB2BF74}"/>
              </a:ext>
            </a:extLst>
          </p:cNvPr>
          <p:cNvGrpSpPr/>
          <p:nvPr/>
        </p:nvGrpSpPr>
        <p:grpSpPr>
          <a:xfrm>
            <a:off x="8408018" y="1982050"/>
            <a:ext cx="2359465" cy="1322363"/>
            <a:chOff x="8408018" y="1982050"/>
            <a:chExt cx="2359465" cy="13223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BD6D12-9512-6A42-AFD8-C0702CBB1C79}"/>
                </a:ext>
              </a:extLst>
            </p:cNvPr>
            <p:cNvSpPr/>
            <p:nvPr/>
          </p:nvSpPr>
          <p:spPr>
            <a:xfrm>
              <a:off x="8408018" y="1982050"/>
              <a:ext cx="2359465" cy="1322363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4B7A00-9E26-5F4F-B714-DFBA4DC41F8C}"/>
                </a:ext>
              </a:extLst>
            </p:cNvPr>
            <p:cNvSpPr txBox="1"/>
            <p:nvPr/>
          </p:nvSpPr>
          <p:spPr>
            <a:xfrm>
              <a:off x="8520070" y="2043067"/>
              <a:ext cx="21353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confirm-</a:t>
              </a:r>
            </a:p>
            <a:p>
              <a:pPr algn="ctr"/>
              <a:r>
                <a:rPr lang="en-US" sz="3600" dirty="0"/>
                <a:t>errors</a:t>
              </a: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F31AAE53-1436-E448-A626-5B642A9F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 fontScale="90000"/>
          </a:bodyPr>
          <a:lstStyle/>
          <a:p>
            <a:r>
              <a:rPr lang="en-US" dirty="0"/>
              <a:t>Disable Submit button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1773DA-015A-EE4C-A28E-00C6A7C556EF}"/>
              </a:ext>
            </a:extLst>
          </p:cNvPr>
          <p:cNvGrpSpPr/>
          <p:nvPr/>
        </p:nvGrpSpPr>
        <p:grpSpPr>
          <a:xfrm>
            <a:off x="1413472" y="1982050"/>
            <a:ext cx="1755766" cy="1322363"/>
            <a:chOff x="1413472" y="2039815"/>
            <a:chExt cx="1755766" cy="132236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ECEB05-6E3B-C341-B791-2DD82195821A}"/>
                </a:ext>
              </a:extLst>
            </p:cNvPr>
            <p:cNvSpPr/>
            <p:nvPr/>
          </p:nvSpPr>
          <p:spPr>
            <a:xfrm>
              <a:off x="1413472" y="2039815"/>
              <a:ext cx="1755766" cy="1322363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048B94-C864-0C49-A255-643EA75E4872}"/>
                </a:ext>
              </a:extLst>
            </p:cNvPr>
            <p:cNvSpPr txBox="1"/>
            <p:nvPr/>
          </p:nvSpPr>
          <p:spPr>
            <a:xfrm>
              <a:off x="1524690" y="2100832"/>
              <a:ext cx="15333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email-</a:t>
              </a:r>
            </a:p>
            <a:p>
              <a:pPr algn="ctr"/>
              <a:r>
                <a:rPr lang="en-US" sz="3600" dirty="0"/>
                <a:t>errors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30B3AA5-30AF-FD45-89B6-973C6F4C1014}"/>
              </a:ext>
            </a:extLst>
          </p:cNvPr>
          <p:cNvGrpSpPr/>
          <p:nvPr/>
        </p:nvGrpSpPr>
        <p:grpSpPr>
          <a:xfrm>
            <a:off x="4609710" y="1982050"/>
            <a:ext cx="2359465" cy="1294228"/>
            <a:chOff x="4609710" y="1982050"/>
            <a:chExt cx="2359465" cy="129422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FD2A36E-1E4A-9747-9ECD-A22F2BA7A01C}"/>
                </a:ext>
              </a:extLst>
            </p:cNvPr>
            <p:cNvSpPr/>
            <p:nvPr/>
          </p:nvSpPr>
          <p:spPr>
            <a:xfrm>
              <a:off x="4609710" y="1982050"/>
              <a:ext cx="2359465" cy="12942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EFE129-FBA7-6345-86FE-E88834C78C6A}"/>
                </a:ext>
              </a:extLst>
            </p:cNvPr>
            <p:cNvSpPr txBox="1"/>
            <p:nvPr/>
          </p:nvSpPr>
          <p:spPr>
            <a:xfrm>
              <a:off x="4683043" y="2029000"/>
              <a:ext cx="22127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password-</a:t>
              </a:r>
            </a:p>
            <a:p>
              <a:pPr algn="ctr"/>
              <a:r>
                <a:rPr lang="en-US" sz="3600" dirty="0"/>
                <a:t>errors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6272-31C4-674F-84A5-BAF54ADB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82CD-DC83-5243-969C-7BA874FE5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 Catalog</a:t>
            </a:r>
          </a:p>
          <a:p>
            <a:r>
              <a:rPr lang="en-US" dirty="0"/>
              <a:t>Self-aware components</a:t>
            </a:r>
          </a:p>
          <a:p>
            <a:r>
              <a:rPr lang="en-US" dirty="0"/>
              <a:t>Subscription-based field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87409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3942-5DD7-834F-BF7A-9A77DE63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69333-4021-6B4E-90A7-3B5A8448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327"/>
            <a:ext cx="10515600" cy="51825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http://atomicdesign.bradfrost.com/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https://github.com/Day8/re-frame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https://reagent-project.github.io/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https://reactjs.org/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bulma.io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https://github.com/manutter51/woolybear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7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EBE1-23AC-C749-9386-80EE6FE4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Atomic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C85E-DE71-244B-A766-2A9FD96B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small (“atomic”) components</a:t>
            </a:r>
          </a:p>
          <a:p>
            <a:r>
              <a:rPr lang="en-US" dirty="0"/>
              <a:t>Build larger components by composing smaller ones</a:t>
            </a:r>
          </a:p>
          <a:p>
            <a:pPr lvl="1"/>
            <a:r>
              <a:rPr lang="en-US" dirty="0"/>
              <a:t>Atoms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Molecules</a:t>
            </a:r>
          </a:p>
          <a:p>
            <a:pPr lvl="1"/>
            <a:r>
              <a:rPr lang="en-US" dirty="0"/>
              <a:t>Organisms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250339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B375-1445-1148-876C-A7271C36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vs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529D-576E-AF41-A49A-6D00AFC1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Function in the design sense, not the programming sense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Look &amp; Feel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Input cues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Behavior</a:t>
            </a:r>
          </a:p>
          <a:p>
            <a:pPr>
              <a:lnSpc>
                <a:spcPct val="120000"/>
              </a:lnSpc>
            </a:pPr>
            <a:r>
              <a:rPr lang="en-US" dirty="0"/>
              <a:t>Composition in the design sense, not the programming sense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Does the combination add clarity or confusion?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Are the combinations consistent?</a:t>
            </a:r>
          </a:p>
        </p:txBody>
      </p:sp>
    </p:spTree>
    <p:extLst>
      <p:ext uri="{BB962C8B-B14F-4D97-AF65-F5344CB8AC3E}">
        <p14:creationId xmlns:p14="http://schemas.microsoft.com/office/powerpoint/2010/main" val="24063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BB15-36E0-1544-89BB-9D45BCA5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learn from Atomic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42E1-7796-2740-9A59-ED4BAF88C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ahead: build components that are intended to combine with other components</a:t>
            </a:r>
          </a:p>
          <a:p>
            <a:r>
              <a:rPr lang="en-US" dirty="0"/>
              <a:t>Think about components from a UX perspective (not just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dirty="0" err="1"/>
              <a:t>s</a:t>
            </a:r>
            <a:r>
              <a:rPr lang="en-US" dirty="0"/>
              <a:t>)</a:t>
            </a:r>
          </a:p>
          <a:p>
            <a:r>
              <a:rPr lang="en-US" dirty="0"/>
              <a:t>Better yet, work with designer to implement atoms, molecules, etc., in tandem</a:t>
            </a:r>
          </a:p>
          <a:p>
            <a:r>
              <a:rPr lang="en-US" dirty="0"/>
              <a:t>Dig more: </a:t>
            </a:r>
            <a:r>
              <a:rPr lang="en-US" dirty="0" err="1"/>
              <a:t>atomicdesign.bradfrost.com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7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90DFEF-FA20-0146-A8D4-1F84F4A5D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2649" y="2531436"/>
            <a:ext cx="6066701" cy="1795127"/>
          </a:xfrm>
        </p:spPr>
      </p:pic>
    </p:spTree>
    <p:extLst>
      <p:ext uri="{BB962C8B-B14F-4D97-AF65-F5344CB8AC3E}">
        <p14:creationId xmlns:p14="http://schemas.microsoft.com/office/powerpoint/2010/main" val="71272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C61C2-FE60-4745-BDE4-AB3645F9EB75}"/>
              </a:ext>
            </a:extLst>
          </p:cNvPr>
          <p:cNvGrpSpPr/>
          <p:nvPr/>
        </p:nvGrpSpPr>
        <p:grpSpPr>
          <a:xfrm>
            <a:off x="1787834" y="4840942"/>
            <a:ext cx="3120342" cy="830997"/>
            <a:chOff x="2339163" y="4894730"/>
            <a:chExt cx="3120342" cy="8309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BBF1BB-776E-294F-813C-212C81504CC6}"/>
                </a:ext>
              </a:extLst>
            </p:cNvPr>
            <p:cNvSpPr txBox="1"/>
            <p:nvPr/>
          </p:nvSpPr>
          <p:spPr>
            <a:xfrm>
              <a:off x="2918012" y="4894730"/>
              <a:ext cx="25414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ReactJS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16DFE68-25C6-DA44-9C3D-1977D1D87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39163" y="5054853"/>
              <a:ext cx="578849" cy="51074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2C7AF7-BB20-F643-876B-16B7A483E91E}"/>
              </a:ext>
            </a:extLst>
          </p:cNvPr>
          <p:cNvGrpSpPr/>
          <p:nvPr/>
        </p:nvGrpSpPr>
        <p:grpSpPr>
          <a:xfrm>
            <a:off x="6979893" y="4840942"/>
            <a:ext cx="4114496" cy="830997"/>
            <a:chOff x="6670610" y="4840942"/>
            <a:chExt cx="4114496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FAB182-3141-5A4B-ABD2-93072CAED7E7}"/>
                </a:ext>
              </a:extLst>
            </p:cNvPr>
            <p:cNvSpPr txBox="1"/>
            <p:nvPr/>
          </p:nvSpPr>
          <p:spPr>
            <a:xfrm>
              <a:off x="7283826" y="4840942"/>
              <a:ext cx="35012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err="1"/>
                <a:t>ClojureScript</a:t>
              </a:r>
              <a:endParaRPr lang="en-US" sz="48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BAE8D69-E6BB-8146-B795-8F109483C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0610" y="5001065"/>
              <a:ext cx="613216" cy="61321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149317-2A61-3F4E-8268-F5B8CC324B0E}"/>
              </a:ext>
            </a:extLst>
          </p:cNvPr>
          <p:cNvGrpSpPr/>
          <p:nvPr/>
        </p:nvGrpSpPr>
        <p:grpSpPr>
          <a:xfrm>
            <a:off x="4601484" y="3126962"/>
            <a:ext cx="2989032" cy="830997"/>
            <a:chOff x="5620311" y="3429000"/>
            <a:chExt cx="2989032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93B69C-1D1E-FF4F-8DCC-9985AB6FD99C}"/>
                </a:ext>
              </a:extLst>
            </p:cNvPr>
            <p:cNvSpPr txBox="1"/>
            <p:nvPr/>
          </p:nvSpPr>
          <p:spPr>
            <a:xfrm>
              <a:off x="6266329" y="3429000"/>
              <a:ext cx="23430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Reagent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1BA99AA-635F-AC4D-9FD8-8B6472682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0311" y="3539137"/>
              <a:ext cx="610721" cy="610721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FEFFAB7B-B184-F844-84F4-C6E2513F4F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1673" y="1243719"/>
            <a:ext cx="2568653" cy="76256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AFF136-C0EE-324E-A3CA-9D6773E9E6F1}"/>
              </a:ext>
            </a:extLst>
          </p:cNvPr>
          <p:cNvCxnSpPr>
            <a:stCxn id="6" idx="0"/>
          </p:cNvCxnSpPr>
          <p:nvPr/>
        </p:nvCxnSpPr>
        <p:spPr>
          <a:xfrm flipV="1">
            <a:off x="3637430" y="4168588"/>
            <a:ext cx="840441" cy="672354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8A867C-1882-5D4B-8524-CCC5A23B4B3F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7960659" y="4074459"/>
            <a:ext cx="1383090" cy="766483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77E294-2209-044C-B0DA-DC66D275F9F5}"/>
              </a:ext>
            </a:extLst>
          </p:cNvPr>
          <p:cNvCxnSpPr/>
          <p:nvPr/>
        </p:nvCxnSpPr>
        <p:spPr>
          <a:xfrm flipV="1">
            <a:off x="6239435" y="2232859"/>
            <a:ext cx="0" cy="894103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D82B28-8122-134A-84A6-D81E4E3B77A9}"/>
              </a:ext>
            </a:extLst>
          </p:cNvPr>
          <p:cNvSpPr txBox="1"/>
          <p:nvPr/>
        </p:nvSpPr>
        <p:spPr>
          <a:xfrm>
            <a:off x="4637852" y="847165"/>
            <a:ext cx="1983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app-</a:t>
            </a:r>
            <a:r>
              <a:rPr lang="en-US" sz="4800" dirty="0" err="1"/>
              <a:t>db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A80E6-6A0D-C043-9B96-1AE872850E08}"/>
              </a:ext>
            </a:extLst>
          </p:cNvPr>
          <p:cNvSpPr txBox="1"/>
          <p:nvPr/>
        </p:nvSpPr>
        <p:spPr>
          <a:xfrm>
            <a:off x="860501" y="4785374"/>
            <a:ext cx="2172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event</a:t>
            </a:r>
          </a:p>
          <a:p>
            <a:r>
              <a:rPr lang="en-US" sz="4800" dirty="0"/>
              <a:t>handler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92A5F-E4F3-974D-A3C3-7021937726EB}"/>
              </a:ext>
            </a:extLst>
          </p:cNvPr>
          <p:cNvSpPr txBox="1"/>
          <p:nvPr/>
        </p:nvSpPr>
        <p:spPr>
          <a:xfrm>
            <a:off x="8218441" y="5220020"/>
            <a:ext cx="3114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component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E17DBB-EBA2-9242-B42D-F82340F955E8}"/>
              </a:ext>
            </a:extLst>
          </p:cNvPr>
          <p:cNvCxnSpPr>
            <a:cxnSpLocks/>
          </p:cNvCxnSpPr>
          <p:nvPr/>
        </p:nvCxnSpPr>
        <p:spPr>
          <a:xfrm>
            <a:off x="6853916" y="1678162"/>
            <a:ext cx="2719292" cy="3537650"/>
          </a:xfrm>
          <a:prstGeom prst="straightConnector1">
            <a:avLst/>
          </a:prstGeom>
          <a:ln w="1079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56C99D-47E2-AB48-A3B4-B1FF47B0A45F}"/>
              </a:ext>
            </a:extLst>
          </p:cNvPr>
          <p:cNvCxnSpPr/>
          <p:nvPr/>
        </p:nvCxnSpPr>
        <p:spPr>
          <a:xfrm flipH="1">
            <a:off x="3208746" y="5725726"/>
            <a:ext cx="4841449" cy="0"/>
          </a:xfrm>
          <a:prstGeom prst="straightConnector1">
            <a:avLst/>
          </a:prstGeom>
          <a:ln w="1079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DC1046-AEBE-4547-8FF5-294279A6F96F}"/>
              </a:ext>
            </a:extLst>
          </p:cNvPr>
          <p:cNvCxnSpPr>
            <a:stCxn id="6" idx="0"/>
          </p:cNvCxnSpPr>
          <p:nvPr/>
        </p:nvCxnSpPr>
        <p:spPr>
          <a:xfrm flipV="1">
            <a:off x="1946696" y="1678162"/>
            <a:ext cx="2593309" cy="3107212"/>
          </a:xfrm>
          <a:prstGeom prst="straightConnector1">
            <a:avLst/>
          </a:prstGeom>
          <a:ln w="1079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737472-A832-DF49-AC84-B69F1B63E8D9}"/>
              </a:ext>
            </a:extLst>
          </p:cNvPr>
          <p:cNvSpPr txBox="1"/>
          <p:nvPr/>
        </p:nvSpPr>
        <p:spPr>
          <a:xfrm rot="3219401">
            <a:off x="6995789" y="2765349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subscriptions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C1D1D6-B60A-F640-96C2-3C4491D87862}"/>
              </a:ext>
            </a:extLst>
          </p:cNvPr>
          <p:cNvSpPr txBox="1"/>
          <p:nvPr/>
        </p:nvSpPr>
        <p:spPr>
          <a:xfrm>
            <a:off x="5018117" y="5051009"/>
            <a:ext cx="1466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events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C31EE7-B5F9-5841-B055-EF02C0C994D3}"/>
              </a:ext>
            </a:extLst>
          </p:cNvPr>
          <p:cNvSpPr txBox="1"/>
          <p:nvPr/>
        </p:nvSpPr>
        <p:spPr>
          <a:xfrm rot="18611408">
            <a:off x="1795326" y="2784169"/>
            <a:ext cx="2036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(updates)</a:t>
            </a:r>
          </a:p>
        </p:txBody>
      </p:sp>
    </p:spTree>
    <p:extLst>
      <p:ext uri="{BB962C8B-B14F-4D97-AF65-F5344CB8AC3E}">
        <p14:creationId xmlns:p14="http://schemas.microsoft.com/office/powerpoint/2010/main" val="325711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33744</TotalTime>
  <Words>824</Words>
  <Application>Microsoft Macintosh PowerPoint</Application>
  <PresentationFormat>Widescreen</PresentationFormat>
  <Paragraphs>200</Paragraphs>
  <Slides>39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Franklin Gothic Book</vt:lpstr>
      <vt:lpstr>Franklin Gothic Medium</vt:lpstr>
      <vt:lpstr>Office Theme</vt:lpstr>
      <vt:lpstr>Designing Reusable Components with Re-frame and Atomic Design</vt:lpstr>
      <vt:lpstr>Overview</vt:lpstr>
      <vt:lpstr>PowerPoint Presentation</vt:lpstr>
      <vt:lpstr>What is Atomic Design?</vt:lpstr>
      <vt:lpstr>AD vs FP</vt:lpstr>
      <vt:lpstr>What to learn from Atomic Design</vt:lpstr>
      <vt:lpstr>PowerPoint Presentation</vt:lpstr>
      <vt:lpstr>PowerPoint Presentation</vt:lpstr>
      <vt:lpstr>PowerPoint Presentation</vt:lpstr>
      <vt:lpstr>Simple Subscription</vt:lpstr>
      <vt:lpstr>Subscription with input</vt:lpstr>
      <vt:lpstr>Simple (Form 1) component</vt:lpstr>
      <vt:lpstr>Form 2 Component</vt:lpstr>
      <vt:lpstr>Event Dispatch</vt:lpstr>
      <vt:lpstr>Simple Event Handler (reg-event-db)</vt:lpstr>
      <vt:lpstr>PowerPoint Presentation</vt:lpstr>
      <vt:lpstr>150</vt:lpstr>
      <vt:lpstr>150</vt:lpstr>
      <vt:lpstr>1</vt:lpstr>
      <vt:lpstr>Atomic Design Catalog</vt:lpstr>
      <vt:lpstr>PowerPoint Presentation</vt:lpstr>
      <vt:lpstr>2</vt:lpstr>
      <vt:lpstr>Form Field Hook-up (per field)</vt:lpstr>
      <vt:lpstr>Making components “Self Aware”</vt:lpstr>
      <vt:lpstr>Initialization Event handler</vt:lpstr>
      <vt:lpstr>PowerPoint Presentation</vt:lpstr>
      <vt:lpstr>Self-aware components</vt:lpstr>
      <vt:lpstr>3</vt:lpstr>
      <vt:lpstr>Form field component data</vt:lpstr>
      <vt:lpstr>Built-in events</vt:lpstr>
      <vt:lpstr>PowerPoint Presentation</vt:lpstr>
      <vt:lpstr>Subscription Dataflow</vt:lpstr>
      <vt:lpstr>Subscribe to errors</vt:lpstr>
      <vt:lpstr>Validation logic</vt:lpstr>
      <vt:lpstr>Subscribe to password errors</vt:lpstr>
      <vt:lpstr>Complex validation logic</vt:lpstr>
      <vt:lpstr>Disable Submit button</vt:lpstr>
      <vt:lpstr>3 Main Ideas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Reusable Components with Re-frame and Atomic Design</dc:title>
  <dc:creator>Microsoft Office User</dc:creator>
  <cp:lastModifiedBy>Microsoft Office User</cp:lastModifiedBy>
  <cp:revision>117</cp:revision>
  <dcterms:created xsi:type="dcterms:W3CDTF">2018-10-27T23:38:40Z</dcterms:created>
  <dcterms:modified xsi:type="dcterms:W3CDTF">2018-11-29T15:57:34Z</dcterms:modified>
</cp:coreProperties>
</file>