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1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70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Clr>
                <a:schemeClr val="dk1"/>
              </a:buClr>
              <a:buFont typeface="Calibri"/>
              <a:buChar char="○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Clr>
                <a:schemeClr val="dk1"/>
              </a:buClr>
              <a:buFont typeface="Calibri"/>
              <a:buChar char="■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Clr>
                <a:schemeClr val="dk1"/>
              </a:buClr>
              <a:buFont typeface="Calibri"/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Clr>
                <a:schemeClr val="dk1"/>
              </a:buClr>
              <a:buFont typeface="Calibri"/>
              <a:buChar char="○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Clr>
                <a:schemeClr val="dk1"/>
              </a:buClr>
              <a:buFont typeface="Calibri"/>
              <a:buChar char="■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Clr>
                <a:schemeClr val="dk1"/>
              </a:buClr>
              <a:buFont typeface="Calibri"/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Clr>
                <a:schemeClr val="dk1"/>
              </a:buClr>
              <a:buFont typeface="Calibri"/>
              <a:buChar char="○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Clr>
                <a:schemeClr val="dk1"/>
              </a:buClr>
              <a:buFont typeface="Calibri"/>
              <a:buChar char="■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lang="en-US"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Shape 22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Shape 23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Shape 15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Shape 16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Shape 17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Shape 19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Shape 20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Shape 20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Shape 21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" name="Shape 49"/>
          <p:cNvCxnSpPr/>
          <p:nvPr/>
        </p:nvCxnSpPr>
        <p:spPr>
          <a:xfrm>
            <a:off x="7315200" y="1066800"/>
            <a:ext cx="0" cy="4495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" name="Shape 50"/>
          <p:cNvCxnSpPr/>
          <p:nvPr/>
        </p:nvCxnSpPr>
        <p:spPr>
          <a:xfrm>
            <a:off x="304800" y="2819400"/>
            <a:ext cx="8229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1" name="Shape 51" descr="http://www.logoserver.com/college/TroyStateTrojans2.GIF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315200" y="3124200"/>
            <a:ext cx="1750847" cy="1904459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Shape 52"/>
          <p:cNvSpPr txBox="1">
            <a:spLocks noGrp="1"/>
          </p:cNvSpPr>
          <p:nvPr>
            <p:ph type="ctrTitle"/>
          </p:nvPr>
        </p:nvSpPr>
        <p:spPr>
          <a:xfrm>
            <a:off x="315912" y="466725"/>
            <a:ext cx="6781800" cy="213359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60000"/>
              </a:buClr>
              <a:buFont typeface="Calibri"/>
              <a:buNone/>
              <a:defRPr sz="4800" b="1" i="0" u="none" strike="noStrike" cap="none">
                <a:solidFill>
                  <a:srgbClr val="76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libri"/>
              <a:buNone/>
              <a:defRPr sz="39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libri"/>
              <a:buNone/>
              <a:defRPr sz="39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libri"/>
              <a:buNone/>
              <a:defRPr sz="39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libri"/>
              <a:buNone/>
              <a:defRPr sz="39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39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39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39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39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ubTitle" idx="1"/>
          </p:nvPr>
        </p:nvSpPr>
        <p:spPr>
          <a:xfrm>
            <a:off x="849312" y="3049588"/>
            <a:ext cx="6248399" cy="2362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760000"/>
              </a:buClr>
              <a:buFont typeface="Noto Sans Symbols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92150" marR="0" lvl="1" indent="109219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91235" marR="0" lvl="2" indent="88900" algn="l" rtl="0">
              <a:lnSpc>
                <a:spcPct val="100000"/>
              </a:lnSpc>
              <a:spcBef>
                <a:spcPts val="46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Noto Sans Symbols"/>
              <a:buChar char="●"/>
              <a:defRPr sz="2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81113" marR="0" lvl="3" indent="5873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ct val="75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98613" marR="0" lvl="4" indent="9048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55813" marR="0" lvl="5" indent="9048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513013" marR="0" lvl="6" indent="9048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970213" marR="0" lvl="7" indent="9048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427413" marR="0" lvl="8" indent="9048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dt" idx="10"/>
          </p:nvPr>
        </p:nvSpPr>
        <p:spPr>
          <a:xfrm>
            <a:off x="457200" y="6248400"/>
            <a:ext cx="2133598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598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 sz="1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736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60000"/>
              </a:buClr>
              <a:buFont typeface="Calibri"/>
              <a:buNone/>
              <a:defRPr sz="2000" b="1" i="0" u="none" strike="noStrike" cap="none">
                <a:solidFill>
                  <a:srgbClr val="76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libri"/>
              <a:buNone/>
              <a:defRPr sz="39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libri"/>
              <a:buNone/>
              <a:defRPr sz="39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libri"/>
              <a:buNone/>
              <a:defRPr sz="39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libri"/>
              <a:buNone/>
              <a:defRPr sz="39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39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39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39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39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4" name="Shape 114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760000"/>
              </a:buClr>
              <a:buFont typeface="Noto Sans Symbols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760000"/>
              </a:buClr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2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folHlink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folHlink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folHlink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folHlink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folHlink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dt" idx="10"/>
          </p:nvPr>
        </p:nvSpPr>
        <p:spPr>
          <a:xfrm>
            <a:off x="457200" y="6248400"/>
            <a:ext cx="2133598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7" name="Shape 117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8" name="Shape 118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598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 sz="1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60000"/>
              </a:buClr>
              <a:buFont typeface="Calibri"/>
              <a:buNone/>
              <a:defRPr sz="3900" b="1" i="0" u="none" strike="noStrike" cap="none">
                <a:solidFill>
                  <a:srgbClr val="76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libri"/>
              <a:buNone/>
              <a:defRPr sz="39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libri"/>
              <a:buNone/>
              <a:defRPr sz="39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libri"/>
              <a:buNone/>
              <a:defRPr sz="39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libri"/>
              <a:buNone/>
              <a:defRPr sz="39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39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39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39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39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 rot="5400000">
            <a:off x="2366165" y="-189706"/>
            <a:ext cx="4411659" cy="8229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87350" marR="0" lvl="0" indent="88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60000"/>
              </a:buClr>
              <a:buSzPct val="70000"/>
              <a:buFont typeface="Noto Sans Symbols"/>
              <a:buChar char="●"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92150" marR="0" lvl="1" indent="109219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91235" marR="0" lvl="2" indent="88900" algn="l" rtl="0">
              <a:lnSpc>
                <a:spcPct val="100000"/>
              </a:lnSpc>
              <a:spcBef>
                <a:spcPts val="46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Noto Sans Symbols"/>
              <a:buChar char="●"/>
              <a:defRPr sz="2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81113" marR="0" lvl="3" indent="5873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ct val="75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98613" marR="0" lvl="4" indent="9048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55813" marR="0" lvl="5" indent="9048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513013" marR="0" lvl="6" indent="9048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970213" marR="0" lvl="7" indent="9048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427413" marR="0" lvl="8" indent="9048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2" name="Shape 122"/>
          <p:cNvSpPr txBox="1">
            <a:spLocks noGrp="1"/>
          </p:cNvSpPr>
          <p:nvPr>
            <p:ph type="dt" idx="10"/>
          </p:nvPr>
        </p:nvSpPr>
        <p:spPr>
          <a:xfrm>
            <a:off x="457200" y="6248400"/>
            <a:ext cx="2133598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3" name="Shape 123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4" name="Shape 124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598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 sz="1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title"/>
          </p:nvPr>
        </p:nvSpPr>
        <p:spPr>
          <a:xfrm rot="5400000">
            <a:off x="4653756" y="2097881"/>
            <a:ext cx="6008686" cy="205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60000"/>
              </a:buClr>
              <a:buFont typeface="Calibri"/>
              <a:buNone/>
              <a:defRPr sz="3900" b="1" i="0" u="none" strike="noStrike" cap="none">
                <a:solidFill>
                  <a:srgbClr val="76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libri"/>
              <a:buNone/>
              <a:defRPr sz="39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libri"/>
              <a:buNone/>
              <a:defRPr sz="39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libri"/>
              <a:buNone/>
              <a:defRPr sz="39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libri"/>
              <a:buNone/>
              <a:defRPr sz="39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39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39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39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39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 rot="5400000">
            <a:off x="462753" y="116679"/>
            <a:ext cx="6008686" cy="601979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87350" marR="0" lvl="0" indent="88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60000"/>
              </a:buClr>
              <a:buSzPct val="70000"/>
              <a:buFont typeface="Noto Sans Symbols"/>
              <a:buChar char="●"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92150" marR="0" lvl="1" indent="109219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91235" marR="0" lvl="2" indent="88900" algn="l" rtl="0">
              <a:lnSpc>
                <a:spcPct val="100000"/>
              </a:lnSpc>
              <a:spcBef>
                <a:spcPts val="46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Noto Sans Symbols"/>
              <a:buChar char="●"/>
              <a:defRPr sz="2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81113" marR="0" lvl="3" indent="5873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ct val="75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98613" marR="0" lvl="4" indent="9048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55813" marR="0" lvl="5" indent="9048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513013" marR="0" lvl="6" indent="9048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970213" marR="0" lvl="7" indent="9048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427413" marR="0" lvl="8" indent="9048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8" name="Shape 128"/>
          <p:cNvSpPr txBox="1">
            <a:spLocks noGrp="1"/>
          </p:cNvSpPr>
          <p:nvPr>
            <p:ph type="dt" idx="10"/>
          </p:nvPr>
        </p:nvSpPr>
        <p:spPr>
          <a:xfrm>
            <a:off x="457200" y="6248400"/>
            <a:ext cx="2133598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9" name="Shape 129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0" name="Shape 130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598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 sz="1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60000"/>
              </a:buClr>
              <a:buFont typeface="Calibri"/>
              <a:buNone/>
              <a:defRPr sz="3900" b="1" i="0" u="none" strike="noStrike" cap="none">
                <a:solidFill>
                  <a:srgbClr val="76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libri"/>
              <a:buNone/>
              <a:defRPr sz="39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libri"/>
              <a:buNone/>
              <a:defRPr sz="39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libri"/>
              <a:buNone/>
              <a:defRPr sz="39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libri"/>
              <a:buNone/>
              <a:defRPr sz="39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39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39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39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39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457200" y="1719263"/>
            <a:ext cx="4038597" cy="441165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87350" marR="0" lvl="0" indent="88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60000"/>
              </a:buClr>
              <a:buSzPct val="70000"/>
              <a:buFont typeface="Noto Sans Symbols"/>
              <a:buChar char="●"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92150" marR="0" lvl="1" indent="109219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91235" marR="0" lvl="2" indent="88900" algn="l" rtl="0">
              <a:lnSpc>
                <a:spcPct val="100000"/>
              </a:lnSpc>
              <a:spcBef>
                <a:spcPts val="46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Noto Sans Symbols"/>
              <a:buChar char="●"/>
              <a:defRPr sz="2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81113" marR="0" lvl="3" indent="5873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ct val="75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98613" marR="0" lvl="4" indent="9048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55813" marR="0" lvl="5" indent="9048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513013" marR="0" lvl="6" indent="9048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970213" marR="0" lvl="7" indent="9048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427413" marR="0" lvl="8" indent="9048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4" name="Shape 134"/>
          <p:cNvSpPr txBox="1">
            <a:spLocks noGrp="1"/>
          </p:cNvSpPr>
          <p:nvPr>
            <p:ph type="body" idx="2"/>
          </p:nvPr>
        </p:nvSpPr>
        <p:spPr>
          <a:xfrm>
            <a:off x="4648200" y="1719263"/>
            <a:ext cx="4038597" cy="441165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87350" marR="0" lvl="0" indent="88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60000"/>
              </a:buClr>
              <a:buSzPct val="70000"/>
              <a:buFont typeface="Noto Sans Symbols"/>
              <a:buChar char="●"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92150" marR="0" lvl="1" indent="109219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91235" marR="0" lvl="2" indent="88900" algn="l" rtl="0">
              <a:lnSpc>
                <a:spcPct val="100000"/>
              </a:lnSpc>
              <a:spcBef>
                <a:spcPts val="46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Noto Sans Symbols"/>
              <a:buChar char="●"/>
              <a:defRPr sz="2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81113" marR="0" lvl="3" indent="5873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ct val="75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98613" marR="0" lvl="4" indent="9048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55813" marR="0" lvl="5" indent="9048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513013" marR="0" lvl="6" indent="9048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970213" marR="0" lvl="7" indent="9048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427413" marR="0" lvl="8" indent="9048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5" name="Shape 135"/>
          <p:cNvSpPr txBox="1">
            <a:spLocks noGrp="1"/>
          </p:cNvSpPr>
          <p:nvPr>
            <p:ph type="dt" idx="10"/>
          </p:nvPr>
        </p:nvSpPr>
        <p:spPr>
          <a:xfrm>
            <a:off x="457200" y="6248400"/>
            <a:ext cx="2133598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6" name="Shape 136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7" name="Shape 137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598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 sz="1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bg>
      <p:bgPr>
        <a:solidFill>
          <a:schemeClr val="lt1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Shape 58" descr="http://www.trademarkia.com/logo-images/troy-university/troy-trojans-78723285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613650" y="85725"/>
            <a:ext cx="1347159" cy="13608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9" name="Shape 59"/>
          <p:cNvCxnSpPr/>
          <p:nvPr/>
        </p:nvCxnSpPr>
        <p:spPr>
          <a:xfrm>
            <a:off x="7613650" y="85725"/>
            <a:ext cx="0" cy="1362075"/>
          </a:xfrm>
          <a:prstGeom prst="straightConnector1">
            <a:avLst/>
          </a:prstGeom>
          <a:noFill/>
          <a:ln w="28575" cap="flat" cmpd="sng">
            <a:solidFill>
              <a:srgbClr val="76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60000"/>
              </a:buClr>
              <a:buFont typeface="Calibri"/>
              <a:buNone/>
              <a:defRPr sz="3900" b="1" i="0" u="none" strike="noStrike" cap="none">
                <a:solidFill>
                  <a:srgbClr val="76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libri"/>
              <a:buNone/>
              <a:defRPr sz="39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libri"/>
              <a:buNone/>
              <a:defRPr sz="39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libri"/>
              <a:buNone/>
              <a:defRPr sz="39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libri"/>
              <a:buNone/>
              <a:defRPr sz="39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39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39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39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39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457200" y="1719263"/>
            <a:ext cx="8229600" cy="441165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87350" marR="0" lvl="0" indent="88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60000"/>
              </a:buClr>
              <a:buSzPct val="70000"/>
              <a:buFont typeface="Noto Sans Symbols"/>
              <a:buChar char="●"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92150" marR="0" lvl="1" indent="109219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91235" marR="0" lvl="2" indent="88900" algn="l" rtl="0">
              <a:lnSpc>
                <a:spcPct val="100000"/>
              </a:lnSpc>
              <a:spcBef>
                <a:spcPts val="46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Noto Sans Symbols"/>
              <a:buChar char="●"/>
              <a:defRPr sz="2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81113" marR="0" lvl="3" indent="5873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ct val="75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98613" marR="0" lvl="4" indent="9048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55813" marR="0" lvl="5" indent="9048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513013" marR="0" lvl="6" indent="9048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970213" marR="0" lvl="7" indent="9048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427413" marR="0" lvl="8" indent="9048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dt" idx="10"/>
          </p:nvPr>
        </p:nvSpPr>
        <p:spPr>
          <a:xfrm>
            <a:off x="457200" y="6248400"/>
            <a:ext cx="2133598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598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 sz="1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Shape 66" descr="http://www.trademarkia.com/logo-images/troy-university/troy-trojans-78723285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613650" y="85725"/>
            <a:ext cx="1347159" cy="13608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7" name="Shape 67"/>
          <p:cNvCxnSpPr/>
          <p:nvPr/>
        </p:nvCxnSpPr>
        <p:spPr>
          <a:xfrm>
            <a:off x="7613650" y="85725"/>
            <a:ext cx="0" cy="1285872"/>
          </a:xfrm>
          <a:prstGeom prst="straightConnector1">
            <a:avLst/>
          </a:prstGeom>
          <a:noFill/>
          <a:ln w="28575" cap="flat" cmpd="sng">
            <a:solidFill>
              <a:srgbClr val="76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60000"/>
              </a:buClr>
              <a:buFont typeface="Calibri"/>
              <a:buNone/>
              <a:defRPr sz="3900" b="1" i="0" u="none" strike="noStrike" cap="none">
                <a:solidFill>
                  <a:srgbClr val="76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libri"/>
              <a:buNone/>
              <a:defRPr sz="39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libri"/>
              <a:buNone/>
              <a:defRPr sz="39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libri"/>
              <a:buNone/>
              <a:defRPr sz="39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libri"/>
              <a:buNone/>
              <a:defRPr sz="39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39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39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39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39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457200" y="6248400"/>
            <a:ext cx="2133598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598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 sz="1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Shape 73" descr="http://www.trademarkia.com/logo-images/troy-university/troy-trojans-78723285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613650" y="85725"/>
            <a:ext cx="1347159" cy="13608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4" name="Shape 74"/>
          <p:cNvCxnSpPr/>
          <p:nvPr/>
        </p:nvCxnSpPr>
        <p:spPr>
          <a:xfrm>
            <a:off x="7613650" y="85725"/>
            <a:ext cx="0" cy="1666875"/>
          </a:xfrm>
          <a:prstGeom prst="straightConnector1">
            <a:avLst/>
          </a:prstGeom>
          <a:noFill/>
          <a:ln w="28575" cap="flat" cmpd="sng">
            <a:solidFill>
              <a:srgbClr val="76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60000"/>
              </a:buClr>
              <a:buFont typeface="Calibri"/>
              <a:buNone/>
              <a:defRPr sz="4000" b="1" i="0" u="none" strike="noStrike" cap="none">
                <a:solidFill>
                  <a:srgbClr val="76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libri"/>
              <a:buNone/>
              <a:defRPr sz="39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libri"/>
              <a:buNone/>
              <a:defRPr sz="39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libri"/>
              <a:buNone/>
              <a:defRPr sz="39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libri"/>
              <a:buNone/>
              <a:defRPr sz="39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39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39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39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39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760000"/>
              </a:buClr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folHlink"/>
              </a:buClr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folHlink"/>
              </a:buClr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folHlink"/>
              </a:buClr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folHlink"/>
              </a:buClr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folHlink"/>
              </a:buClr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dt" idx="10"/>
          </p:nvPr>
        </p:nvSpPr>
        <p:spPr>
          <a:xfrm>
            <a:off x="457200" y="6248400"/>
            <a:ext cx="2133598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598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 sz="1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60000"/>
              </a:buClr>
              <a:buFont typeface="Calibri"/>
              <a:buNone/>
              <a:defRPr sz="3900" b="1" i="0" u="none" strike="noStrike" cap="none">
                <a:solidFill>
                  <a:srgbClr val="76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libri"/>
              <a:buNone/>
              <a:defRPr sz="39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libri"/>
              <a:buNone/>
              <a:defRPr sz="39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libri"/>
              <a:buNone/>
              <a:defRPr sz="39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libri"/>
              <a:buNone/>
              <a:defRPr sz="39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39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39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39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39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457200" y="1719263"/>
            <a:ext cx="4038597" cy="441165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53059" marR="0" lvl="0" indent="1143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760000"/>
              </a:buClr>
              <a:buSzPct val="70000"/>
              <a:buFont typeface="Noto Sans Symbols"/>
              <a:buChar char="●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92150" marR="0" lvl="1" indent="6223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87425" marR="0" lvl="2" indent="5397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81113" marR="0" lvl="3" indent="11112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ct val="75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98613" marR="0" lvl="4" indent="422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ct val="79999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55813" marR="0" lvl="5" indent="422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ct val="79999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513013" marR="0" lvl="6" indent="422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ct val="79999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970213" marR="0" lvl="7" indent="422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ct val="79999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427413" marR="0" lvl="8" indent="4222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ct val="79999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body" idx="2"/>
          </p:nvPr>
        </p:nvSpPr>
        <p:spPr>
          <a:xfrm>
            <a:off x="4648200" y="1719263"/>
            <a:ext cx="4038597" cy="441165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53059" marR="0" lvl="0" indent="1143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760000"/>
              </a:buClr>
              <a:buSzPct val="70000"/>
              <a:buFont typeface="Noto Sans Symbols"/>
              <a:buChar char="●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92150" marR="0" lvl="1" indent="6223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87425" marR="0" lvl="2" indent="5397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81113" marR="0" lvl="3" indent="11112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ct val="75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98613" marR="0" lvl="4" indent="422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ct val="79999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55813" marR="0" lvl="5" indent="422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ct val="79999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513013" marR="0" lvl="6" indent="422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ct val="79999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970213" marR="0" lvl="7" indent="422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ct val="79999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427413" marR="0" lvl="8" indent="4222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ct val="79999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dt" idx="10"/>
          </p:nvPr>
        </p:nvSpPr>
        <p:spPr>
          <a:xfrm>
            <a:off x="457200" y="6248400"/>
            <a:ext cx="2133598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598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 sz="1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60000"/>
              </a:buClr>
              <a:buFont typeface="Calibri"/>
              <a:buNone/>
              <a:defRPr sz="3900" b="1" i="0" u="none" strike="noStrike" cap="none">
                <a:solidFill>
                  <a:srgbClr val="76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libri"/>
              <a:buNone/>
              <a:defRPr sz="39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libri"/>
              <a:buNone/>
              <a:defRPr sz="39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libri"/>
              <a:buNone/>
              <a:defRPr sz="39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libri"/>
              <a:buNone/>
              <a:defRPr sz="39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39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39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39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39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60000"/>
              </a:buClr>
              <a:buFont typeface="Noto Sans Symbols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7" cy="395128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6858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60000"/>
              </a:buClr>
              <a:buSzPct val="70000"/>
              <a:buFont typeface="Noto Sans Symbols"/>
              <a:buChar char="●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92150" marR="0" lvl="1" indent="63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87425" marR="0" lvl="2" indent="698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81113" marR="0" lvl="3" indent="1587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ct val="75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98613" marR="0" lvl="4" indent="-6032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55813" marR="0" lvl="5" indent="-6033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513013" marR="0" lvl="6" indent="-6033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970213" marR="0" lvl="7" indent="-6033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427413" marR="0" lvl="8" indent="-6032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2" cy="63976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60000"/>
              </a:buClr>
              <a:buFont typeface="Noto Sans Symbols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2" cy="395128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6858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60000"/>
              </a:buClr>
              <a:buSzPct val="70000"/>
              <a:buFont typeface="Noto Sans Symbols"/>
              <a:buChar char="●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92150" marR="0" lvl="1" indent="63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87425" marR="0" lvl="2" indent="698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81113" marR="0" lvl="3" indent="1587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ct val="75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98613" marR="0" lvl="4" indent="-6032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55813" marR="0" lvl="5" indent="-6033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513013" marR="0" lvl="6" indent="-6033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970213" marR="0" lvl="7" indent="-6033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427413" marR="0" lvl="8" indent="-6032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dt" idx="10"/>
          </p:nvPr>
        </p:nvSpPr>
        <p:spPr>
          <a:xfrm>
            <a:off x="457200" y="6248400"/>
            <a:ext cx="2133598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598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 sz="1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60000"/>
              </a:buClr>
              <a:buFont typeface="Calibri"/>
              <a:buNone/>
              <a:defRPr sz="3900" b="1" i="0" u="none" strike="noStrike" cap="none">
                <a:solidFill>
                  <a:srgbClr val="76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libri"/>
              <a:buNone/>
              <a:defRPr sz="39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libri"/>
              <a:buNone/>
              <a:defRPr sz="39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libri"/>
              <a:buNone/>
              <a:defRPr sz="39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libri"/>
              <a:buNone/>
              <a:defRPr sz="39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39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39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39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39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dt" idx="10"/>
          </p:nvPr>
        </p:nvSpPr>
        <p:spPr>
          <a:xfrm>
            <a:off x="457200" y="6248400"/>
            <a:ext cx="2133598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598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 sz="1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dt" idx="10"/>
          </p:nvPr>
        </p:nvSpPr>
        <p:spPr>
          <a:xfrm>
            <a:off x="457200" y="6248400"/>
            <a:ext cx="2133598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598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 sz="1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4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60000"/>
              </a:buClr>
              <a:buFont typeface="Calibri"/>
              <a:buNone/>
              <a:defRPr sz="2000" b="1" i="0" u="none" strike="noStrike" cap="none">
                <a:solidFill>
                  <a:srgbClr val="76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libri"/>
              <a:buNone/>
              <a:defRPr sz="39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libri"/>
              <a:buNone/>
              <a:defRPr sz="39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libri"/>
              <a:buNone/>
              <a:defRPr sz="39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libri"/>
              <a:buNone/>
              <a:defRPr sz="39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39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39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39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39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421640" marR="0" lvl="0" indent="635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760000"/>
              </a:buClr>
              <a:buSzPct val="70000"/>
              <a:buFont typeface="Noto Sans Symbols"/>
              <a:buChar char="●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95959" marR="0" lvl="1" indent="1143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95680" marR="0" lvl="2" indent="88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Noto Sans Symbols"/>
              <a:buChar char="●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81113" marR="0" lvl="3" indent="5873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ct val="75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98613" marR="0" lvl="4" indent="9048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55813" marR="0" lvl="5" indent="9048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513013" marR="0" lvl="6" indent="9048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970213" marR="0" lvl="7" indent="9048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427413" marR="0" lvl="8" indent="9048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760000"/>
              </a:buClr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2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folHlink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folHlink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folHlink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folHlink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folHlink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dt" idx="10"/>
          </p:nvPr>
        </p:nvSpPr>
        <p:spPr>
          <a:xfrm>
            <a:off x="457200" y="6248400"/>
            <a:ext cx="2133598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598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 sz="1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7962900" y="152400"/>
            <a:ext cx="0" cy="1524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60000"/>
              </a:buClr>
              <a:buFont typeface="Calibri"/>
              <a:buNone/>
              <a:defRPr sz="3900" b="1" i="0" u="none" strike="noStrike" cap="none">
                <a:solidFill>
                  <a:srgbClr val="76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libri"/>
              <a:buNone/>
              <a:defRPr sz="39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libri"/>
              <a:buNone/>
              <a:defRPr sz="39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libri"/>
              <a:buNone/>
              <a:defRPr sz="39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libri"/>
              <a:buNone/>
              <a:defRPr sz="39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39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39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39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39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57200" y="1719263"/>
            <a:ext cx="8229600" cy="441165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87350" marR="0" lvl="0" indent="88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60000"/>
              </a:buClr>
              <a:buSzPct val="70000"/>
              <a:buFont typeface="Noto Sans Symbols"/>
              <a:buChar char="●"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92150" marR="0" lvl="1" indent="109219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91235" marR="0" lvl="2" indent="88900" algn="l" rtl="0">
              <a:lnSpc>
                <a:spcPct val="100000"/>
              </a:lnSpc>
              <a:spcBef>
                <a:spcPts val="46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Noto Sans Symbols"/>
              <a:buChar char="●"/>
              <a:defRPr sz="2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81113" marR="0" lvl="3" indent="5873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ct val="75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98613" marR="0" lvl="4" indent="9048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55813" marR="0" lvl="5" indent="9048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513013" marR="0" lvl="6" indent="9048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970213" marR="0" lvl="7" indent="9048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427413" marR="0" lvl="8" indent="9048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dt" idx="10"/>
          </p:nvPr>
        </p:nvSpPr>
        <p:spPr>
          <a:xfrm>
            <a:off x="457200" y="6248400"/>
            <a:ext cx="2133598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598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" name="Shape 16"/>
          <p:cNvGrpSpPr/>
          <p:nvPr/>
        </p:nvGrpSpPr>
        <p:grpSpPr>
          <a:xfrm>
            <a:off x="8153400" y="152400"/>
            <a:ext cx="792159" cy="1290900"/>
            <a:chOff x="5136" y="960"/>
            <a:chExt cx="524" cy="861"/>
          </a:xfrm>
        </p:grpSpPr>
        <p:sp>
          <p:nvSpPr>
            <p:cNvPr id="17" name="Shape 17"/>
            <p:cNvSpPr/>
            <p:nvPr/>
          </p:nvSpPr>
          <p:spPr>
            <a:xfrm>
              <a:off x="5136" y="960"/>
              <a:ext cx="76" cy="76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Shape 18"/>
            <p:cNvSpPr/>
            <p:nvPr/>
          </p:nvSpPr>
          <p:spPr>
            <a:xfrm>
              <a:off x="5247" y="960"/>
              <a:ext cx="75" cy="76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Shape 19"/>
            <p:cNvSpPr/>
            <p:nvPr/>
          </p:nvSpPr>
          <p:spPr>
            <a:xfrm>
              <a:off x="5359" y="960"/>
              <a:ext cx="73" cy="76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Shape 20"/>
            <p:cNvSpPr/>
            <p:nvPr/>
          </p:nvSpPr>
          <p:spPr>
            <a:xfrm>
              <a:off x="5136" y="1072"/>
              <a:ext cx="76" cy="73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Shape 21"/>
            <p:cNvSpPr/>
            <p:nvPr/>
          </p:nvSpPr>
          <p:spPr>
            <a:xfrm>
              <a:off x="5247" y="1072"/>
              <a:ext cx="75" cy="73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Shape 22"/>
            <p:cNvSpPr/>
            <p:nvPr/>
          </p:nvSpPr>
          <p:spPr>
            <a:xfrm>
              <a:off x="5359" y="1072"/>
              <a:ext cx="73" cy="73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Shape 23"/>
            <p:cNvSpPr/>
            <p:nvPr/>
          </p:nvSpPr>
          <p:spPr>
            <a:xfrm>
              <a:off x="5472" y="1072"/>
              <a:ext cx="73" cy="7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Shape 24"/>
            <p:cNvSpPr/>
            <p:nvPr/>
          </p:nvSpPr>
          <p:spPr>
            <a:xfrm>
              <a:off x="5136" y="1184"/>
              <a:ext cx="76" cy="73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Shape 25"/>
            <p:cNvSpPr/>
            <p:nvPr/>
          </p:nvSpPr>
          <p:spPr>
            <a:xfrm>
              <a:off x="5247" y="1184"/>
              <a:ext cx="75" cy="73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Shape 26"/>
            <p:cNvSpPr/>
            <p:nvPr/>
          </p:nvSpPr>
          <p:spPr>
            <a:xfrm>
              <a:off x="5359" y="1184"/>
              <a:ext cx="73" cy="7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Shape 27"/>
            <p:cNvSpPr/>
            <p:nvPr/>
          </p:nvSpPr>
          <p:spPr>
            <a:xfrm>
              <a:off x="5472" y="1184"/>
              <a:ext cx="73" cy="7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Shape 28"/>
            <p:cNvSpPr/>
            <p:nvPr/>
          </p:nvSpPr>
          <p:spPr>
            <a:xfrm>
              <a:off x="5584" y="1184"/>
              <a:ext cx="76" cy="7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Shape 29"/>
            <p:cNvSpPr/>
            <p:nvPr/>
          </p:nvSpPr>
          <p:spPr>
            <a:xfrm>
              <a:off x="5136" y="1296"/>
              <a:ext cx="76" cy="76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Shape 30"/>
            <p:cNvSpPr/>
            <p:nvPr/>
          </p:nvSpPr>
          <p:spPr>
            <a:xfrm>
              <a:off x="5247" y="1296"/>
              <a:ext cx="75" cy="7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Shape 31"/>
            <p:cNvSpPr/>
            <p:nvPr/>
          </p:nvSpPr>
          <p:spPr>
            <a:xfrm>
              <a:off x="5359" y="1296"/>
              <a:ext cx="73" cy="7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Shape 32"/>
            <p:cNvSpPr/>
            <p:nvPr/>
          </p:nvSpPr>
          <p:spPr>
            <a:xfrm>
              <a:off x="5472" y="1296"/>
              <a:ext cx="73" cy="7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Shape 33"/>
            <p:cNvSpPr/>
            <p:nvPr/>
          </p:nvSpPr>
          <p:spPr>
            <a:xfrm>
              <a:off x="5136" y="1406"/>
              <a:ext cx="76" cy="7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Shape 34"/>
            <p:cNvSpPr/>
            <p:nvPr/>
          </p:nvSpPr>
          <p:spPr>
            <a:xfrm>
              <a:off x="5247" y="1406"/>
              <a:ext cx="75" cy="7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Shape 35"/>
            <p:cNvSpPr/>
            <p:nvPr/>
          </p:nvSpPr>
          <p:spPr>
            <a:xfrm>
              <a:off x="5359" y="1406"/>
              <a:ext cx="73" cy="7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Shape 36"/>
            <p:cNvSpPr/>
            <p:nvPr/>
          </p:nvSpPr>
          <p:spPr>
            <a:xfrm>
              <a:off x="5472" y="1406"/>
              <a:ext cx="73" cy="7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Shape 37"/>
            <p:cNvSpPr/>
            <p:nvPr/>
          </p:nvSpPr>
          <p:spPr>
            <a:xfrm>
              <a:off x="5584" y="1406"/>
              <a:ext cx="76" cy="76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Shape 38"/>
            <p:cNvSpPr/>
            <p:nvPr/>
          </p:nvSpPr>
          <p:spPr>
            <a:xfrm>
              <a:off x="5136" y="1518"/>
              <a:ext cx="76" cy="7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Shape 39"/>
            <p:cNvSpPr/>
            <p:nvPr/>
          </p:nvSpPr>
          <p:spPr>
            <a:xfrm>
              <a:off x="5247" y="1518"/>
              <a:ext cx="75" cy="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Shape 40"/>
            <p:cNvSpPr/>
            <p:nvPr/>
          </p:nvSpPr>
          <p:spPr>
            <a:xfrm>
              <a:off x="5359" y="1518"/>
              <a:ext cx="73" cy="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Shape 41"/>
            <p:cNvSpPr/>
            <p:nvPr/>
          </p:nvSpPr>
          <p:spPr>
            <a:xfrm>
              <a:off x="5472" y="1518"/>
              <a:ext cx="73" cy="75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Shape 42"/>
            <p:cNvSpPr/>
            <p:nvPr/>
          </p:nvSpPr>
          <p:spPr>
            <a:xfrm>
              <a:off x="5136" y="1629"/>
              <a:ext cx="76" cy="7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Shape 43"/>
            <p:cNvSpPr/>
            <p:nvPr/>
          </p:nvSpPr>
          <p:spPr>
            <a:xfrm>
              <a:off x="5247" y="1629"/>
              <a:ext cx="75" cy="7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Shape 44"/>
            <p:cNvSpPr/>
            <p:nvPr/>
          </p:nvSpPr>
          <p:spPr>
            <a:xfrm>
              <a:off x="5359" y="1629"/>
              <a:ext cx="73" cy="73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Shape 45"/>
            <p:cNvSpPr/>
            <p:nvPr/>
          </p:nvSpPr>
          <p:spPr>
            <a:xfrm>
              <a:off x="5472" y="1629"/>
              <a:ext cx="73" cy="73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Shape 46"/>
            <p:cNvSpPr/>
            <p:nvPr/>
          </p:nvSpPr>
          <p:spPr>
            <a:xfrm>
              <a:off x="5247" y="1744"/>
              <a:ext cx="75" cy="76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Shape 47"/>
            <p:cNvSpPr/>
            <p:nvPr/>
          </p:nvSpPr>
          <p:spPr>
            <a:xfrm>
              <a:off x="5472" y="1744"/>
              <a:ext cx="73" cy="76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ctrTitle"/>
          </p:nvPr>
        </p:nvSpPr>
        <p:spPr>
          <a:xfrm>
            <a:off x="144143" y="1490470"/>
            <a:ext cx="6953568" cy="114642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60000"/>
              </a:buClr>
              <a:buSzPct val="25000"/>
              <a:buFont typeface="Calibri"/>
              <a:buNone/>
            </a:pPr>
            <a:r>
              <a:rPr lang="en-US" sz="2800" b="1" i="0" u="none" strike="noStrike" cap="none">
                <a:solidFill>
                  <a:srgbClr val="760000"/>
                </a:solidFill>
                <a:latin typeface="Calibri"/>
                <a:ea typeface="Calibri"/>
                <a:cs typeface="Calibri"/>
                <a:sym typeface="Calibri"/>
              </a:rPr>
              <a:t>Playing Atari – Deep Reinforcement Learning</a:t>
            </a:r>
            <a:br>
              <a:rPr lang="en-US" sz="2800" b="1" i="0" u="none" strike="noStrike" cap="none">
                <a:solidFill>
                  <a:srgbClr val="76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800" b="1" i="0" u="none" strike="noStrike" cap="none">
                <a:solidFill>
                  <a:srgbClr val="760000"/>
                </a:solidFill>
                <a:latin typeface="Calibri"/>
                <a:ea typeface="Calibri"/>
                <a:cs typeface="Calibri"/>
                <a:sym typeface="Calibri"/>
              </a:rPr>
              <a:t>CS 6682:</a:t>
            </a:r>
            <a:r>
              <a:rPr lang="en-US" sz="2800" b="0" i="0" u="none" strike="noStrike" cap="none">
                <a:solidFill>
                  <a:srgbClr val="76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1" i="0" u="none" strike="noStrike" cap="none">
                <a:solidFill>
                  <a:srgbClr val="760000"/>
                </a:solidFill>
                <a:latin typeface="Calibri"/>
                <a:ea typeface="Calibri"/>
                <a:cs typeface="Calibri"/>
                <a:sym typeface="Calibri"/>
              </a:rPr>
              <a:t>Deep Q-Networks</a:t>
            </a:r>
          </a:p>
        </p:txBody>
      </p:sp>
      <p:sp>
        <p:nvSpPr>
          <p:cNvPr id="144" name="Shape 144"/>
          <p:cNvSpPr txBox="1">
            <a:spLocks noGrp="1"/>
          </p:cNvSpPr>
          <p:nvPr>
            <p:ph type="subTitle" idx="1"/>
          </p:nvPr>
        </p:nvSpPr>
        <p:spPr>
          <a:xfrm>
            <a:off x="849312" y="3049588"/>
            <a:ext cx="6248399" cy="2362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60000"/>
              </a:buClr>
              <a:buSzPct val="25000"/>
              <a:buFont typeface="Noto Sans Symbols"/>
              <a:buNone/>
            </a:pPr>
            <a:r>
              <a:rPr lang="en-US"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Tianshi Xie</a:t>
            </a:r>
          </a:p>
          <a:p>
            <a:pPr marL="0" marR="0" lvl="0" indent="0" algn="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760000"/>
              </a:buClr>
              <a:buSzPct val="25000"/>
              <a:buFont typeface="Noto Sans Symbols"/>
              <a:buNone/>
            </a:pPr>
            <a:r>
              <a:rPr lang="en-US" sz="20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Computer Science Dept.</a:t>
            </a:r>
          </a:p>
          <a:p>
            <a:pPr marL="0" marR="0" lvl="0" indent="0" algn="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760000"/>
              </a:buClr>
              <a:buSzPct val="25000"/>
              <a:buFont typeface="Noto Sans Symbols"/>
              <a:buNone/>
            </a:pPr>
            <a:r>
              <a:rPr lang="en-US" sz="20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Troy University</a:t>
            </a:r>
          </a:p>
        </p:txBody>
      </p:sp>
      <p:pic>
        <p:nvPicPr>
          <p:cNvPr id="145" name="Shape 1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78800" y="5892800"/>
            <a:ext cx="812366" cy="8123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60000"/>
              </a:buClr>
              <a:buSzPct val="25000"/>
              <a:buFont typeface="Calibri"/>
              <a:buNone/>
            </a:pPr>
            <a:r>
              <a:rPr lang="en-US" sz="3900" b="0" i="0" u="none" strike="noStrike" cap="none">
                <a:solidFill>
                  <a:srgbClr val="760000"/>
                </a:solidFill>
                <a:latin typeface="Calibri"/>
                <a:ea typeface="Calibri"/>
                <a:cs typeface="Calibri"/>
                <a:sym typeface="Calibri"/>
              </a:rPr>
              <a:t>9. Future work</a:t>
            </a:r>
          </a:p>
        </p:txBody>
      </p:sp>
      <p:pic>
        <p:nvPicPr>
          <p:cNvPr id="228" name="Shape 2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0518" y="1697022"/>
            <a:ext cx="7804509" cy="4774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60000"/>
              </a:buClr>
              <a:buSzPct val="25000"/>
              <a:buFont typeface="Calibri"/>
              <a:buNone/>
            </a:pPr>
            <a:r>
              <a:rPr lang="en-US" sz="3900" b="0" i="0" u="none" strike="noStrike" cap="none">
                <a:solidFill>
                  <a:srgbClr val="760000"/>
                </a:solidFill>
                <a:latin typeface="Calibri"/>
                <a:ea typeface="Calibri"/>
                <a:cs typeface="Calibri"/>
                <a:sym typeface="Calibri"/>
              </a:rPr>
              <a:t>Conclusions</a:t>
            </a:r>
          </a:p>
        </p:txBody>
      </p:sp>
      <p:sp>
        <p:nvSpPr>
          <p:cNvPr id="234" name="Shape 234"/>
          <p:cNvSpPr txBox="1"/>
          <p:nvPr/>
        </p:nvSpPr>
        <p:spPr>
          <a:xfrm>
            <a:off x="754650" y="1935038"/>
            <a:ext cx="6948899" cy="443519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60000"/>
              </a:buClr>
              <a:buSzPct val="1000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760000"/>
                </a:solidFill>
                <a:latin typeface="Calibri"/>
                <a:ea typeface="Calibri"/>
                <a:cs typeface="Calibri"/>
                <a:sym typeface="Calibri"/>
              </a:rPr>
              <a:t>Deep Reinforcement Learning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>
              <a:solidFill>
                <a:srgbClr val="76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60000"/>
              </a:buClr>
              <a:buSzPct val="100000"/>
              <a:buFont typeface="Calibri"/>
              <a:buChar char="■"/>
            </a:pPr>
            <a:r>
              <a:rPr lang="en-US" sz="2400" b="0" i="0" u="none" strike="noStrike" cap="none">
                <a:solidFill>
                  <a:srgbClr val="760000"/>
                </a:solidFill>
                <a:latin typeface="Calibri"/>
                <a:ea typeface="Calibri"/>
                <a:cs typeface="Calibri"/>
                <a:sym typeface="Calibri"/>
              </a:rPr>
              <a:t>Q learning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>
              <a:solidFill>
                <a:srgbClr val="76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60000"/>
              </a:buClr>
              <a:buSzPct val="100000"/>
              <a:buFont typeface="Calibri"/>
              <a:buChar char="■"/>
            </a:pPr>
            <a:r>
              <a:rPr lang="en-US" sz="2400" b="0" i="0" u="none" strike="noStrike" cap="none">
                <a:solidFill>
                  <a:srgbClr val="760000"/>
                </a:solidFill>
                <a:latin typeface="Calibri"/>
                <a:ea typeface="Calibri"/>
                <a:cs typeface="Calibri"/>
                <a:sym typeface="Calibri"/>
              </a:rPr>
              <a:t>DQN</a:t>
            </a:r>
          </a:p>
          <a:p>
            <a: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60000"/>
              </a:buClr>
              <a:buFont typeface="Calibri"/>
              <a:buNone/>
            </a:pPr>
            <a:endParaRPr sz="2400" b="0" i="0" u="none" strike="noStrike" cap="none">
              <a:solidFill>
                <a:srgbClr val="76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60000"/>
              </a:buClr>
              <a:buSzPct val="100000"/>
              <a:buFont typeface="Calibri"/>
              <a:buChar char="■"/>
            </a:pPr>
            <a:r>
              <a:rPr lang="en-US" sz="2400" b="0" i="0" u="none" strike="noStrike" cap="none">
                <a:solidFill>
                  <a:srgbClr val="760000"/>
                </a:solidFill>
                <a:latin typeface="Calibri"/>
                <a:ea typeface="Calibri"/>
                <a:cs typeface="Calibri"/>
                <a:sym typeface="Calibri"/>
              </a:rPr>
              <a:t>Experience Replay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>
              <a:solidFill>
                <a:srgbClr val="76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60000"/>
              </a:buClr>
              <a:buSzPct val="25000"/>
              <a:buFont typeface="Calibri"/>
              <a:buNone/>
            </a:pPr>
            <a:r>
              <a:rPr lang="en-US" sz="3900" b="0" i="0" u="none" strike="noStrike" cap="none">
                <a:solidFill>
                  <a:srgbClr val="760000"/>
                </a:solidFill>
                <a:latin typeface="Calibri"/>
                <a:ea typeface="Calibri"/>
                <a:cs typeface="Calibri"/>
                <a:sym typeface="Calibri"/>
              </a:rPr>
              <a:t>1. Abstract</a:t>
            </a:r>
          </a:p>
        </p:txBody>
      </p:sp>
      <p:sp>
        <p:nvSpPr>
          <p:cNvPr id="151" name="Shape 151"/>
          <p:cNvSpPr txBox="1"/>
          <p:nvPr/>
        </p:nvSpPr>
        <p:spPr>
          <a:xfrm>
            <a:off x="4052887" y="6269123"/>
            <a:ext cx="1524000" cy="496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Figure 1</a:t>
            </a:r>
          </a:p>
        </p:txBody>
      </p:sp>
      <p:pic>
        <p:nvPicPr>
          <p:cNvPr id="152" name="Shape 15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39005" y="1471453"/>
            <a:ext cx="6569110" cy="47353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Shape 15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78800" y="5892800"/>
            <a:ext cx="812366" cy="8123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60000"/>
              </a:buClr>
              <a:buSzPct val="25000"/>
              <a:buFont typeface="Calibri"/>
              <a:buNone/>
            </a:pPr>
            <a:r>
              <a:rPr lang="en-US" sz="3900" b="0" i="0" u="none" strike="noStrike" cap="none">
                <a:solidFill>
                  <a:srgbClr val="760000"/>
                </a:solidFill>
                <a:latin typeface="Calibri"/>
                <a:ea typeface="Calibri"/>
                <a:cs typeface="Calibri"/>
                <a:sym typeface="Calibri"/>
              </a:rPr>
              <a:t>2. Introduction</a:t>
            </a:r>
          </a:p>
        </p:txBody>
      </p:sp>
      <p:pic>
        <p:nvPicPr>
          <p:cNvPr id="159" name="Shape 15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2500" y="1676239"/>
            <a:ext cx="4407514" cy="332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Shape 16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681265">
            <a:off x="4890227" y="1370196"/>
            <a:ext cx="2872549" cy="23638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Shape 16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28491" y="5138200"/>
            <a:ext cx="3180210" cy="13898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Shape 16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 rot="-904633">
            <a:off x="4911687" y="2895692"/>
            <a:ext cx="3275072" cy="21730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Shape 163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849600" y="3995375"/>
            <a:ext cx="3809668" cy="2064959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Shape 164"/>
          <p:cNvSpPr txBox="1"/>
          <p:nvPr/>
        </p:nvSpPr>
        <p:spPr>
          <a:xfrm>
            <a:off x="3810000" y="6269125"/>
            <a:ext cx="1524000" cy="496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Figure 2</a:t>
            </a:r>
          </a:p>
        </p:txBody>
      </p:sp>
      <p:pic>
        <p:nvPicPr>
          <p:cNvPr id="165" name="Shape 165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178800" y="5892800"/>
            <a:ext cx="812366" cy="8123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>
            <a:spLocks noGrp="1"/>
          </p:cNvSpPr>
          <p:nvPr>
            <p:ph type="title"/>
          </p:nvPr>
        </p:nvSpPr>
        <p:spPr>
          <a:xfrm>
            <a:off x="189184" y="940675"/>
            <a:ext cx="7346730" cy="1295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60000"/>
              </a:buClr>
              <a:buSzPct val="25000"/>
              <a:buFont typeface="Calibri"/>
              <a:buNone/>
            </a:pPr>
            <a:r>
              <a:rPr lang="en-US" sz="3900" b="0" i="0" u="none" strike="noStrike" cap="none">
                <a:solidFill>
                  <a:srgbClr val="760000"/>
                </a:solidFill>
                <a:latin typeface="Calibri"/>
                <a:ea typeface="Calibri"/>
                <a:cs typeface="Calibri"/>
                <a:sym typeface="Calibri"/>
              </a:rPr>
              <a:t>3. </a:t>
            </a:r>
            <a:r>
              <a:rPr lang="en-US" sz="3900" b="1" i="0" u="none" strike="noStrike" cap="none">
                <a:solidFill>
                  <a:srgbClr val="760000"/>
                </a:solidFill>
                <a:latin typeface="Calibri"/>
                <a:ea typeface="Calibri"/>
                <a:cs typeface="Calibri"/>
                <a:sym typeface="Calibri"/>
              </a:rPr>
              <a:t>Deep Q-learning Network(DQN)</a:t>
            </a:r>
            <a:r>
              <a:rPr lang="en-US" sz="3900" b="0" i="0" u="none" strike="noStrike" cap="none">
                <a:solidFill>
                  <a:srgbClr val="76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marL="91440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60000"/>
              </a:buClr>
              <a:buSzPct val="25000"/>
              <a:buFont typeface="Calibri"/>
              <a:buNone/>
            </a:pPr>
            <a:r>
              <a:rPr lang="en-US" sz="3900" b="0" i="0" u="none" strike="noStrike" cap="none">
                <a:solidFill>
                  <a:srgbClr val="760000"/>
                </a:solidFill>
                <a:latin typeface="Calibri"/>
                <a:ea typeface="Calibri"/>
                <a:cs typeface="Calibri"/>
                <a:sym typeface="Calibri"/>
              </a:rPr>
              <a:t>- Important Components </a:t>
            </a:r>
          </a:p>
        </p:txBody>
      </p:sp>
      <p:pic>
        <p:nvPicPr>
          <p:cNvPr id="171" name="Shape 17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95248" y="2945525"/>
            <a:ext cx="6851142" cy="21327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60000"/>
              </a:buClr>
              <a:buSzPct val="25000"/>
              <a:buFont typeface="Calibri"/>
              <a:buNone/>
            </a:pPr>
            <a:r>
              <a:rPr lang="en-US" sz="3900" b="0" i="0" u="none" strike="noStrike" cap="none">
                <a:solidFill>
                  <a:srgbClr val="760000"/>
                </a:solidFill>
                <a:latin typeface="Calibri"/>
                <a:ea typeface="Calibri"/>
                <a:cs typeface="Calibri"/>
                <a:sym typeface="Calibri"/>
              </a:rPr>
              <a:t>4. </a:t>
            </a:r>
            <a:r>
              <a:rPr lang="en-US" sz="4000" b="1" i="0" u="none" strike="noStrike" cap="none">
                <a:solidFill>
                  <a:srgbClr val="760000"/>
                </a:solidFill>
                <a:latin typeface="Calibri"/>
                <a:ea typeface="Calibri"/>
                <a:cs typeface="Calibri"/>
                <a:sym typeface="Calibri"/>
              </a:rPr>
              <a:t>Q Learning</a:t>
            </a:r>
            <a:r>
              <a:rPr lang="en-US" sz="3900" b="0" i="0" u="none" strike="noStrike" cap="none">
                <a:solidFill>
                  <a:srgbClr val="76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pic>
        <p:nvPicPr>
          <p:cNvPr id="177" name="Shape 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6849" y="1728650"/>
            <a:ext cx="2617941" cy="23149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Shape 17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228723" y="1728638"/>
            <a:ext cx="4467772" cy="23157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Shape 17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49574" y="4595437"/>
            <a:ext cx="3476911" cy="1914477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Shape 180"/>
          <p:cNvSpPr txBox="1"/>
          <p:nvPr/>
        </p:nvSpPr>
        <p:spPr>
          <a:xfrm>
            <a:off x="4687925" y="5286275"/>
            <a:ext cx="3092700" cy="1223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*	RAM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*	Updated data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*	Getting data</a:t>
            </a:r>
          </a:p>
        </p:txBody>
      </p:sp>
      <p:sp>
        <p:nvSpPr>
          <p:cNvPr id="182" name="Shape 182"/>
          <p:cNvSpPr txBox="1"/>
          <p:nvPr/>
        </p:nvSpPr>
        <p:spPr>
          <a:xfrm>
            <a:off x="4345050" y="4356350"/>
            <a:ext cx="1134300" cy="7148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25000"/>
              <a:buFont typeface="Arial"/>
              <a:buNone/>
            </a:pPr>
            <a:r>
              <a:rPr lang="en-US" sz="1400" b="0" i="0" u="none" strike="noStrike" cap="none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210x160</a:t>
            </a:r>
            <a:r>
              <a:rPr lang="en-US" sz="1100" b="0" i="0" u="none" strike="noStrike" cap="none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pic>
        <p:nvPicPr>
          <p:cNvPr id="183" name="Shape 18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905625" y="4432548"/>
            <a:ext cx="914400" cy="542857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Shape 184"/>
          <p:cNvSpPr/>
          <p:nvPr/>
        </p:nvSpPr>
        <p:spPr>
          <a:xfrm>
            <a:off x="5306000" y="4595450"/>
            <a:ext cx="387599" cy="247799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Shape 185"/>
          <p:cNvSpPr txBox="1"/>
          <p:nvPr/>
        </p:nvSpPr>
        <p:spPr>
          <a:xfrm>
            <a:off x="5639125" y="4527675"/>
            <a:ext cx="1733100" cy="2927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 many states ?</a:t>
            </a:r>
          </a:p>
        </p:txBody>
      </p:sp>
      <p:sp>
        <p:nvSpPr>
          <p:cNvPr id="186" name="Shape 186"/>
          <p:cNvSpPr/>
          <p:nvPr/>
        </p:nvSpPr>
        <p:spPr>
          <a:xfrm>
            <a:off x="7354300" y="4595450"/>
            <a:ext cx="387599" cy="247799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Shape 187"/>
          <p:cNvSpPr txBox="1"/>
          <p:nvPr/>
        </p:nvSpPr>
        <p:spPr>
          <a:xfrm>
            <a:off x="6890575" y="4606825"/>
            <a:ext cx="2637000" cy="939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libri"/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astronomical number</a:t>
            </a: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Shape 19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0972" y="1724847"/>
            <a:ext cx="8630987" cy="4692377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Shape 193"/>
          <p:cNvSpPr txBox="1"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60000"/>
              </a:buClr>
              <a:buSzPct val="25000"/>
              <a:buFont typeface="Calibri"/>
              <a:buNone/>
            </a:pPr>
            <a:r>
              <a:rPr lang="en-US" sz="3900" b="0" i="0" u="none" strike="noStrike" cap="none">
                <a:solidFill>
                  <a:srgbClr val="760000"/>
                </a:solidFill>
                <a:latin typeface="Calibri"/>
                <a:ea typeface="Calibri"/>
                <a:cs typeface="Calibri"/>
                <a:sym typeface="Calibri"/>
              </a:rPr>
              <a:t>5. </a:t>
            </a:r>
            <a:r>
              <a:rPr lang="en-US" sz="4000" b="1" i="0" u="none" strike="noStrike" cap="none">
                <a:solidFill>
                  <a:srgbClr val="760000"/>
                </a:solidFill>
                <a:latin typeface="Calibri"/>
                <a:ea typeface="Calibri"/>
                <a:cs typeface="Calibri"/>
                <a:sym typeface="Calibri"/>
              </a:rPr>
              <a:t>Deep Q-Networks</a:t>
            </a:r>
            <a:r>
              <a:rPr lang="en-US" sz="3900" b="0" i="0" u="none" strike="noStrike" cap="none">
                <a:solidFill>
                  <a:srgbClr val="76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sp>
        <p:nvSpPr>
          <p:cNvPr id="194" name="Shape 194"/>
          <p:cNvSpPr txBox="1"/>
          <p:nvPr/>
        </p:nvSpPr>
        <p:spPr>
          <a:xfrm>
            <a:off x="3101225" y="2642966"/>
            <a:ext cx="4422900" cy="340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Arial"/>
              <a:buNone/>
            </a:pPr>
            <a:r>
              <a:rPr lang="en-US" sz="14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How many times the agent plays the game</a:t>
            </a:r>
          </a:p>
        </p:txBody>
      </p:sp>
      <p:sp>
        <p:nvSpPr>
          <p:cNvPr id="195" name="Shape 195"/>
          <p:cNvSpPr txBox="1"/>
          <p:nvPr/>
        </p:nvSpPr>
        <p:spPr>
          <a:xfrm>
            <a:off x="4753625" y="3155271"/>
            <a:ext cx="2770500" cy="248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Arial"/>
              <a:buNone/>
            </a:pPr>
            <a:r>
              <a:rPr lang="en-US" sz="14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Game start</a:t>
            </a:r>
          </a:p>
        </p:txBody>
      </p:sp>
      <p:sp>
        <p:nvSpPr>
          <p:cNvPr id="196" name="Shape 196"/>
          <p:cNvSpPr txBox="1"/>
          <p:nvPr/>
        </p:nvSpPr>
        <p:spPr>
          <a:xfrm>
            <a:off x="4753625" y="4350276"/>
            <a:ext cx="2049900" cy="248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Arial"/>
              <a:buNone/>
            </a:pPr>
            <a:r>
              <a:rPr lang="en-US" sz="14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Store one memory</a:t>
            </a:r>
          </a:p>
        </p:txBody>
      </p:sp>
      <p:sp>
        <p:nvSpPr>
          <p:cNvPr id="197" name="Shape 197"/>
          <p:cNvSpPr txBox="1"/>
          <p:nvPr/>
        </p:nvSpPr>
        <p:spPr>
          <a:xfrm>
            <a:off x="7151375" y="4598676"/>
            <a:ext cx="1565399" cy="248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Arial"/>
              <a:buNone/>
            </a:pPr>
            <a:r>
              <a:rPr lang="en-US" sz="14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Start learning</a:t>
            </a:r>
          </a:p>
        </p:txBody>
      </p:sp>
      <p:sp>
        <p:nvSpPr>
          <p:cNvPr id="198" name="Shape 198"/>
          <p:cNvSpPr txBox="1"/>
          <p:nvPr/>
        </p:nvSpPr>
        <p:spPr>
          <a:xfrm>
            <a:off x="6617225" y="5793680"/>
            <a:ext cx="1813800" cy="248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Arial"/>
              <a:buNone/>
            </a:pPr>
            <a:r>
              <a:rPr lang="en-US" sz="14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Backpropagation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60000"/>
              </a:buClr>
              <a:buSzPct val="25000"/>
              <a:buFont typeface="Calibri"/>
              <a:buNone/>
            </a:pPr>
            <a:r>
              <a:rPr lang="en-US" sz="3900" b="0" i="0" u="none" strike="noStrike" cap="none">
                <a:solidFill>
                  <a:srgbClr val="760000"/>
                </a:solidFill>
                <a:latin typeface="Calibri"/>
                <a:ea typeface="Calibri"/>
                <a:cs typeface="Calibri"/>
                <a:sym typeface="Calibri"/>
              </a:rPr>
              <a:t>6. </a:t>
            </a:r>
            <a:r>
              <a:rPr lang="en-US" sz="4000" b="1" i="0" u="none" strike="noStrike" cap="none">
                <a:solidFill>
                  <a:srgbClr val="760000"/>
                </a:solidFill>
                <a:latin typeface="Calibri"/>
                <a:ea typeface="Calibri"/>
                <a:cs typeface="Calibri"/>
                <a:sym typeface="Calibri"/>
              </a:rPr>
              <a:t>Preprocessing and Model 						Arcchitecture </a:t>
            </a:r>
          </a:p>
        </p:txBody>
      </p:sp>
      <p:pic>
        <p:nvPicPr>
          <p:cNvPr id="204" name="Shape 20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5525" y="1556625"/>
            <a:ext cx="6244049" cy="484650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Shape 20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871400" y="2010213"/>
            <a:ext cx="1703980" cy="3931716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Shape 206"/>
          <p:cNvSpPr txBox="1"/>
          <p:nvPr/>
        </p:nvSpPr>
        <p:spPr>
          <a:xfrm>
            <a:off x="6961390" y="6064876"/>
            <a:ext cx="1524000" cy="496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Figure 3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60000"/>
              </a:buClr>
              <a:buSzPct val="25000"/>
              <a:buFont typeface="Calibri"/>
              <a:buNone/>
            </a:pPr>
            <a:r>
              <a:rPr lang="en-US" sz="3900" b="0" i="0" u="none" strike="noStrike" cap="none">
                <a:solidFill>
                  <a:srgbClr val="760000"/>
                </a:solidFill>
                <a:latin typeface="Calibri"/>
                <a:ea typeface="Calibri"/>
                <a:cs typeface="Calibri"/>
                <a:sym typeface="Calibri"/>
              </a:rPr>
              <a:t>7. </a:t>
            </a:r>
            <a:r>
              <a:rPr lang="en-US" sz="4000" b="1" i="0" u="none" strike="noStrike" cap="none">
                <a:solidFill>
                  <a:srgbClr val="760000"/>
                </a:solidFill>
                <a:latin typeface="Calibri"/>
                <a:ea typeface="Calibri"/>
                <a:cs typeface="Calibri"/>
                <a:sym typeface="Calibri"/>
              </a:rPr>
              <a:t>Visualizing the Value Function</a:t>
            </a:r>
            <a:r>
              <a:rPr lang="en-US" sz="3900" b="0" i="0" u="none" strike="noStrike" cap="none">
                <a:solidFill>
                  <a:srgbClr val="76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sp>
        <p:nvSpPr>
          <p:cNvPr id="212" name="Shape 212"/>
          <p:cNvSpPr txBox="1"/>
          <p:nvPr/>
        </p:nvSpPr>
        <p:spPr>
          <a:xfrm>
            <a:off x="4041925" y="6240925"/>
            <a:ext cx="1524000" cy="496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Figure 4</a:t>
            </a:r>
          </a:p>
        </p:txBody>
      </p:sp>
      <p:pic>
        <p:nvPicPr>
          <p:cNvPr id="213" name="Shape 2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70900" y="1417637"/>
            <a:ext cx="3706391" cy="2624168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Shape 2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4074612"/>
            <a:ext cx="9062617" cy="1982785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Shape 215"/>
          <p:cNvSpPr txBox="1"/>
          <p:nvPr/>
        </p:nvSpPr>
        <p:spPr>
          <a:xfrm>
            <a:off x="1530400" y="1634025"/>
            <a:ext cx="1337699" cy="826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Arial"/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Q-value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315310" y="472966"/>
            <a:ext cx="7543800" cy="70818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60000"/>
              </a:buClr>
              <a:buSzPct val="25000"/>
              <a:buFont typeface="Calibri"/>
              <a:buNone/>
            </a:pPr>
            <a:r>
              <a:rPr lang="en-US" sz="3900" b="0" i="0" u="none" strike="noStrike" cap="none">
                <a:solidFill>
                  <a:srgbClr val="760000"/>
                </a:solidFill>
                <a:latin typeface="Calibri"/>
                <a:ea typeface="Calibri"/>
                <a:cs typeface="Calibri"/>
                <a:sym typeface="Calibri"/>
              </a:rPr>
              <a:t>8. </a:t>
            </a:r>
            <a:r>
              <a:rPr lang="en-US" sz="4000" b="1" i="0" u="none" strike="noStrike" cap="none">
                <a:solidFill>
                  <a:srgbClr val="760000"/>
                </a:solidFill>
                <a:latin typeface="Calibri"/>
                <a:ea typeface="Calibri"/>
                <a:cs typeface="Calibri"/>
                <a:sym typeface="Calibri"/>
              </a:rPr>
              <a:t>Demo</a:t>
            </a:r>
          </a:p>
        </p:txBody>
      </p:sp>
      <p:pic>
        <p:nvPicPr>
          <p:cNvPr id="221" name="Shape 2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5670" y="1432466"/>
            <a:ext cx="2877124" cy="49476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Shape 222" descr="DQN_1.png"/>
          <p:cNvPicPr preferRelativeResize="0"/>
          <p:nvPr/>
        </p:nvPicPr>
        <p:blipFill rotWithShape="1">
          <a:blip r:embed="rId4">
            <a:alphaModFix/>
          </a:blip>
          <a:srcRect l="1522" r="1522"/>
          <a:stretch/>
        </p:blipFill>
        <p:spPr>
          <a:xfrm>
            <a:off x="3471126" y="2159875"/>
            <a:ext cx="5219186" cy="3677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100</Words>
  <Application>Microsoft Office PowerPoint</Application>
  <PresentationFormat>On-screen Show (4:3)</PresentationFormat>
  <Paragraphs>39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Noto Sans Symbols</vt:lpstr>
      <vt:lpstr>Arial</vt:lpstr>
      <vt:lpstr>Calibri</vt:lpstr>
      <vt:lpstr>Network</vt:lpstr>
      <vt:lpstr>Playing Atari – Deep Reinforcement Learning CS 6682: Deep Q-Networks</vt:lpstr>
      <vt:lpstr>1. Abstract</vt:lpstr>
      <vt:lpstr>2. Introduction</vt:lpstr>
      <vt:lpstr>3. Deep Q-learning Network(DQN)  - Important Components </vt:lpstr>
      <vt:lpstr>4. Q Learning </vt:lpstr>
      <vt:lpstr>5. Deep Q-Networks </vt:lpstr>
      <vt:lpstr>6. Preprocessing and Model       Arcchitecture </vt:lpstr>
      <vt:lpstr>7. Visualizing the Value Function </vt:lpstr>
      <vt:lpstr>8. Demo</vt:lpstr>
      <vt:lpstr>9. Future work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Playing Atari – Deep Reinforcement Learning CS 6682: Deep Q-Networks</dc:title>
  <cp:lastModifiedBy>Tianshi Xie</cp:lastModifiedBy>
  <cp:revision>1</cp:revision>
  <dcterms:modified xsi:type="dcterms:W3CDTF">2017-09-29T15:05:58Z</dcterms:modified>
</cp:coreProperties>
</file>