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4572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9144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371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8288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2860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7432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2004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657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" lvl="0" marL="0" marR="0" rtl="0" algn="l">
              <a:spcBef>
                <a:spcPts val="0"/>
              </a:spcBef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Shape 50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://www.logoserver.com/college/TroyStateTrojans2.GIF"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200" y="3124200"/>
            <a:ext cx="1749096" cy="19039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ctrTitle"/>
          </p:nvPr>
        </p:nvSpPr>
        <p:spPr>
          <a:xfrm>
            <a:off x="315912" y="466725"/>
            <a:ext cx="6781800" cy="2133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01369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013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60000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2366165" y="-189706"/>
            <a:ext cx="441165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76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01369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013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4653756" y="2097881"/>
            <a:ext cx="600868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462753" y="116679"/>
            <a:ext cx="6008686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76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01369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013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AndObj">
  <p:cSld name="Title, Text,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76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01369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013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48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76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01369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013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trademarkia.com/logo-images/troy-university/troy-trojans-78723285.jp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3650" y="85725"/>
            <a:ext cx="1346530" cy="13595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>
            <a:off x="7613650" y="85725"/>
            <a:ext cx="0" cy="1362075"/>
          </a:xfrm>
          <a:prstGeom prst="straightConnector1">
            <a:avLst/>
          </a:prstGeom>
          <a:noFill/>
          <a:ln cap="flat" cmpd="sng" w="28575">
            <a:solidFill>
              <a:srgbClr val="76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719263"/>
            <a:ext cx="8229600" cy="441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76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01369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013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trademarkia.com/logo-images/troy-university/troy-trojans-78723285.jpg"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3650" y="85725"/>
            <a:ext cx="1346530" cy="13595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>
            <a:off x="7613650" y="85725"/>
            <a:ext cx="0" cy="1285872"/>
          </a:xfrm>
          <a:prstGeom prst="straightConnector1">
            <a:avLst/>
          </a:prstGeom>
          <a:noFill/>
          <a:ln cap="flat" cmpd="sng" w="28575">
            <a:solidFill>
              <a:srgbClr val="76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trademarkia.com/logo-images/troy-university/troy-trojans-78723285.jpg"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3650" y="85725"/>
            <a:ext cx="1346530" cy="13595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>
            <a:off x="7613650" y="85725"/>
            <a:ext cx="0" cy="1666875"/>
          </a:xfrm>
          <a:prstGeom prst="straightConnector1">
            <a:avLst/>
          </a:prstGeom>
          <a:noFill/>
          <a:ln cap="flat" cmpd="sng" w="28575">
            <a:solidFill>
              <a:srgbClr val="76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467359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0000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38100" lvl="1" marL="7543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041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500" lvl="3" marL="1292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8100" lvl="4" marL="16408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38100" lvl="5" marL="20980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38100" lvl="6" marL="25552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38100" lvl="7" marL="30124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38100" lvl="8" marL="34696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48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467359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0000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38100" lvl="1" marL="7543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041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500" lvl="3" marL="1292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38100" lvl="4" marL="16408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38100" lvl="5" marL="20980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38100" lvl="6" marL="25552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38100" lvl="7" marL="301243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38100" lvl="8" marL="346963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ts val="168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11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98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3500" lvl="2" marL="99441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500" lvl="3" marL="12827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0166" lvl="4" marL="15986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0166" lvl="5" marL="20558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0166" lvl="6" marL="25130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0166" lvl="7" marL="29702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0167" lvl="8" marL="34274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ts val="168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114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98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3500" lvl="2" marL="99441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500" lvl="3" marL="12827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0166" lvl="4" marL="15986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0166" lvl="5" marL="20558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0166" lvl="6" marL="25130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0166" lvl="7" marL="29702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0167" lvl="8" marL="342741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48514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SzPts val="224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10259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45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60000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3900"/>
              <a:buFont typeface="Calibri"/>
              <a:buNone/>
              <a:defRPr b="1" i="0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Calibri"/>
              <a:buNone/>
              <a:defRPr b="1" i="0" sz="3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19263"/>
            <a:ext cx="8229600" cy="4411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476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01369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08013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89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1462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6034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06069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517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87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59" cy="1289401"/>
            <a:chOff x="5136" y="960"/>
            <a:chExt cx="524" cy="860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6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5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3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6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5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3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6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5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6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6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3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6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6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6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8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8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8"/>
              <a:ext cx="73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8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29"/>
              <a:ext cx="76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29"/>
              <a:ext cx="75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29"/>
              <a:ext cx="73" cy="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29"/>
              <a:ext cx="73" cy="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5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3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9" Type="http://schemas.openxmlformats.org/officeDocument/2006/relationships/hyperlink" Target="https://www.youtube.com/watch?v=DC3xoYmXuwc" TargetMode="External"/><Relationship Id="rId5" Type="http://schemas.openxmlformats.org/officeDocument/2006/relationships/hyperlink" Target="https://www.youtube.com/watch?v=jWzM8tJtm7Q" TargetMode="External"/><Relationship Id="rId6" Type="http://schemas.openxmlformats.org/officeDocument/2006/relationships/hyperlink" Target="https://www.youtube.com/watch?v=iBe0XBcWUkg" TargetMode="External"/><Relationship Id="rId7" Type="http://schemas.openxmlformats.org/officeDocument/2006/relationships/hyperlink" Target="https://www.youtube.com/watch?v=iBe0XBcWUkg" TargetMode="External"/><Relationship Id="rId8" Type="http://schemas.openxmlformats.org/officeDocument/2006/relationships/hyperlink" Target="https://www.youtube.com/watch?v=DC3xoYmXuw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44143" y="1490470"/>
            <a:ext cx="6953568" cy="1146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600"/>
              <a:buFont typeface="Calibri"/>
              <a:buNone/>
            </a:pPr>
            <a:r>
              <a:rPr b="1" i="0" lang="en-US" sz="24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Playing Video Game – Deep Reinforcement Learning</a:t>
            </a:r>
            <a:br>
              <a:rPr b="1" i="0" lang="en-US" sz="24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Q-Networks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6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Tianshi Xie</a:t>
            </a:r>
          </a:p>
          <a:p>
            <a:pPr indent="-3175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5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Dept.</a:t>
            </a:r>
          </a:p>
          <a:p>
            <a:pPr indent="-3175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5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Troy University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00" y="5892800"/>
            <a:ext cx="811933" cy="81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62161" y="323384"/>
            <a:ext cx="7404301" cy="536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1000"/>
              <a:buFont typeface="Calibri"/>
              <a:buNone/>
            </a:pPr>
            <a: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Trainning Neural Network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467100" y="6243296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85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3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" y="1369400"/>
            <a:ext cx="5231676" cy="214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50" y="3510575"/>
            <a:ext cx="5231674" cy="20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151" y="1313927"/>
            <a:ext cx="27336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177995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1000"/>
              <a:buFont typeface="Calibri"/>
              <a:buNone/>
            </a:pPr>
            <a: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Visualizing the Value Function</a:t>
            </a:r>
            <a:r>
              <a:rPr b="0" i="0" lang="en-US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C:\Users\18713\AppData\Local\Microsoft\Windows\INetCache\Content.Word\DQN_1.png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161" y="1952160"/>
            <a:ext cx="5254683" cy="35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04158" y="807503"/>
            <a:ext cx="7543800" cy="708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1000"/>
              <a:buFont typeface="Calibri"/>
              <a:buNone/>
            </a:pPr>
            <a: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Visualizing the Value Function</a:t>
            </a:r>
            <a:r>
              <a:rPr b="0" i="0" lang="en-US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C:\Users\18713\AppData\Local\Microsoft\Windows\INetCache\Content.Word\DQN_3.jpg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272" y="1920217"/>
            <a:ext cx="5248619" cy="354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19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975"/>
              <a:buFont typeface="Calibri"/>
              <a:buNone/>
            </a:pPr>
            <a:r>
              <a:rPr b="1" i="0" lang="en-US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277" y="1760494"/>
            <a:ext cx="7503411" cy="422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636225" y="4101900"/>
            <a:ext cx="5363100" cy="585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636225" y="3359075"/>
            <a:ext cx="2070600" cy="630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636225" y="2691575"/>
            <a:ext cx="2070600" cy="585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54650" y="1927650"/>
            <a:ext cx="4467000" cy="585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619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975"/>
              <a:buFont typeface="Calibri"/>
              <a:buNone/>
            </a:pPr>
            <a:r>
              <a:rPr b="1" i="0" lang="en-US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54650" y="1935038"/>
            <a:ext cx="6948900" cy="4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Deep Reinforcement Learning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DQN</a:t>
            </a:r>
          </a:p>
          <a:p>
            <a:pPr indent="-533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Calibri"/>
              <a:buChar char="■"/>
            </a:pPr>
            <a:r>
              <a:rPr b="0" i="0" lang="en-US" sz="2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Training a robot to play a video game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19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975"/>
              <a:buFont typeface="Calibri"/>
              <a:buNone/>
            </a:pPr>
            <a:r>
              <a:rPr b="1" i="0" lang="en-US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00" y="5892800"/>
            <a:ext cx="811933" cy="8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50" y="1495468"/>
            <a:ext cx="6650831" cy="468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556725" y="2801775"/>
            <a:ext cx="4767300" cy="585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19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975"/>
              <a:buFont typeface="Calibri"/>
              <a:buNone/>
            </a:pPr>
            <a:r>
              <a:rPr b="1" i="0" lang="en-US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Main Frame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00" y="5892800"/>
            <a:ext cx="811933" cy="81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246325" y="2894618"/>
            <a:ext cx="38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How does the DQN work?</a:t>
            </a:r>
          </a:p>
        </p:txBody>
      </p:sp>
      <p:sp>
        <p:nvSpPr>
          <p:cNvPr id="161" name="Shape 161"/>
          <p:cNvSpPr/>
          <p:nvPr/>
        </p:nvSpPr>
        <p:spPr>
          <a:xfrm>
            <a:off x="556725" y="2049525"/>
            <a:ext cx="4767300" cy="585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246325" y="2142369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How does the game and DQN interact?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19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975"/>
              <a:buFont typeface="Calibri"/>
              <a:buNone/>
            </a:pPr>
            <a:r>
              <a:rPr lang="en-US"/>
              <a:t>Demo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00" y="5892800"/>
            <a:ext cx="811933" cy="8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9026" y="1417650"/>
            <a:ext cx="2925175" cy="50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04550" y="2050850"/>
            <a:ext cx="2013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DQN_human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04550" y="3094125"/>
            <a:ext cx="5418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DQN_ROBOT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(less than 1 hour)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04550" y="4507125"/>
            <a:ext cx="5418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DQN_ROBOT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(over 30 hour)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23386" y="1667363"/>
            <a:ext cx="7357494" cy="6191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1000"/>
              <a:buFont typeface="Calibri"/>
              <a:buNone/>
            </a:pPr>
            <a: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How does the game and DQN 					   interact?</a:t>
            </a:r>
            <a:b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367" y="1667363"/>
            <a:ext cx="5251894" cy="4773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1000"/>
              <a:buFont typeface="Calibri"/>
              <a:buNone/>
            </a:pPr>
            <a: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How does the DQN work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95" y="1628063"/>
            <a:ext cx="5262179" cy="447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19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975"/>
              <a:buFont typeface="Calibri"/>
              <a:buNone/>
            </a:pPr>
            <a:r>
              <a:rPr b="1" i="0" lang="en-US" sz="39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Visualization Tools - TensorBoard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46" y="1650380"/>
            <a:ext cx="3139213" cy="499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3842" y="3259641"/>
            <a:ext cx="4922127" cy="154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33030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1000"/>
              <a:buFont typeface="Calibri"/>
              <a:buNone/>
            </a:pPr>
            <a: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Trainning Neural Network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925" y="1968080"/>
            <a:ext cx="231457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75" y="1912325"/>
            <a:ext cx="5918051" cy="31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34242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ts val="1000"/>
              <a:buFont typeface="Calibri"/>
              <a:buNone/>
            </a:pPr>
            <a:r>
              <a:rPr b="1" i="0" lang="en-US" sz="4000" u="none" cap="none" strike="noStrik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Trainning Neural Network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88" y="2068275"/>
            <a:ext cx="7368423" cy="25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