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300" r:id="rId4"/>
    <p:sldId id="288" r:id="rId5"/>
    <p:sldId id="290" r:id="rId6"/>
    <p:sldId id="291" r:id="rId7"/>
    <p:sldId id="292" r:id="rId8"/>
    <p:sldId id="257" r:id="rId9"/>
    <p:sldId id="282" r:id="rId10"/>
    <p:sldId id="258" r:id="rId11"/>
    <p:sldId id="260" r:id="rId12"/>
    <p:sldId id="261" r:id="rId13"/>
    <p:sldId id="302" r:id="rId14"/>
    <p:sldId id="259" r:id="rId15"/>
    <p:sldId id="287" r:id="rId16"/>
    <p:sldId id="293" r:id="rId17"/>
    <p:sldId id="263" r:id="rId18"/>
    <p:sldId id="264" r:id="rId19"/>
    <p:sldId id="274" r:id="rId20"/>
    <p:sldId id="265" r:id="rId21"/>
    <p:sldId id="277" r:id="rId22"/>
    <p:sldId id="273" r:id="rId23"/>
    <p:sldId id="276" r:id="rId24"/>
    <p:sldId id="275" r:id="rId25"/>
    <p:sldId id="267" r:id="rId26"/>
    <p:sldId id="285" r:id="rId27"/>
    <p:sldId id="286" r:id="rId28"/>
    <p:sldId id="271" r:id="rId29"/>
    <p:sldId id="284" r:id="rId30"/>
    <p:sldId id="272" r:id="rId31"/>
    <p:sldId id="278" r:id="rId32"/>
    <p:sldId id="283" r:id="rId33"/>
    <p:sldId id="268" r:id="rId34"/>
    <p:sldId id="279" r:id="rId35"/>
    <p:sldId id="280" r:id="rId36"/>
    <p:sldId id="298" r:id="rId37"/>
    <p:sldId id="301" r:id="rId38"/>
    <p:sldId id="269" r:id="rId39"/>
    <p:sldId id="299" r:id="rId40"/>
    <p:sldId id="281" r:id="rId41"/>
    <p:sldId id="270" r:id="rId42"/>
    <p:sldId id="295" r:id="rId43"/>
    <p:sldId id="29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0" y="1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6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1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3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0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3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4819-728F-480F-A909-E4598EC91444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1004647920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A11C2C7D-BC57-8234-A1E2-BCC70D47A289}"/>
              </a:ext>
            </a:extLst>
          </p:cNvPr>
          <p:cNvSpPr txBox="1"/>
          <p:nvPr userDrawn="1"/>
        </p:nvSpPr>
        <p:spPr>
          <a:xfrm>
            <a:off x="0" y="6595656"/>
            <a:ext cx="13472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Unrestricted - Public</a:t>
            </a:r>
          </a:p>
        </p:txBody>
      </p:sp>
    </p:spTree>
    <p:extLst>
      <p:ext uri="{BB962C8B-B14F-4D97-AF65-F5344CB8AC3E}">
        <p14:creationId xmlns:p14="http://schemas.microsoft.com/office/powerpoint/2010/main" val="2963665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75F5-B46F-E879-4F98-7A997EBB5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OpenAPI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You're Doing It Wrong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61EC-142C-AE87-B8E2-9CE37A742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@markrendle</a:t>
            </a: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Build Stuff, November 2023</a:t>
            </a:r>
          </a:p>
        </p:txBody>
      </p:sp>
    </p:spTree>
    <p:extLst>
      <p:ext uri="{BB962C8B-B14F-4D97-AF65-F5344CB8AC3E}">
        <p14:creationId xmlns:p14="http://schemas.microsoft.com/office/powerpoint/2010/main" val="61459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everywhere else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5" y="497305"/>
            <a:ext cx="736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ACB7-3D64-324C-270F-00FA7117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Hand-crafted</a:t>
            </a:r>
            <a:b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</a:br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Artisanal</a:t>
            </a:r>
            <a:b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</a:br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YAML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60546-807B-9DFE-08CB-B9990750B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5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BD63398-AEC1-F690-82F2-EAF6E5BB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52513"/>
            <a:ext cx="8458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0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92AF-3A09-0703-F280-417285D7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am getting 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7B8AD-C0C4-4F0E-9589-66CDA0834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6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F43EA1-A945-57E3-186A-F8E59247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390650"/>
            <a:ext cx="55530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0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6852-B852-ADFD-0C2D-53276F5B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Why, Mark?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9930-7A2D-16D5-4DD6-3E038149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 of truth for your team</a:t>
            </a:r>
            <a:br>
              <a:rPr lang="en-GB" dirty="0"/>
            </a:br>
            <a:endParaRPr lang="en-GB" dirty="0"/>
          </a:p>
          <a:p>
            <a:r>
              <a:rPr lang="en-GB" dirty="0"/>
              <a:t>Separate Design and Implementation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Better description of your API</a:t>
            </a:r>
            <a:br>
              <a:rPr lang="en-GB" dirty="0"/>
            </a:br>
            <a:endParaRPr lang="en-GB" dirty="0"/>
          </a:p>
          <a:p>
            <a:r>
              <a:rPr lang="en-GB" dirty="0"/>
              <a:t>Automated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658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0BBE91-486F-F3B7-FC79-FE0C768F8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40" y="1211692"/>
            <a:ext cx="9208721" cy="5646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3B459-C3C8-EB4E-14CF-176E421A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71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14" y="929897"/>
            <a:ext cx="6901972" cy="64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8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3EDA-FD97-7B63-8C42-0AC11307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FDAE-B33C-F8A9-4254-8999ACD6B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5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78691-2C7B-9B6B-6C83-27419A65A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58" y="0"/>
            <a:ext cx="929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0C4C-FC1A-9078-D9E0-7BF68960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www.rendlelabs.com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1DA0-7CC4-548B-0944-D80424E9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WORKSHOPS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High Performance .NET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Modern APIs in ASP.NET 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gRPC in ASP.NET 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Effective .NET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66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A29E-F7CB-8F90-FB6C-97500FB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0BB5-4BC2-DB44-7F24-D05A66858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00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B2884-4ED8-201A-D2EB-02390A12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91" y="0"/>
            <a:ext cx="5614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5000D-954B-BB73-21C5-D7B483BA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8" y="0"/>
            <a:ext cx="11005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7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E9E-B372-15DD-6575-2D8513B5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FBC6-62F4-A687-6D82-04219F030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32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228F3-B4C8-89EB-B57C-48B9E38A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8" y="0"/>
            <a:ext cx="8601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2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197-D92A-5587-514A-AE6EA11B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869B-2C74-3285-8002-08C7D0ADF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2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A8FFAC-5062-7074-7EFD-20CBA29B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20" y="0"/>
            <a:ext cx="5394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73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09BC-ECAC-9925-6834-0233827C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8A013-F4FB-B134-BDCB-3BCE6963A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74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1E5F-D66B-7876-C363-1BA90D89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A6D6-83A8-7AFF-1C05-0AA103E9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schemas</a:t>
            </a:r>
          </a:p>
          <a:p>
            <a:r>
              <a:rPr lang="en-GB" dirty="0"/>
              <a:t>responses</a:t>
            </a:r>
          </a:p>
          <a:p>
            <a:r>
              <a:rPr lang="en-GB" dirty="0" err="1"/>
              <a:t>requestBodies</a:t>
            </a:r>
            <a:endParaRPr lang="en-GB" dirty="0"/>
          </a:p>
          <a:p>
            <a:r>
              <a:rPr lang="en-GB" dirty="0"/>
              <a:t>parameters</a:t>
            </a:r>
          </a:p>
          <a:p>
            <a:r>
              <a:rPr lang="en-GB" dirty="0"/>
              <a:t>headers</a:t>
            </a:r>
          </a:p>
          <a:p>
            <a:r>
              <a:rPr lang="en-GB" dirty="0" err="1"/>
              <a:t>securitySchemes</a:t>
            </a:r>
            <a:endParaRPr lang="en-GB" dirty="0"/>
          </a:p>
          <a:p>
            <a:r>
              <a:rPr lang="en-GB" dirty="0"/>
              <a:t>examples</a:t>
            </a:r>
          </a:p>
          <a:p>
            <a:r>
              <a:rPr lang="en-GB" dirty="0"/>
              <a:t>links</a:t>
            </a:r>
          </a:p>
          <a:p>
            <a:r>
              <a:rPr lang="en-GB" dirty="0" err="1"/>
              <a:t>callbacks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68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442CA6F-8CA7-684C-3037-D31F02EC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00" y="0"/>
            <a:ext cx="633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5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75F5-B46F-E879-4F98-7A997EBB5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OpenAPI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You're Doing It Wrong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61EC-142C-AE87-B8E2-9CE37A742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@markrendle</a:t>
            </a: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Build Stuff, November 2023</a:t>
            </a:r>
          </a:p>
        </p:txBody>
      </p:sp>
    </p:spTree>
    <p:extLst>
      <p:ext uri="{BB962C8B-B14F-4D97-AF65-F5344CB8AC3E}">
        <p14:creationId xmlns:p14="http://schemas.microsoft.com/office/powerpoint/2010/main" val="206638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4A2-9E9A-E136-741D-D279A3BC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A09604-DFFF-AB48-52D4-AA5824847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469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4B4E95D-A0F2-C2EA-58FA-E61140C4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66675"/>
            <a:ext cx="99250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37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363323-1458-B077-35C4-7A35A0E8F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66675"/>
            <a:ext cx="89535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77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6BFD-B42C-E42B-054B-EFA0989B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6758-E10D-5B4C-E3F3-303B0E768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48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459F-EB23-263C-3E56-239970E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F97D-980C-E664-2A4B-364168537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application/</a:t>
            </a:r>
            <a:r>
              <a:rPr lang="en-GB" dirty="0" err="1"/>
              <a:t>problem+json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23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4E502-0D80-4E4E-F557-409FB42B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25" y="0"/>
            <a:ext cx="6994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13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B75C-0AFC-7732-86D5-DED091C4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Moonwalk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AE5E-1C90-9580-F5BA-F7B6A64B5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4.0?</a:t>
            </a:r>
          </a:p>
          <a:p>
            <a:r>
              <a:rPr lang="en-GB" dirty="0"/>
              <a:t>github.com/OAI/moonwalk</a:t>
            </a:r>
          </a:p>
        </p:txBody>
      </p:sp>
    </p:spTree>
    <p:extLst>
      <p:ext uri="{BB962C8B-B14F-4D97-AF65-F5344CB8AC3E}">
        <p14:creationId xmlns:p14="http://schemas.microsoft.com/office/powerpoint/2010/main" val="391898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8BBAD-DC88-3BD1-7BAB-FB71685E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4.0?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EAA28-73BE-A017-5164-5C7A1AF1D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027" y="948598"/>
            <a:ext cx="7353945" cy="5813914"/>
          </a:xfrm>
        </p:spPr>
      </p:pic>
    </p:spTree>
    <p:extLst>
      <p:ext uri="{BB962C8B-B14F-4D97-AF65-F5344CB8AC3E}">
        <p14:creationId xmlns:p14="http://schemas.microsoft.com/office/powerpoint/2010/main" val="1780631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EC0B-A3CD-B223-512D-74AAB33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7435-0E9A-06CE-2486-38134A2A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GB" dirty="0"/>
              <a:t>Swagger UI</a:t>
            </a:r>
          </a:p>
          <a:p>
            <a:pPr>
              <a:spcBef>
                <a:spcPts val="3600"/>
              </a:spcBef>
            </a:pPr>
            <a:r>
              <a:rPr lang="en-GB" dirty="0" err="1"/>
              <a:t>Redoc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github.com/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Redocly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</a:t>
            </a:r>
            <a:endParaRPr lang="en-GB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3600"/>
              </a:spcBef>
            </a:pPr>
            <a:r>
              <a:rPr lang="en-GB" dirty="0"/>
              <a:t>Elements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stoplight.io/open-source/elements</a:t>
            </a:r>
          </a:p>
        </p:txBody>
      </p:sp>
    </p:spTree>
    <p:extLst>
      <p:ext uri="{BB962C8B-B14F-4D97-AF65-F5344CB8AC3E}">
        <p14:creationId xmlns:p14="http://schemas.microsoft.com/office/powerpoint/2010/main" val="2893756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FF31-7CEF-80C4-C9CC-F13D1817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24E1-6E3B-B7E6-4BB9-1CD5A48B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VS Code: </a:t>
            </a:r>
            <a:r>
              <a:rPr lang="en-GB" dirty="0" err="1"/>
              <a:t>OpenAPI</a:t>
            </a:r>
            <a:r>
              <a:rPr lang="en-GB" dirty="0"/>
              <a:t> (Swagger) Editor</a:t>
            </a:r>
            <a:br>
              <a:rPr lang="en-GB" dirty="0"/>
            </a:br>
            <a:br>
              <a:rPr lang="en-GB" sz="1800" dirty="0"/>
            </a:br>
            <a:r>
              <a:rPr lang="en-GB" sz="1800" dirty="0"/>
              <a:t>marketplace.visualstudio.com/items?itemName=42Crunch.vscode-openapi</a:t>
            </a:r>
            <a:br>
              <a:rPr lang="en-GB" sz="1800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Rider: </a:t>
            </a:r>
            <a:r>
              <a:rPr lang="en-GB" dirty="0" err="1"/>
              <a:t>OpenAPI</a:t>
            </a:r>
            <a:r>
              <a:rPr lang="en-GB" dirty="0"/>
              <a:t> Specifications</a:t>
            </a:r>
            <a:br>
              <a:rPr lang="en-GB" dirty="0"/>
            </a:br>
            <a:br>
              <a:rPr lang="en-GB" sz="1600" dirty="0"/>
            </a:br>
            <a:r>
              <a:rPr lang="en-GB" sz="1600" dirty="0"/>
              <a:t>Built-in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11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2621-450E-6E79-9289-3B1EF279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668D-AE90-210F-6B9D-A7DE5FD63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219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788-8FB0-FF25-28E5-B49FEED0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85B33-E466-BB66-4D80-A0E1A1DA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943"/>
            <a:ext cx="10515600" cy="3768702"/>
          </a:xfrm>
        </p:spPr>
      </p:pic>
    </p:spTree>
    <p:extLst>
      <p:ext uri="{BB962C8B-B14F-4D97-AF65-F5344CB8AC3E}">
        <p14:creationId xmlns:p14="http://schemas.microsoft.com/office/powerpoint/2010/main" val="3713737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9F9A-EFA6-715B-2804-5BBE4D49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6AA06-BF8E-0DCA-344F-2C5D079E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RendleLabs.OpenApi.Web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RendleLabs.OpenApi.Analyzers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RendleLabs.OpenApi.Bundle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RendleLabs.OpenApi.Test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93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FBB4DB-7ADD-0163-E80C-77345DEA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44" y="-5548"/>
            <a:ext cx="7777019" cy="698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B9E651-100A-D8DA-1147-83621CD09996}"/>
              </a:ext>
            </a:extLst>
          </p:cNvPr>
          <p:cNvSpPr txBox="1"/>
          <p:nvPr/>
        </p:nvSpPr>
        <p:spPr>
          <a:xfrm>
            <a:off x="1348509" y="2225964"/>
            <a:ext cx="52277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solidFill>
                  <a:srgbClr val="FFC000"/>
                </a:solidFill>
                <a:latin typeface="Goudy Stout" panose="0202090407030B020401" pitchFamily="18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35516614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84D2-89DF-8EC8-65E0-4D9CB003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7EDA-376D-5657-91E9-42978CB2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openapis.org</a:t>
            </a:r>
          </a:p>
          <a:p>
            <a:pPr marL="0" indent="0">
              <a:buNone/>
            </a:pPr>
            <a:r>
              <a:rPr lang="en-GB" dirty="0"/>
              <a:t>swagger.io</a:t>
            </a:r>
          </a:p>
          <a:p>
            <a:pPr marL="0" indent="0">
              <a:buNone/>
            </a:pPr>
            <a:r>
              <a:rPr lang="en-GB" dirty="0" err="1"/>
              <a:t>openapi.tools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www.asyncapi.com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github.com/</a:t>
            </a:r>
            <a:r>
              <a:rPr lang="en-GB" dirty="0" err="1"/>
              <a:t>RendleLabs</a:t>
            </a:r>
            <a:r>
              <a:rPr lang="en-GB" dirty="0"/>
              <a:t>/BuildStuff2023</a:t>
            </a:r>
          </a:p>
        </p:txBody>
      </p:sp>
    </p:spTree>
    <p:extLst>
      <p:ext uri="{BB962C8B-B14F-4D97-AF65-F5344CB8AC3E}">
        <p14:creationId xmlns:p14="http://schemas.microsoft.com/office/powerpoint/2010/main" val="252337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89F8-0B7C-8B73-E435-AD12AB23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83E-DB3F-6263-0425-79E67BBD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2.0: Swagger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3.0: Current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3.1: New &amp; Improved!</a:t>
            </a:r>
          </a:p>
        </p:txBody>
      </p:sp>
    </p:spTree>
    <p:extLst>
      <p:ext uri="{BB962C8B-B14F-4D97-AF65-F5344CB8AC3E}">
        <p14:creationId xmlns:p14="http://schemas.microsoft.com/office/powerpoint/2010/main" val="28026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89F8-0B7C-8B73-E435-AD12AB23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83E-DB3F-6263-0425-79E67BBD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2.0: Swagger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3.0: Current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3.1: New &amp; Improved!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EE1E8-4F67-51B1-A039-D842BF8072DE}"/>
              </a:ext>
            </a:extLst>
          </p:cNvPr>
          <p:cNvSpPr txBox="1"/>
          <p:nvPr/>
        </p:nvSpPr>
        <p:spPr>
          <a:xfrm>
            <a:off x="9090891" y="3277288"/>
            <a:ext cx="2262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  <a:latin typeface="Dreaming Outloud Pro" panose="020B0604020202020204" pitchFamily="66" charset="0"/>
                <a:cs typeface="Dreaming Outloud Pro" panose="020B0604020202020204" pitchFamily="66" charset="0"/>
              </a:rPr>
              <a:t>Use this one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EE6529-350E-B192-9514-DA7239143A1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351982" y="3569676"/>
            <a:ext cx="738909" cy="9553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7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2610-0983-0787-4D39-A74FAFE7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8414-64BE-09C9-0E7A-B891BDA4E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66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E0B-2E84-CC69-2AC9-036C69E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7EE2-72E8-3CCF-1062-9466CACB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Swashbuckle</a:t>
            </a:r>
            <a:endParaRPr lang="en-GB" dirty="0"/>
          </a:p>
          <a:p>
            <a:r>
              <a:rPr lang="en-GB" dirty="0" err="1"/>
              <a:t>NSwag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29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E0B-2E84-CC69-2AC9-036C69E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in .NET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76E1BC3-DA7E-7138-B3B9-A458578F9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0" y="1027906"/>
            <a:ext cx="10155016" cy="59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3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4917</TotalTime>
  <Words>285</Words>
  <Application>Microsoft Office PowerPoint</Application>
  <PresentationFormat>Widescreen</PresentationFormat>
  <Paragraphs>84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Cascadia Code</vt:lpstr>
      <vt:lpstr>Cascadia Code SemiBold</vt:lpstr>
      <vt:lpstr>Dreaming Outloud Pro</vt:lpstr>
      <vt:lpstr>Goudy Stout</vt:lpstr>
      <vt:lpstr>Mystical Woods Rough Script</vt:lpstr>
      <vt:lpstr>Office Theme</vt:lpstr>
      <vt:lpstr>OpenAPI: You're Doing It Wrong</vt:lpstr>
      <vt:lpstr>www.rendlelabs.com</vt:lpstr>
      <vt:lpstr>OpenAPI: You're Doing It Wrong</vt:lpstr>
      <vt:lpstr>So what is it?</vt:lpstr>
      <vt:lpstr>OpenAPI Versions</vt:lpstr>
      <vt:lpstr>OpenAPI Versions</vt:lpstr>
      <vt:lpstr>Implementation</vt:lpstr>
      <vt:lpstr>OpenAPI in .NET</vt:lpstr>
      <vt:lpstr>OpenAPI in .NET</vt:lpstr>
      <vt:lpstr>OpenAPI everywhere else</vt:lpstr>
      <vt:lpstr>Hand-crafted Artisanal YAML files</vt:lpstr>
      <vt:lpstr>PowerPoint Presentation</vt:lpstr>
      <vt:lpstr>I am getting old</vt:lpstr>
      <vt:lpstr>PowerPoint Presentation</vt:lpstr>
      <vt:lpstr>Why, Mark? Why?</vt:lpstr>
      <vt:lpstr>Protobuf</vt:lpstr>
      <vt:lpstr>OpenAPI</vt:lpstr>
      <vt:lpstr>Paths</vt:lpstr>
      <vt:lpstr>PowerPoint Presentation</vt:lpstr>
      <vt:lpstr>Responses</vt:lpstr>
      <vt:lpstr>PowerPoint Presentation</vt:lpstr>
      <vt:lpstr>PowerPoint Presentation</vt:lpstr>
      <vt:lpstr>Parameters</vt:lpstr>
      <vt:lpstr>PowerPoint Presentation</vt:lpstr>
      <vt:lpstr>Requests</vt:lpstr>
      <vt:lpstr>PowerPoint Presentation</vt:lpstr>
      <vt:lpstr>Components</vt:lpstr>
      <vt:lpstr>Components</vt:lpstr>
      <vt:lpstr>PowerPoint Presentation</vt:lpstr>
      <vt:lpstr>References</vt:lpstr>
      <vt:lpstr>PowerPoint Presentation</vt:lpstr>
      <vt:lpstr>PowerPoint Presentation</vt:lpstr>
      <vt:lpstr>Security</vt:lpstr>
      <vt:lpstr>Problems</vt:lpstr>
      <vt:lpstr>PowerPoint Presentation</vt:lpstr>
      <vt:lpstr>Moonwalk</vt:lpstr>
      <vt:lpstr>OpenAPI 4.0?</vt:lpstr>
      <vt:lpstr>Tools</vt:lpstr>
      <vt:lpstr>Plugins</vt:lpstr>
      <vt:lpstr>Bundling</vt:lpstr>
      <vt:lpstr>Packages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OpenAPI: You're Doing It Wrong</dc:title>
  <dc:creator>Mark Rendle</dc:creator>
  <cp:lastModifiedBy>Mark Rendle</cp:lastModifiedBy>
  <cp:revision>14</cp:revision>
  <dcterms:created xsi:type="dcterms:W3CDTF">2022-10-14T11:00:06Z</dcterms:created>
  <dcterms:modified xsi:type="dcterms:W3CDTF">2023-11-17T13:49:02Z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a6ba2c-c7ae-4a7f-9c9a-05a501dba750_Enabled">
    <vt:lpwstr>true</vt:lpwstr>
  </property>
  <property fmtid="{D5CDD505-2E9C-101B-9397-08002B2CF9AE}" pid="3" name="MSIP_Label_13a6ba2c-c7ae-4a7f-9c9a-05a501dba750_SetDate">
    <vt:lpwstr>2022-10-18T16:36:08Z</vt:lpwstr>
  </property>
  <property fmtid="{D5CDD505-2E9C-101B-9397-08002B2CF9AE}" pid="4" name="MSIP_Label_13a6ba2c-c7ae-4a7f-9c9a-05a501dba750_Method">
    <vt:lpwstr>Privileged</vt:lpwstr>
  </property>
  <property fmtid="{D5CDD505-2E9C-101B-9397-08002B2CF9AE}" pid="5" name="MSIP_Label_13a6ba2c-c7ae-4a7f-9c9a-05a501dba750_Name">
    <vt:lpwstr>Public</vt:lpwstr>
  </property>
  <property fmtid="{D5CDD505-2E9C-101B-9397-08002B2CF9AE}" pid="6" name="MSIP_Label_13a6ba2c-c7ae-4a7f-9c9a-05a501dba750_SiteId">
    <vt:lpwstr>2a15a8b5-49d1-49bc-b63c-c7c8c87bdc57</vt:lpwstr>
  </property>
  <property fmtid="{D5CDD505-2E9C-101B-9397-08002B2CF9AE}" pid="7" name="MSIP_Label_13a6ba2c-c7ae-4a7f-9c9a-05a501dba750_ActionId">
    <vt:lpwstr>a5bdcbc6-f938-4547-928e-71c7a76eacc7</vt:lpwstr>
  </property>
  <property fmtid="{D5CDD505-2E9C-101B-9397-08002B2CF9AE}" pid="8" name="MSIP_Label_13a6ba2c-c7ae-4a7f-9c9a-05a501dba750_ContentBits">
    <vt:lpwstr>2</vt:lpwstr>
  </property>
</Properties>
</file>