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53"/>
  </p:notesMasterIdLst>
  <p:sldIdLst>
    <p:sldId id="256" r:id="rId2"/>
    <p:sldId id="257" r:id="rId3"/>
    <p:sldId id="309" r:id="rId4"/>
    <p:sldId id="281" r:id="rId5"/>
    <p:sldId id="307" r:id="rId6"/>
    <p:sldId id="305" r:id="rId7"/>
    <p:sldId id="306" r:id="rId8"/>
    <p:sldId id="285" r:id="rId9"/>
    <p:sldId id="289" r:id="rId10"/>
    <p:sldId id="286" r:id="rId11"/>
    <p:sldId id="287" r:id="rId12"/>
    <p:sldId id="288" r:id="rId13"/>
    <p:sldId id="298" r:id="rId14"/>
    <p:sldId id="299" r:id="rId15"/>
    <p:sldId id="308" r:id="rId16"/>
    <p:sldId id="302" r:id="rId17"/>
    <p:sldId id="303" r:id="rId18"/>
    <p:sldId id="300" r:id="rId19"/>
    <p:sldId id="301" r:id="rId20"/>
    <p:sldId id="304" r:id="rId21"/>
    <p:sldId id="291" r:id="rId22"/>
    <p:sldId id="274" r:id="rId23"/>
    <p:sldId id="292" r:id="rId24"/>
    <p:sldId id="268" r:id="rId25"/>
    <p:sldId id="269" r:id="rId26"/>
    <p:sldId id="271" r:id="rId27"/>
    <p:sldId id="272" r:id="rId28"/>
    <p:sldId id="282" r:id="rId29"/>
    <p:sldId id="283" r:id="rId30"/>
    <p:sldId id="284" r:id="rId31"/>
    <p:sldId id="295" r:id="rId32"/>
    <p:sldId id="276" r:id="rId33"/>
    <p:sldId id="277" r:id="rId34"/>
    <p:sldId id="279" r:id="rId35"/>
    <p:sldId id="280" r:id="rId36"/>
    <p:sldId id="294" r:id="rId37"/>
    <p:sldId id="296" r:id="rId38"/>
    <p:sldId id="258" r:id="rId39"/>
    <p:sldId id="290" r:id="rId40"/>
    <p:sldId id="259" r:id="rId41"/>
    <p:sldId id="263" r:id="rId42"/>
    <p:sldId id="264" r:id="rId43"/>
    <p:sldId id="262" r:id="rId44"/>
    <p:sldId id="260" r:id="rId45"/>
    <p:sldId id="297" r:id="rId46"/>
    <p:sldId id="267" r:id="rId47"/>
    <p:sldId id="270" r:id="rId48"/>
    <p:sldId id="261" r:id="rId49"/>
    <p:sldId id="265" r:id="rId50"/>
    <p:sldId id="266" r:id="rId51"/>
    <p:sldId id="29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A1F6-E5D3-43ED-8839-A104757B2D6F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80CA-8C11-4803-8055-E7CCB8820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880CA-8C11-4803-8055-E7CCB88205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9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5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1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7D18-214A-4679-997C-16A7CDDCB854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B8FFE4-DBA5-390D-0219-8422B55923D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810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130544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fana/k6/releas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463C-04AB-408E-B041-CB2A8256B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Performance is a</a:t>
            </a:r>
            <a:b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Feature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99C1-5FED-4FAB-A7CA-9894FA1DF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presented by: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Mark Rendle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for: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Copenhagen Developers' Festival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28</a:t>
            </a:r>
            <a:r>
              <a:rPr lang="en-GB" b="1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220302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F99-A34D-900D-0777-ACF76A3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6031-CB23-B531-555D-949D6732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Twice as fast?</a:t>
            </a:r>
          </a:p>
        </p:txBody>
      </p:sp>
    </p:spTree>
    <p:extLst>
      <p:ext uri="{BB962C8B-B14F-4D97-AF65-F5344CB8AC3E}">
        <p14:creationId xmlns:p14="http://schemas.microsoft.com/office/powerpoint/2010/main" val="288583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F99-A34D-900D-0777-ACF76A3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6031-CB23-B531-555D-949D6732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strike="sngStrike" dirty="0"/>
              <a:t>Twice as fast?</a:t>
            </a:r>
          </a:p>
          <a:p>
            <a:pPr algn="ctr"/>
            <a:r>
              <a:rPr lang="en-GB" dirty="0"/>
              <a:t>Half the resources</a:t>
            </a:r>
          </a:p>
        </p:txBody>
      </p:sp>
    </p:spTree>
    <p:extLst>
      <p:ext uri="{BB962C8B-B14F-4D97-AF65-F5344CB8AC3E}">
        <p14:creationId xmlns:p14="http://schemas.microsoft.com/office/powerpoint/2010/main" val="151513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F99-A34D-900D-0777-ACF76A3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6031-CB23-B531-555D-949D6732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strike="sngStrike" dirty="0"/>
              <a:t>Twice as fast?</a:t>
            </a:r>
          </a:p>
          <a:p>
            <a:pPr algn="ctr"/>
            <a:r>
              <a:rPr lang="en-GB" dirty="0"/>
              <a:t>Half the resources</a:t>
            </a:r>
          </a:p>
          <a:p>
            <a:pPr algn="ctr"/>
            <a:r>
              <a:rPr lang="en-GB" dirty="0"/>
              <a:t>Server instance size or count</a:t>
            </a:r>
          </a:p>
          <a:p>
            <a:pPr algn="ctr"/>
            <a:r>
              <a:rPr lang="en-GB" dirty="0"/>
              <a:t>Serverless runtime</a:t>
            </a:r>
          </a:p>
        </p:txBody>
      </p:sp>
    </p:spTree>
    <p:extLst>
      <p:ext uri="{BB962C8B-B14F-4D97-AF65-F5344CB8AC3E}">
        <p14:creationId xmlns:p14="http://schemas.microsoft.com/office/powerpoint/2010/main" val="15844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0D-A48D-A157-2700-F948022F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UfoWeb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608C2-04E5-2E17-6F88-2D32007BD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6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82DB-1A15-4031-A8B0-EB67F87B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Stopwatch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4A5E-94A7-9F9D-9A57-A8527F075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66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AEDA-B417-C03A-317C-C364CFCE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Optimizing 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4FDF-019E-1F10-31FE-3393C7DAB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45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E056-88A3-86EB-27B1-FDA5B46C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HttpClient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5335-600B-DFD4-4411-C44C9B2FF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4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954E-7A42-6094-0046-2EF1E1B5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HttpCompletionOptions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28A8-6BFF-B487-70A1-40C47C89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/>
              <a:t>ResponseContentRead</a:t>
            </a:r>
            <a:endParaRPr lang="en-GB" dirty="0"/>
          </a:p>
          <a:p>
            <a:pPr marL="0" indent="0" algn="ctr">
              <a:buNone/>
            </a:pPr>
            <a:r>
              <a:rPr lang="en-GB" dirty="0" err="1"/>
              <a:t>ResponseHeadersRead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74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D94AA-0F8C-B4D0-B721-7BAE9FCD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627B46-4E3B-E0FD-BA1C-59DE92862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4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A8D9-8F49-C96A-3AD2-DCC18B0A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3C00-8BFE-263B-8F19-D1C3CC6C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/>
              <a:t>In-Memory</a:t>
            </a:r>
          </a:p>
          <a:p>
            <a:pPr marL="0" indent="0" algn="ctr">
              <a:buNone/>
            </a:pPr>
            <a:r>
              <a:rPr lang="en-GB" dirty="0" err="1"/>
              <a:t>Microsoft.Extensions.Caching.InMemory</a:t>
            </a:r>
            <a:endParaRPr lang="en-GB" dirty="0"/>
          </a:p>
          <a:p>
            <a:pPr marL="0" indent="0" algn="ctr">
              <a:buNone/>
            </a:pPr>
            <a:r>
              <a:rPr lang="en-GB" sz="2400" dirty="0"/>
              <a:t>Distributed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e.g. </a:t>
            </a:r>
            <a:r>
              <a:rPr lang="en-GB" dirty="0" err="1"/>
              <a:t>Microsoft.Extensions.Caching.StackExchangeRedis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4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C50E-1C0B-4269-89D9-EE1E94C8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7CF9-F7DC-4F34-B15D-421AC37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Project</a:t>
            </a:r>
          </a:p>
          <a:p>
            <a:pPr marL="0" indent="0" algn="ctr">
              <a:buNone/>
            </a:pPr>
            <a:r>
              <a:rPr lang="en-GB" dirty="0"/>
              <a:t>Performance?</a:t>
            </a:r>
          </a:p>
          <a:p>
            <a:pPr marL="0" indent="0" algn="ctr">
              <a:buNone/>
            </a:pPr>
            <a:r>
              <a:rPr lang="en-GB" dirty="0"/>
              <a:t>Profiling</a:t>
            </a:r>
          </a:p>
          <a:p>
            <a:pPr marL="0" indent="0" algn="ctr">
              <a:buNone/>
            </a:pPr>
            <a:r>
              <a:rPr lang="en-GB" dirty="0"/>
              <a:t>Benchmarking</a:t>
            </a:r>
          </a:p>
          <a:p>
            <a:pPr marL="0" indent="0" algn="ctr">
              <a:buNone/>
            </a:pPr>
            <a:r>
              <a:rPr lang="en-GB" dirty="0"/>
              <a:t>Performance Testing (CI)</a:t>
            </a:r>
          </a:p>
          <a:p>
            <a:pPr marL="0" indent="0" algn="ctr">
              <a:buNone/>
            </a:pPr>
            <a:r>
              <a:rPr lang="en-GB" dirty="0"/>
              <a:t>Production Monitoring</a:t>
            </a:r>
          </a:p>
          <a:p>
            <a:pPr marL="0" indent="0" algn="ctr">
              <a:buNone/>
            </a:pPr>
            <a:r>
              <a:rPr lang="en-GB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5174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8A84-9AD8-C114-0001-8ED7D357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MessagePack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8D40E-B264-17A6-ADA2-979B67C20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35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AC2B-8AEF-DF09-C023-F660F05E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7BB3B-E607-FB44-2528-C34E5C432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1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1161-3984-42A9-B3A1-95C62022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C6E0-63C1-43BF-A57F-20BBD779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err="1"/>
              <a:t>dotTrace</a:t>
            </a:r>
            <a:r>
              <a:rPr lang="en-GB" dirty="0"/>
              <a:t> &amp; </a:t>
            </a:r>
            <a:r>
              <a:rPr lang="en-GB" dirty="0" err="1"/>
              <a:t>dotMemory</a:t>
            </a:r>
            <a:r>
              <a:rPr lang="en-GB" dirty="0"/>
              <a:t> (JetBrains)</a:t>
            </a:r>
          </a:p>
          <a:p>
            <a:pPr algn="ctr"/>
            <a:r>
              <a:rPr lang="en-GB" dirty="0"/>
              <a:t>dotnet trace</a:t>
            </a:r>
          </a:p>
          <a:p>
            <a:pPr algn="ctr"/>
            <a:r>
              <a:rPr lang="en-GB" dirty="0"/>
              <a:t>Visual Studio 2022</a:t>
            </a:r>
          </a:p>
          <a:p>
            <a:pPr algn="ctr"/>
            <a:r>
              <a:rPr lang="en-GB" dirty="0"/>
              <a:t>ANTS Profiler (Redgate)</a:t>
            </a:r>
          </a:p>
          <a:p>
            <a:pPr algn="ctr"/>
            <a:r>
              <a:rPr lang="en-GB" dirty="0" err="1"/>
              <a:t>PerfView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63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C00-FDFB-38CC-2D28-DCE8A8D7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E8BE-F9AE-8EB7-712C-559B8ECB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Launch app</a:t>
            </a:r>
          </a:p>
          <a:p>
            <a:pPr algn="ctr"/>
            <a:r>
              <a:rPr lang="en-GB" dirty="0"/>
              <a:t>Trigger activity (warm-up)</a:t>
            </a:r>
          </a:p>
          <a:p>
            <a:pPr algn="ctr"/>
            <a:r>
              <a:rPr lang="en-GB" dirty="0"/>
              <a:t>Attach Profiler</a:t>
            </a:r>
          </a:p>
          <a:p>
            <a:pPr algn="ctr"/>
            <a:r>
              <a:rPr lang="en-GB" dirty="0"/>
              <a:t>Trigger activity</a:t>
            </a:r>
          </a:p>
          <a:p>
            <a:pPr algn="ctr"/>
            <a:r>
              <a:rPr lang="en-GB" dirty="0"/>
              <a:t>Stop Profiler</a:t>
            </a:r>
          </a:p>
        </p:txBody>
      </p:sp>
    </p:spTree>
    <p:extLst>
      <p:ext uri="{BB962C8B-B14F-4D97-AF65-F5344CB8AC3E}">
        <p14:creationId xmlns:p14="http://schemas.microsoft.com/office/powerpoint/2010/main" val="2082293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1966-5597-443C-8000-03A76945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73006-77AE-4FCF-AE4A-C11749A3A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121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763E-FA50-4206-8E8B-A8F7F0EC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BenchmarkDotNet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EF97-63B6-44BC-B423-A9BEFB66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benchmarkdotnet.org</a:t>
            </a:r>
          </a:p>
          <a:p>
            <a:pPr algn="ctr"/>
            <a:r>
              <a:rPr lang="en-GB" dirty="0"/>
              <a:t>Framework for performance-testing small bits of code</a:t>
            </a:r>
          </a:p>
          <a:p>
            <a:pPr algn="ctr"/>
            <a:r>
              <a:rPr lang="en-GB" dirty="0"/>
              <a:t>Diagnose Memory, GC, IL and more</a:t>
            </a:r>
          </a:p>
        </p:txBody>
      </p:sp>
    </p:spTree>
    <p:extLst>
      <p:ext uri="{BB962C8B-B14F-4D97-AF65-F5344CB8AC3E}">
        <p14:creationId xmlns:p14="http://schemas.microsoft.com/office/powerpoint/2010/main" val="377926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9E73-9F20-4057-8F11-8CCD292D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E5358-C9FB-4040-920B-EE7DA28E4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3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C698-5984-4173-B55B-1A14731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BenchmarkDotNet</a:t>
            </a:r>
            <a:r>
              <a:rPr lang="en-GB" dirty="0"/>
              <a:t> + </a:t>
            </a:r>
            <a:r>
              <a:rPr lang="en-GB" dirty="0" err="1"/>
              <a:t>XUnit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B57C-7D92-4DAF-A211-D92C201F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Assert against performance</a:t>
            </a:r>
          </a:p>
          <a:p>
            <a:pPr algn="ctr"/>
            <a:r>
              <a:rPr lang="en-GB" dirty="0"/>
              <a:t>Works with your Unit Test framework</a:t>
            </a:r>
          </a:p>
          <a:p>
            <a:pPr algn="ctr"/>
            <a:r>
              <a:rPr lang="en-GB" dirty="0"/>
              <a:t>Prevent performance regressions in CI</a:t>
            </a:r>
          </a:p>
        </p:txBody>
      </p:sp>
    </p:spTree>
    <p:extLst>
      <p:ext uri="{BB962C8B-B14F-4D97-AF65-F5344CB8AC3E}">
        <p14:creationId xmlns:p14="http://schemas.microsoft.com/office/powerpoint/2010/main" val="371542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220D-8DC1-547D-7A75-9A1A037F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D4D7-9CEE-76BA-30CB-E86F7D170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2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86C6-B2B3-9275-9D1A-22795CAA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D493-9EBA-B12B-0165-11ABC371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842" y="2015732"/>
            <a:ext cx="3080316" cy="3450613"/>
          </a:xfrm>
        </p:spPr>
        <p:txBody>
          <a:bodyPr/>
          <a:lstStyle/>
          <a:p>
            <a:r>
              <a:rPr lang="en-GB" dirty="0"/>
              <a:t>JMeter	(Java)</a:t>
            </a:r>
          </a:p>
          <a:p>
            <a:r>
              <a:rPr lang="en-GB" dirty="0" err="1"/>
              <a:t>NBomber</a:t>
            </a:r>
            <a:r>
              <a:rPr lang="en-GB" dirty="0"/>
              <a:t> 	(.NET)</a:t>
            </a:r>
          </a:p>
          <a:p>
            <a:r>
              <a:rPr lang="en-GB" dirty="0"/>
              <a:t>Locust	(Python)</a:t>
            </a:r>
          </a:p>
          <a:p>
            <a:r>
              <a:rPr lang="en-GB" dirty="0"/>
              <a:t>k6		(Go)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4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7564-B8FD-9E7F-DEE3-29DF186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551B7-4373-BE25-8F92-EB9A590DF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2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B94-113B-7F3B-374C-C2DAA1DA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FDF1-CF48-5A7D-075A-6EC403EAC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https://github.com/grafana/k6/releases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0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31AFA-BC82-4283-5A66-9480BCC0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550" y="2001922"/>
            <a:ext cx="8152899" cy="28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79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A2BD-DC55-4E16-AB68-7AF4B417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46A7-F4C0-4EDC-8E8E-C3A1CF3A1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16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9FE2-153D-480F-8C0B-9DDD4866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BB96-0C5D-49DC-8302-8E6C4C54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Metrics:</a:t>
            </a:r>
          </a:p>
          <a:p>
            <a:pPr lvl="1"/>
            <a:r>
              <a:rPr lang="en-GB" dirty="0"/>
              <a:t>Counters</a:t>
            </a:r>
          </a:p>
          <a:p>
            <a:pPr lvl="1"/>
            <a:r>
              <a:rPr lang="en-GB" dirty="0"/>
              <a:t>Histograms</a:t>
            </a:r>
          </a:p>
          <a:p>
            <a:pPr lvl="1"/>
            <a:r>
              <a:rPr lang="en-GB" dirty="0"/>
              <a:t>Gauges</a:t>
            </a:r>
          </a:p>
        </p:txBody>
      </p:sp>
    </p:spTree>
    <p:extLst>
      <p:ext uri="{BB962C8B-B14F-4D97-AF65-F5344CB8AC3E}">
        <p14:creationId xmlns:p14="http://schemas.microsoft.com/office/powerpoint/2010/main" val="4220777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262F-1A31-4F91-BC0C-0AAF3C52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5800-1F52-45A2-AE6C-2F99B1BB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Trace requests across multiple operations &amp; nodes</a:t>
            </a:r>
          </a:p>
          <a:p>
            <a:r>
              <a:rPr lang="en-GB" dirty="0"/>
              <a:t>Drill down</a:t>
            </a:r>
          </a:p>
          <a:p>
            <a:r>
              <a:rPr lang="en-GB" dirty="0" err="1"/>
              <a:t>OpenTelemetry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opentelemetry.io</a:t>
            </a:r>
          </a:p>
          <a:p>
            <a:r>
              <a:rPr lang="en-GB" dirty="0"/>
              <a:t>Jaeger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jaegertracing.io</a:t>
            </a:r>
          </a:p>
        </p:txBody>
      </p:sp>
    </p:spTree>
    <p:extLst>
      <p:ext uri="{BB962C8B-B14F-4D97-AF65-F5344CB8AC3E}">
        <p14:creationId xmlns:p14="http://schemas.microsoft.com/office/powerpoint/2010/main" val="363629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0F56-4E4C-470A-93AC-0E873675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OpenTelemetry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0921-CAD6-4F3E-9AEA-4799253BC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1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6BC6-CEE7-9CA7-0209-76497D37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 AOT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4B45-D8BD-5262-AF64-5FE77A171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53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A187-DEB9-6047-0EA8-33F57114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 AOT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824C-3296-8FE0-1DD4-4DD4CB6E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AOT == Ahead Of Time</a:t>
            </a:r>
          </a:p>
          <a:p>
            <a:pPr algn="ctr"/>
            <a:r>
              <a:rPr lang="en-GB" dirty="0"/>
              <a:t>Self-contained native executable</a:t>
            </a:r>
          </a:p>
          <a:p>
            <a:pPr algn="ctr"/>
            <a:r>
              <a:rPr lang="en-GB" dirty="0"/>
              <a:t>(Much) Faster startup times</a:t>
            </a:r>
          </a:p>
          <a:p>
            <a:pPr algn="ctr"/>
            <a:r>
              <a:rPr lang="en-GB" dirty="0"/>
              <a:t>No runtime code generation</a:t>
            </a:r>
          </a:p>
          <a:p>
            <a:pPr algn="ctr"/>
            <a:r>
              <a:rPr lang="en-GB" dirty="0"/>
              <a:t>Minimal API only in .NET 8.0</a:t>
            </a:r>
          </a:p>
        </p:txBody>
      </p:sp>
    </p:spTree>
    <p:extLst>
      <p:ext uri="{BB962C8B-B14F-4D97-AF65-F5344CB8AC3E}">
        <p14:creationId xmlns:p14="http://schemas.microsoft.com/office/powerpoint/2010/main" val="2995270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CD00-4548-4FF0-B6E4-46562635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5F74E-7124-4118-8533-7E854CAF4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318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46C6-BB28-5362-4E46-CD2EB621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1" y="578319"/>
            <a:ext cx="9291215" cy="1049235"/>
          </a:xfrm>
        </p:spPr>
        <p:txBody>
          <a:bodyPr/>
          <a:lstStyle/>
          <a:p>
            <a:r>
              <a:rPr lang="en-GB" dirty="0"/>
              <a:t>.NET is Fast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5FB42-8BE1-6200-7235-DD859D46D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26" y="1627554"/>
            <a:ext cx="8742947" cy="4334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0F5A3-8A88-73E2-56C4-BB8E6B01CC41}"/>
              </a:ext>
            </a:extLst>
          </p:cNvPr>
          <p:cNvSpPr txBox="1"/>
          <p:nvPr/>
        </p:nvSpPr>
        <p:spPr>
          <a:xfrm>
            <a:off x="1400172" y="6343850"/>
            <a:ext cx="9391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https://www.techempower.com/benchmarks/#section=data-r21&amp;test=fortune</a:t>
            </a:r>
          </a:p>
        </p:txBody>
      </p:sp>
    </p:spTree>
    <p:extLst>
      <p:ext uri="{BB962C8B-B14F-4D97-AF65-F5344CB8AC3E}">
        <p14:creationId xmlns:p14="http://schemas.microsoft.com/office/powerpoint/2010/main" val="300460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84C6-6277-40ED-B622-24C96DE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0ED2-F19C-486E-9CA9-D9514A02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github.com/</a:t>
            </a:r>
            <a:r>
              <a:rPr lang="en-GB" sz="2400" dirty="0" err="1"/>
              <a:t>RendleLabs</a:t>
            </a:r>
            <a:r>
              <a:rPr lang="en-GB" sz="2400" dirty="0"/>
              <a:t>/CPHDF23</a:t>
            </a:r>
          </a:p>
        </p:txBody>
      </p:sp>
    </p:spTree>
    <p:extLst>
      <p:ext uri="{BB962C8B-B14F-4D97-AF65-F5344CB8AC3E}">
        <p14:creationId xmlns:p14="http://schemas.microsoft.com/office/powerpoint/2010/main" val="1756456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162C-9C83-47D1-9FEB-5003EE49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8C05-CB68-43A3-9632-DD1A73B9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unnecessary Heap Allocations</a:t>
            </a:r>
          </a:p>
          <a:p>
            <a:r>
              <a:rPr lang="en-GB" dirty="0"/>
              <a:t>Especially Strings</a:t>
            </a:r>
          </a:p>
          <a:p>
            <a:r>
              <a:rPr lang="en-GB" dirty="0"/>
              <a:t>Object Pools</a:t>
            </a:r>
          </a:p>
          <a:p>
            <a:r>
              <a:rPr lang="en-GB" dirty="0"/>
              <a:t>Pre-boxing</a:t>
            </a:r>
          </a:p>
          <a:p>
            <a:r>
              <a:rPr lang="en-GB" dirty="0"/>
              <a:t>Always be using </a:t>
            </a:r>
            <a:r>
              <a:rPr lang="en-GB" dirty="0" err="1">
                <a:solidFill>
                  <a:schemeClr val="accent1"/>
                </a:solidFill>
              </a:rPr>
              <a:t>using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Server vs Workstation</a:t>
            </a:r>
          </a:p>
        </p:txBody>
      </p:sp>
    </p:spTree>
    <p:extLst>
      <p:ext uri="{BB962C8B-B14F-4D97-AF65-F5344CB8AC3E}">
        <p14:creationId xmlns:p14="http://schemas.microsoft.com/office/powerpoint/2010/main" val="1120741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5A6A-8E6A-4470-8CBA-A8E05230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91E5-8CB9-4E28-8A34-59F6B11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StringBuilder</a:t>
            </a:r>
          </a:p>
          <a:p>
            <a:r>
              <a:rPr lang="en-GB" dirty="0" err="1"/>
              <a:t>string.Create</a:t>
            </a:r>
            <a:endParaRPr lang="en-GB" dirty="0"/>
          </a:p>
          <a:p>
            <a:r>
              <a:rPr lang="en-GB" dirty="0" err="1"/>
              <a:t>ReadOnlySpan</a:t>
            </a:r>
            <a:r>
              <a:rPr lang="en-GB" dirty="0"/>
              <a:t>&lt;char&gt;</a:t>
            </a:r>
          </a:p>
        </p:txBody>
      </p:sp>
    </p:spTree>
    <p:extLst>
      <p:ext uri="{BB962C8B-B14F-4D97-AF65-F5344CB8AC3E}">
        <p14:creationId xmlns:p14="http://schemas.microsoft.com/office/powerpoint/2010/main" val="2615624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199E-BB27-4A1F-B725-DB4B13F3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5FFA-D8E9-40CA-AC71-8FFFD419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readonly</a:t>
            </a:r>
            <a:r>
              <a:rPr lang="en-GB" dirty="0"/>
              <a:t> struct</a:t>
            </a:r>
          </a:p>
          <a:p>
            <a:pPr lvl="1"/>
            <a:r>
              <a:rPr lang="en-GB" dirty="0"/>
              <a:t>avoids defensive copying</a:t>
            </a:r>
          </a:p>
          <a:p>
            <a:r>
              <a:rPr lang="en-GB" dirty="0"/>
              <a:t>ref struct</a:t>
            </a:r>
          </a:p>
          <a:p>
            <a:pPr lvl="1"/>
            <a:r>
              <a:rPr lang="en-GB" dirty="0"/>
              <a:t>always passed by reference</a:t>
            </a:r>
          </a:p>
          <a:p>
            <a:r>
              <a:rPr lang="en-GB" dirty="0"/>
              <a:t>in parameters</a:t>
            </a:r>
          </a:p>
          <a:p>
            <a:pPr lvl="1"/>
            <a:r>
              <a:rPr lang="en-GB" dirty="0"/>
              <a:t>by reference, </a:t>
            </a:r>
            <a:r>
              <a:rPr lang="en-GB" dirty="0" err="1"/>
              <a:t>readonly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35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A74A-9E9C-4767-B822-0F0622CD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D95-6C70-4E62-BF30-7313E8DE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ArrayPool</a:t>
            </a:r>
            <a:r>
              <a:rPr lang="en-GB" dirty="0"/>
              <a:t>&lt;T&gt;</a:t>
            </a:r>
          </a:p>
          <a:p>
            <a:r>
              <a:rPr lang="en-GB" dirty="0" err="1"/>
              <a:t>Microsoft.IO.RecyclableMemoryStream</a:t>
            </a:r>
            <a:endParaRPr lang="en-GB" dirty="0"/>
          </a:p>
          <a:p>
            <a:r>
              <a:rPr lang="en-GB" dirty="0" err="1"/>
              <a:t>ObjectPool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StringBuilder</a:t>
            </a:r>
          </a:p>
        </p:txBody>
      </p:sp>
    </p:spTree>
    <p:extLst>
      <p:ext uri="{BB962C8B-B14F-4D97-AF65-F5344CB8AC3E}">
        <p14:creationId xmlns:p14="http://schemas.microsoft.com/office/powerpoint/2010/main" val="90539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FA1-F120-40B5-8E0C-1F8C2863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GB" cap="none" dirty="0"/>
              <a:t>vs</a:t>
            </a:r>
            <a:r>
              <a:rPr lang="en-GB" dirty="0"/>
              <a:t> Workstation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6F9A-59C7-4717-8A8C-7CE245F5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for small number of processes, e.g. dedicated VM per app</a:t>
            </a:r>
          </a:p>
          <a:p>
            <a:r>
              <a:rPr lang="en-GB" dirty="0"/>
              <a:t>Workstation for large number of processes, </a:t>
            </a:r>
            <a:r>
              <a:rPr lang="en-GB" dirty="0">
                <a:solidFill>
                  <a:schemeClr val="accent1"/>
                </a:solidFill>
              </a:rPr>
              <a:t>including Containers</a:t>
            </a:r>
          </a:p>
        </p:txBody>
      </p:sp>
    </p:spTree>
    <p:extLst>
      <p:ext uri="{BB962C8B-B14F-4D97-AF65-F5344CB8AC3E}">
        <p14:creationId xmlns:p14="http://schemas.microsoft.com/office/powerpoint/2010/main" val="2010111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16B25-C575-B60B-338B-4DB4195C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20" y="2240129"/>
            <a:ext cx="6923559" cy="34694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C4034A-B984-3E98-6210-09A5642F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runtimeconfig.json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51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464A-3E7E-4ED8-9755-2690BB40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Miscellaneous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1F73-09E6-4DE5-9B99-5972E4A11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24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E84C-CF91-4D5D-8D3A-675D0E05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91A1-1D76-4994-89C5-6F640E3C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Avoid LINQ on super-hot paths</a:t>
            </a:r>
          </a:p>
        </p:txBody>
      </p:sp>
    </p:spTree>
    <p:extLst>
      <p:ext uri="{BB962C8B-B14F-4D97-AF65-F5344CB8AC3E}">
        <p14:creationId xmlns:p14="http://schemas.microsoft.com/office/powerpoint/2010/main" val="614652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BFED-F554-4A2D-9EF7-F34D0DC1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BC5F-C630-485C-81CC-0646EE8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AddDbContextPool</a:t>
            </a:r>
            <a:endParaRPr lang="en-GB" dirty="0"/>
          </a:p>
          <a:p>
            <a:r>
              <a:rPr lang="en-GB" dirty="0"/>
              <a:t>Disable Tracking</a:t>
            </a:r>
          </a:p>
          <a:p>
            <a:pPr lvl="1"/>
            <a:r>
              <a:rPr lang="en-GB" dirty="0" err="1"/>
              <a:t>builder.UseQueryTrackingBehavior</a:t>
            </a:r>
            <a:endParaRPr lang="en-GB" dirty="0"/>
          </a:p>
          <a:p>
            <a:pPr lvl="1"/>
            <a:r>
              <a:rPr lang="en-GB" dirty="0" err="1"/>
              <a:t>context.ChangeTracker.QueryTrackingBehavior</a:t>
            </a:r>
            <a:endParaRPr lang="en-GB" dirty="0"/>
          </a:p>
          <a:p>
            <a:pPr lvl="1"/>
            <a:r>
              <a:rPr lang="en-GB" dirty="0" err="1"/>
              <a:t>query.AsTracking</a:t>
            </a:r>
            <a:r>
              <a:rPr lang="en-GB" dirty="0"/>
              <a:t> / </a:t>
            </a:r>
            <a:r>
              <a:rPr lang="en-GB" dirty="0" err="1"/>
              <a:t>query.AsNoTracking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548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79F3-5A07-4852-BE3F-8C8AF8BD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/>
              <a:t>HttpClient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D050-94FC-4F49-BB51-08FA1305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DISPOSE</a:t>
            </a:r>
          </a:p>
          <a:p>
            <a:r>
              <a:rPr lang="en-GB" dirty="0"/>
              <a:t>Use </a:t>
            </a:r>
            <a:r>
              <a:rPr lang="en-GB" dirty="0" err="1"/>
              <a:t>IHttpClientFactory</a:t>
            </a:r>
            <a:r>
              <a:rPr lang="en-GB" dirty="0"/>
              <a:t>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151164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2562-1B3B-D880-1D04-CD9E4F5C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68CB-2DA9-A534-2CFE-2D43FD8E4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compose pull</a:t>
            </a:r>
          </a:p>
        </p:txBody>
      </p:sp>
    </p:spTree>
    <p:extLst>
      <p:ext uri="{BB962C8B-B14F-4D97-AF65-F5344CB8AC3E}">
        <p14:creationId xmlns:p14="http://schemas.microsoft.com/office/powerpoint/2010/main" val="3057828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92D0-F51C-4167-A939-34EAE6B2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119B-DC8F-4F1E-B64A-F10633BA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InMemoryCache</a:t>
            </a:r>
            <a:endParaRPr lang="en-GB" dirty="0"/>
          </a:p>
          <a:p>
            <a:r>
              <a:rPr lang="en-GB" dirty="0"/>
              <a:t>Distributed Caching</a:t>
            </a:r>
          </a:p>
          <a:p>
            <a:pPr lvl="1"/>
            <a:r>
              <a:rPr lang="en-GB" dirty="0"/>
              <a:t>Redis</a:t>
            </a:r>
          </a:p>
          <a:p>
            <a:pPr lvl="1"/>
            <a:r>
              <a:rPr lang="en-GB" dirty="0" err="1"/>
              <a:t>NCache</a:t>
            </a:r>
            <a:endParaRPr lang="en-GB" dirty="0"/>
          </a:p>
          <a:p>
            <a:pPr lvl="1"/>
            <a:r>
              <a:rPr lang="en-GB" dirty="0"/>
              <a:t>SQL Server</a:t>
            </a:r>
          </a:p>
          <a:p>
            <a:pPr lvl="1"/>
            <a:r>
              <a:rPr lang="en-GB" dirty="0"/>
              <a:t>In Memory*</a:t>
            </a:r>
          </a:p>
        </p:txBody>
      </p:sp>
    </p:spTree>
    <p:extLst>
      <p:ext uri="{BB962C8B-B14F-4D97-AF65-F5344CB8AC3E}">
        <p14:creationId xmlns:p14="http://schemas.microsoft.com/office/powerpoint/2010/main" val="3800587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79BC-115C-783F-E0ED-2655959F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CommunityToolkit.HighPerformance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10E6-7116-7F27-AB5E-9A0B3671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err="1"/>
              <a:t>SpanOwner</a:t>
            </a:r>
            <a:r>
              <a:rPr lang="en-GB" dirty="0"/>
              <a:t>&lt;T&gt; / </a:t>
            </a:r>
            <a:r>
              <a:rPr lang="en-GB" dirty="0" err="1"/>
              <a:t>MemoryOwner</a:t>
            </a:r>
            <a:r>
              <a:rPr lang="en-GB" dirty="0"/>
              <a:t>&lt;T&gt;</a:t>
            </a:r>
          </a:p>
          <a:p>
            <a:pPr algn="ctr"/>
            <a:r>
              <a:rPr lang="en-GB" dirty="0" err="1"/>
              <a:t>StringPool</a:t>
            </a:r>
            <a:endParaRPr lang="en-GB" dirty="0"/>
          </a:p>
          <a:p>
            <a:pPr algn="ctr"/>
            <a:r>
              <a:rPr lang="en-GB" dirty="0" err="1"/>
              <a:t>ParallelHelper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42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75A8-294B-47B1-86CE-3978E89F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315B-915E-4E79-9F1B-F4AB83771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F14-6A95-A989-80E2-CD9FB3F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AECF-04C6-3F7E-5A3A-C00E8CEC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Elapsed time</a:t>
            </a:r>
          </a:p>
          <a:p>
            <a:pPr marL="0" indent="0" algn="ctr">
              <a:buNone/>
            </a:pPr>
            <a:r>
              <a:rPr lang="en-GB" dirty="0"/>
              <a:t>CPU time</a:t>
            </a:r>
          </a:p>
          <a:p>
            <a:pPr marL="0" indent="0" algn="ctr">
              <a:buNone/>
            </a:pPr>
            <a:r>
              <a:rPr lang="en-GB" dirty="0"/>
              <a:t>Perceived time</a:t>
            </a:r>
          </a:p>
          <a:p>
            <a:pPr marL="0" indent="0" algn="ctr">
              <a:buNone/>
            </a:pPr>
            <a:r>
              <a:rPr lang="en-GB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4927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1464-5D78-E5CA-CA80-F98FB273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Selling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596A-EF1C-8FB1-215E-8284FF018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9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81C7-457C-5FD5-175D-498F8FC6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Selling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DBE4-6DD2-14F7-64ED-0746D9D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User Experience</a:t>
            </a:r>
          </a:p>
          <a:p>
            <a:pPr algn="ctr"/>
            <a:r>
              <a:rPr lang="en-GB" dirty="0"/>
              <a:t>Productivity</a:t>
            </a:r>
          </a:p>
          <a:p>
            <a:pPr algn="ctr"/>
            <a:r>
              <a:rPr lang="en-GB" dirty="0"/>
              <a:t>Competitive Edge</a:t>
            </a:r>
          </a:p>
        </p:txBody>
      </p:sp>
    </p:spTree>
    <p:extLst>
      <p:ext uri="{BB962C8B-B14F-4D97-AF65-F5344CB8AC3E}">
        <p14:creationId xmlns:p14="http://schemas.microsoft.com/office/powerpoint/2010/main" val="1418080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4965</TotalTime>
  <Words>476</Words>
  <Application>Microsoft Office PowerPoint</Application>
  <PresentationFormat>Widescreen</PresentationFormat>
  <Paragraphs>158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Cascadia Mono</vt:lpstr>
      <vt:lpstr>Rockwell</vt:lpstr>
      <vt:lpstr>Gallery</vt:lpstr>
      <vt:lpstr>Performance is a Feature in .NET</vt:lpstr>
      <vt:lpstr>Roadmap</vt:lpstr>
      <vt:lpstr>Me</vt:lpstr>
      <vt:lpstr>Workshop Project</vt:lpstr>
      <vt:lpstr>Docker stuff</vt:lpstr>
      <vt:lpstr>Performance?</vt:lpstr>
      <vt:lpstr>Performance?</vt:lpstr>
      <vt:lpstr>Selling Performance</vt:lpstr>
      <vt:lpstr>Selling Performance</vt:lpstr>
      <vt:lpstr>Valuing Performance</vt:lpstr>
      <vt:lpstr>Valuing Performance</vt:lpstr>
      <vt:lpstr>Valuing Performance</vt:lpstr>
      <vt:lpstr>UfoWeb</vt:lpstr>
      <vt:lpstr>Stopwatch</vt:lpstr>
      <vt:lpstr>Optimizing Logging</vt:lpstr>
      <vt:lpstr>HttpClient</vt:lpstr>
      <vt:lpstr>HttpCompletionOptions</vt:lpstr>
      <vt:lpstr>Caching</vt:lpstr>
      <vt:lpstr>Caching</vt:lpstr>
      <vt:lpstr>MessagePack</vt:lpstr>
      <vt:lpstr>Profiling</vt:lpstr>
      <vt:lpstr>Profiling Tools</vt:lpstr>
      <vt:lpstr>Profiling</vt:lpstr>
      <vt:lpstr>Benchmarking</vt:lpstr>
      <vt:lpstr>BenchmarkDotNet</vt:lpstr>
      <vt:lpstr>Performance Testing</vt:lpstr>
      <vt:lpstr>BenchmarkDotNet + XUnit</vt:lpstr>
      <vt:lpstr>Load Testing</vt:lpstr>
      <vt:lpstr>Load Testing Tools</vt:lpstr>
      <vt:lpstr>k6</vt:lpstr>
      <vt:lpstr>PowerPoint Presentation</vt:lpstr>
      <vt:lpstr>Monitoring</vt:lpstr>
      <vt:lpstr>Metrics</vt:lpstr>
      <vt:lpstr>Distributed Tracing</vt:lpstr>
      <vt:lpstr>OpenTelemetry</vt:lpstr>
      <vt:lpstr>Native AOT</vt:lpstr>
      <vt:lpstr>Native AOT</vt:lpstr>
      <vt:lpstr>Performance Tips</vt:lpstr>
      <vt:lpstr>.NET is Fast</vt:lpstr>
      <vt:lpstr>Garbage Collection</vt:lpstr>
      <vt:lpstr>Strings</vt:lpstr>
      <vt:lpstr>structs</vt:lpstr>
      <vt:lpstr>Pools</vt:lpstr>
      <vt:lpstr>Server vs Workstation</vt:lpstr>
      <vt:lpstr>runtimeconfig.json</vt:lpstr>
      <vt:lpstr>Miscellaneous</vt:lpstr>
      <vt:lpstr>LINQ</vt:lpstr>
      <vt:lpstr>EF Core</vt:lpstr>
      <vt:lpstr>HttpClient</vt:lpstr>
      <vt:lpstr>Caching</vt:lpstr>
      <vt:lpstr>CommunityToolkit.HighPerformance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is a Feature in .NET</dc:title>
  <dc:creator>Mark Rendle</dc:creator>
  <cp:lastModifiedBy>Rendle, Mark</cp:lastModifiedBy>
  <cp:revision>14</cp:revision>
  <dcterms:created xsi:type="dcterms:W3CDTF">2021-02-14T15:06:43Z</dcterms:created>
  <dcterms:modified xsi:type="dcterms:W3CDTF">2023-08-27T19:04:12Z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2023-08-27T17:13:43Z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848d46f5-96da-4c9e-8aa9-0a4151214d9d</vt:lpwstr>
  </property>
  <property fmtid="{D5CDD505-2E9C-101B-9397-08002B2CF9AE}" pid="8" name="MSIP_Label_13a6ba2c-c7ae-4a7f-9c9a-05a501dba750_ContentBits">
    <vt:lpwstr>2</vt:lpwstr>
  </property>
  <property fmtid="{D5CDD505-2E9C-101B-9397-08002B2CF9AE}" pid="9" name="ClassificationContentMarkingFooterLocations">
    <vt:lpwstr>Gallery:8</vt:lpwstr>
  </property>
  <property fmtid="{D5CDD505-2E9C-101B-9397-08002B2CF9AE}" pid="10" name="ClassificationContentMarkingFooterText">
    <vt:lpwstr>Unrestricted - Public</vt:lpwstr>
  </property>
</Properties>
</file>