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59" r:id="rId5"/>
  </p:sldMasterIdLst>
  <p:notesMasterIdLst>
    <p:notesMasterId r:id="rId68"/>
  </p:notesMasterIdLst>
  <p:handoutMasterIdLst>
    <p:handoutMasterId r:id="rId69"/>
  </p:handoutMasterIdLst>
  <p:sldIdLst>
    <p:sldId id="463" r:id="rId6"/>
    <p:sldId id="558" r:id="rId7"/>
    <p:sldId id="554" r:id="rId8"/>
    <p:sldId id="357" r:id="rId9"/>
    <p:sldId id="603" r:id="rId10"/>
    <p:sldId id="258" r:id="rId11"/>
    <p:sldId id="264" r:id="rId12"/>
    <p:sldId id="311" r:id="rId13"/>
    <p:sldId id="312" r:id="rId14"/>
    <p:sldId id="265" r:id="rId15"/>
    <p:sldId id="267" r:id="rId16"/>
    <p:sldId id="268" r:id="rId17"/>
    <p:sldId id="269" r:id="rId18"/>
    <p:sldId id="266" r:id="rId19"/>
    <p:sldId id="259" r:id="rId20"/>
    <p:sldId id="260" r:id="rId21"/>
    <p:sldId id="261" r:id="rId22"/>
    <p:sldId id="262" r:id="rId23"/>
    <p:sldId id="263" r:id="rId24"/>
    <p:sldId id="270" r:id="rId25"/>
    <p:sldId id="276" r:id="rId26"/>
    <p:sldId id="277" r:id="rId27"/>
    <p:sldId id="281" r:id="rId28"/>
    <p:sldId id="271" r:id="rId29"/>
    <p:sldId id="272" r:id="rId30"/>
    <p:sldId id="273" r:id="rId31"/>
    <p:sldId id="305" r:id="rId32"/>
    <p:sldId id="274" r:id="rId33"/>
    <p:sldId id="309" r:id="rId34"/>
    <p:sldId id="310" r:id="rId35"/>
    <p:sldId id="275" r:id="rId36"/>
    <p:sldId id="282" r:id="rId37"/>
    <p:sldId id="283" r:id="rId38"/>
    <p:sldId id="284" r:id="rId39"/>
    <p:sldId id="285" r:id="rId40"/>
    <p:sldId id="306" r:id="rId41"/>
    <p:sldId id="307" r:id="rId42"/>
    <p:sldId id="308" r:id="rId43"/>
    <p:sldId id="286" r:id="rId44"/>
    <p:sldId id="287" r:id="rId45"/>
    <p:sldId id="288" r:id="rId46"/>
    <p:sldId id="290" r:id="rId47"/>
    <p:sldId id="291" r:id="rId48"/>
    <p:sldId id="292" r:id="rId49"/>
    <p:sldId id="293" r:id="rId50"/>
    <p:sldId id="289" r:id="rId51"/>
    <p:sldId id="294" r:id="rId52"/>
    <p:sldId id="295" r:id="rId53"/>
    <p:sldId id="605" r:id="rId54"/>
    <p:sldId id="606" r:id="rId55"/>
    <p:sldId id="607" r:id="rId56"/>
    <p:sldId id="608" r:id="rId57"/>
    <p:sldId id="609" r:id="rId58"/>
    <p:sldId id="604" r:id="rId59"/>
    <p:sldId id="296" r:id="rId60"/>
    <p:sldId id="298" r:id="rId61"/>
    <p:sldId id="297" r:id="rId62"/>
    <p:sldId id="299" r:id="rId63"/>
    <p:sldId id="300" r:id="rId64"/>
    <p:sldId id="586" r:id="rId65"/>
    <p:sldId id="546" r:id="rId66"/>
    <p:sldId id="551" r:id="rId67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558"/>
            <p14:sldId id="554"/>
            <p14:sldId id="357"/>
            <p14:sldId id="603"/>
            <p14:sldId id="258"/>
            <p14:sldId id="264"/>
            <p14:sldId id="311"/>
            <p14:sldId id="312"/>
            <p14:sldId id="265"/>
            <p14:sldId id="267"/>
            <p14:sldId id="268"/>
            <p14:sldId id="269"/>
            <p14:sldId id="266"/>
            <p14:sldId id="259"/>
            <p14:sldId id="260"/>
            <p14:sldId id="261"/>
            <p14:sldId id="262"/>
            <p14:sldId id="263"/>
            <p14:sldId id="270"/>
            <p14:sldId id="276"/>
            <p14:sldId id="277"/>
            <p14:sldId id="281"/>
            <p14:sldId id="271"/>
            <p14:sldId id="272"/>
            <p14:sldId id="273"/>
            <p14:sldId id="305"/>
            <p14:sldId id="274"/>
            <p14:sldId id="309"/>
            <p14:sldId id="310"/>
            <p14:sldId id="275"/>
            <p14:sldId id="282"/>
            <p14:sldId id="283"/>
            <p14:sldId id="284"/>
            <p14:sldId id="285"/>
            <p14:sldId id="306"/>
            <p14:sldId id="307"/>
            <p14:sldId id="308"/>
            <p14:sldId id="286"/>
            <p14:sldId id="287"/>
            <p14:sldId id="288"/>
            <p14:sldId id="290"/>
            <p14:sldId id="291"/>
            <p14:sldId id="292"/>
            <p14:sldId id="293"/>
            <p14:sldId id="289"/>
            <p14:sldId id="294"/>
            <p14:sldId id="295"/>
            <p14:sldId id="605"/>
            <p14:sldId id="606"/>
            <p14:sldId id="607"/>
            <p14:sldId id="608"/>
            <p14:sldId id="609"/>
            <p14:sldId id="604"/>
            <p14:sldId id="296"/>
            <p14:sldId id="298"/>
            <p14:sldId id="297"/>
            <p14:sldId id="299"/>
            <p14:sldId id="300"/>
            <p14:sldId id="586"/>
            <p14:sldId id="546"/>
            <p14:sldId id="5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735"/>
    <a:srgbClr val="D53F32"/>
    <a:srgbClr val="418F89"/>
    <a:srgbClr val="133D80"/>
    <a:srgbClr val="882483"/>
    <a:srgbClr val="8935C8"/>
    <a:srgbClr val="22AFE7"/>
    <a:srgbClr val="005087"/>
    <a:srgbClr val="3366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9" autoAdjust="0"/>
    <p:restoredTop sz="83884" autoAdjust="0"/>
  </p:normalViewPr>
  <p:slideViewPr>
    <p:cSldViewPr>
      <p:cViewPr varScale="1">
        <p:scale>
          <a:sx n="145" d="100"/>
          <a:sy n="145" d="100"/>
        </p:scale>
        <p:origin x="1128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3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92AF3B-9664-D840-B4B6-DA1DF73ADC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429" t="1786" r="11773"/>
          <a:stretch/>
        </p:blipFill>
        <p:spPr>
          <a:xfrm rot="10800000">
            <a:off x="-76200" y="-95250"/>
            <a:ext cx="9296400" cy="5334000"/>
          </a:xfrm>
          <a:prstGeom prst="rect">
            <a:avLst/>
          </a:prstGeom>
        </p:spPr>
      </p:pic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400050"/>
            <a:ext cx="7772400" cy="1885950"/>
          </a:xfrm>
          <a:noFill/>
        </p:spPr>
        <p:txBody>
          <a:bodyPr anchor="b"/>
          <a:lstStyle>
            <a:lvl1pPr algn="r">
              <a:defRPr sz="3200" b="1">
                <a:solidFill>
                  <a:schemeClr val="bg1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>
            <a:lvl1pPr marL="0" indent="0" algn="r">
              <a:buNone/>
              <a:defRPr b="0">
                <a:solidFill>
                  <a:schemeClr val="bg1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7BF26-5F4F-1940-AEC7-A5544C7076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" y="3790950"/>
            <a:ext cx="2645788" cy="115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03F908-1C62-6E40-BD18-1D83FCFB04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488A1EF-DE64-FE4D-A0C1-B253A5257FAA}"/>
              </a:ext>
            </a:extLst>
          </p:cNvPr>
          <p:cNvSpPr/>
          <p:nvPr userDrawn="1"/>
        </p:nvSpPr>
        <p:spPr bwMode="auto">
          <a:xfrm>
            <a:off x="0" y="590550"/>
            <a:ext cx="9144000" cy="1219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43AB5-7F35-D146-A17D-660BD4D8640F}"/>
              </a:ext>
            </a:extLst>
          </p:cNvPr>
          <p:cNvSpPr txBox="1"/>
          <p:nvPr userDrawn="1"/>
        </p:nvSpPr>
        <p:spPr bwMode="auto">
          <a:xfrm>
            <a:off x="533400" y="992401"/>
            <a:ext cx="20574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APRIL 5-7, 2022</a:t>
            </a:r>
            <a:endParaRPr lang="en-US" sz="21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037D78-0F5B-B24E-AF93-8E528B804C59}"/>
              </a:ext>
            </a:extLst>
          </p:cNvPr>
          <p:cNvSpPr txBox="1"/>
          <p:nvPr userDrawn="1"/>
        </p:nvSpPr>
        <p:spPr bwMode="auto">
          <a:xfrm>
            <a:off x="6580517" y="900618"/>
            <a:ext cx="20574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100" b="1" dirty="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LAS VEGAS, NV</a:t>
            </a:r>
          </a:p>
          <a:p>
            <a:pPr algn="ctr"/>
            <a:r>
              <a:rPr lang="en-US" sz="14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 GRAND</a:t>
            </a:r>
            <a:endParaRPr lang="en-US" sz="16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F8AA2-AA89-524B-9D2B-AD6EA36107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0" y="843583"/>
            <a:ext cx="1524000" cy="66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4090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92AF3B-9664-D840-B4B6-DA1DF73ADC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429" t="1786" r="11773"/>
          <a:stretch/>
        </p:blipFill>
        <p:spPr>
          <a:xfrm rot="10800000">
            <a:off x="-76200" y="-95250"/>
            <a:ext cx="9296400" cy="5334000"/>
          </a:xfrm>
          <a:prstGeom prst="rect">
            <a:avLst/>
          </a:prstGeom>
        </p:spPr>
      </p:pic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400050"/>
            <a:ext cx="7772400" cy="1885950"/>
          </a:xfrm>
          <a:noFill/>
        </p:spPr>
        <p:txBody>
          <a:bodyPr anchor="b"/>
          <a:lstStyle>
            <a:lvl1pPr algn="r">
              <a:defRPr sz="3200" b="1">
                <a:solidFill>
                  <a:schemeClr val="bg1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>
            <a:lvl1pPr marL="0" indent="0" algn="r">
              <a:buNone/>
              <a:defRPr b="0">
                <a:solidFill>
                  <a:schemeClr val="bg1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7BF26-5F4F-1940-AEC7-A5544C7076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" y="3790950"/>
            <a:ext cx="2645788" cy="115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761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accent1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7B1AC-B49C-4340-A3B9-BA6E662C9D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02171"/>
      </p:ext>
    </p:extLst>
  </p:cSld>
  <p:clrMapOvr>
    <a:masterClrMapping/>
  </p:clrMapOvr>
  <p:transition>
    <p:fad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accent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B1948-9F59-0849-AC45-498AE8898A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739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3EC84-150A-1E42-B8A1-84F40B6BEC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9331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867306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701F04-66B1-2E41-B419-85E19C4FF3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437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81373-59FA-6E44-8D6C-889189F6C8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5557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900" b="1" dirty="0">
                <a:solidFill>
                  <a:schemeClr val="accent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E92F5-5987-284D-B0CF-289C34BF70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6163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5CCF4E-2C62-D84E-8357-C7FBFBC461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804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accent1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7B1AC-B49C-4340-A3B9-BA6E662C9D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accent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B1948-9F59-0849-AC45-498AE8898A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3EC84-150A-1E42-B8A1-84F40B6BEC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701F04-66B1-2E41-B419-85E19C4FF3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81373-59FA-6E44-8D6C-889189F6C8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900" b="1" dirty="0">
                <a:solidFill>
                  <a:schemeClr val="accent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E92F5-5987-284D-B0CF-289C34BF70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5CCF4E-2C62-D84E-8357-C7FBFBC461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/>
  </p:transition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accent1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516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transition>
    <p:fade/>
  </p:transition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accent1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0050"/>
            <a:ext cx="7772400" cy="1543050"/>
          </a:xfrm>
        </p:spPr>
        <p:txBody>
          <a:bodyPr/>
          <a:lstStyle/>
          <a:p>
            <a:br>
              <a:rPr lang="en-US" sz="3600" dirty="0"/>
            </a:br>
            <a:r>
              <a:rPr lang="en-US" sz="3600" dirty="0"/>
              <a:t>Modern Distributed Systems</a:t>
            </a:r>
            <a:br>
              <a:rPr lang="en-US" sz="3600" dirty="0"/>
            </a:br>
            <a:r>
              <a:rPr lang="en-US" sz="3600" dirty="0"/>
              <a:t>with gRPC in NET 6.0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000250"/>
            <a:ext cx="6400800" cy="1409700"/>
          </a:xfrm>
        </p:spPr>
        <p:txBody>
          <a:bodyPr/>
          <a:lstStyle/>
          <a:p>
            <a:r>
              <a:rPr lang="en-US" dirty="0"/>
              <a:t>Mark Rendle</a:t>
            </a:r>
          </a:p>
          <a:p>
            <a:r>
              <a:rPr lang="en-US" dirty="0"/>
              <a:t>mark@rendlelabs.com</a:t>
            </a:r>
          </a:p>
          <a:p>
            <a:r>
              <a:rPr lang="en-US" dirty="0"/>
              <a:t>@markrendle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DC217DB-23BB-450F-B4FB-E465A23918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7000" y="2839818"/>
            <a:ext cx="309871" cy="3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mp:transition xmlns:mp="http://schemas.microsoft.com/office/mac/powerpoint/2008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8755" y="1123950"/>
            <a:ext cx="4626489" cy="3044063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Employee {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first_name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= 2;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last_name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= 3;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repeated string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phone_numbers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= 4;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9163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Value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1" y="1298972"/>
          <a:ext cx="7765256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320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1018713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5681223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 err="1"/>
                        <a:t>Protobuf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C#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Notes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bool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bool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string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string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UTF-8 encoded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float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float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2632676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double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double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851305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bytes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byte[]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95264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5964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540708"/>
              </p:ext>
            </p:extLst>
          </p:nvPr>
        </p:nvGraphicFramePr>
        <p:xfrm>
          <a:off x="689372" y="1021080"/>
          <a:ext cx="7765256" cy="310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320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1018713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5681223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 err="1"/>
                        <a:t>Protobuf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C#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Notes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int32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int64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long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uint32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uint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4217165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uint64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ulong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8076143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sint32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Better when values are often negative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476659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sint64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long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Better when values are often negative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7063631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fixed32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Fixed-length, better when values are often &gt; 2^28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4813714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fixed64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long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Fixed-length, better when values are often &gt; 2^56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5928048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sfixed32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Like sint32 but fixed-length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2632676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sfixed64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long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Like sint64 but fixed-length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8513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1657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“Well-Known Types”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1" y="1298972"/>
          <a:ext cx="7765257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705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1684538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3737014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 err="1"/>
                        <a:t>Protobuf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C#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Import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 err="1"/>
                        <a:t>google.protobuf.Timestamp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DateTimeOffset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google/</a:t>
                      </a:r>
                      <a:r>
                        <a:rPr lang="en-GB" sz="1400" dirty="0" err="1"/>
                        <a:t>protobuf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timestamp.proto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 err="1"/>
                        <a:t>google.protobuf.Duration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TimeSpan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google/</a:t>
                      </a:r>
                      <a:r>
                        <a:rPr lang="en-GB" sz="1400" dirty="0" err="1"/>
                        <a:t>protobuf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duration.proto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google.protobuf.Int32Value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Nullable&lt;int&gt;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google/</a:t>
                      </a:r>
                      <a:r>
                        <a:rPr lang="en-GB" sz="1400" dirty="0" err="1"/>
                        <a:t>protobuf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wrappers.proto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4217165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Etc.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Etc.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google/</a:t>
                      </a:r>
                      <a:r>
                        <a:rPr lang="en-GB" sz="1400" dirty="0" err="1"/>
                        <a:t>protobuf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wrappers.proto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067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77868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218" y="1299337"/>
            <a:ext cx="6561565" cy="3044063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Employees {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GetAllRequest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GetAllResponse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Get(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GetRequest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GetResponse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); 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742988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BE4C-6408-4FC4-80EB-4FAD23EA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Pizza!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5BD43-8AEC-4F32-B311-FBC8BF0B5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(Thinking of workshop apps is hard)</a:t>
            </a:r>
          </a:p>
        </p:txBody>
      </p:sp>
    </p:spTree>
    <p:extLst>
      <p:ext uri="{BB962C8B-B14F-4D97-AF65-F5344CB8AC3E}">
        <p14:creationId xmlns:p14="http://schemas.microsoft.com/office/powerpoint/2010/main" val="67813652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6AF2-1E46-4452-A970-7C93EE2F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Starter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9816-394D-433B-B27F-8B6EEEC4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27675" indent="0" algn="ctr">
              <a:buNone/>
            </a:pPr>
            <a:r>
              <a:rPr lang="en-GB" dirty="0"/>
              <a:t>https://github.com/RendleLabs/DevInt2021Workshop</a:t>
            </a:r>
          </a:p>
        </p:txBody>
      </p:sp>
    </p:spTree>
    <p:extLst>
      <p:ext uri="{BB962C8B-B14F-4D97-AF65-F5344CB8AC3E}">
        <p14:creationId xmlns:p14="http://schemas.microsoft.com/office/powerpoint/2010/main" val="260223628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4216-BE43-4369-930A-4CE8EAFD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2D02-E052-4ECE-B7AF-BAC36F58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132" y="1299337"/>
            <a:ext cx="4261736" cy="30440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Frontend:</a:t>
            </a:r>
          </a:p>
          <a:p>
            <a:pPr lvl="1"/>
            <a:r>
              <a:rPr lang="en-GB" dirty="0"/>
              <a:t>ASP.NET Core MVC</a:t>
            </a:r>
          </a:p>
          <a:p>
            <a:pPr lvl="1"/>
            <a:r>
              <a:rPr lang="en-GB" dirty="0"/>
              <a:t>No SPA, React, Angular, Vue, </a:t>
            </a:r>
            <a:r>
              <a:rPr lang="en-GB" dirty="0" err="1"/>
              <a:t>Blazor</a:t>
            </a:r>
            <a:endParaRPr lang="en-GB" dirty="0"/>
          </a:p>
          <a:p>
            <a:r>
              <a:rPr lang="en-GB" dirty="0" err="1"/>
              <a:t>Ingredients.Data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DAL for ingredients data over Azure Table Storage</a:t>
            </a:r>
          </a:p>
          <a:p>
            <a:r>
              <a:rPr lang="en-GB" dirty="0" err="1"/>
              <a:t>Orders.PubSub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Messaging using Azure Redis</a:t>
            </a:r>
          </a:p>
          <a:p>
            <a:r>
              <a:rPr lang="en-GB" dirty="0" err="1"/>
              <a:t>AuthHelp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Authentication helpers</a:t>
            </a:r>
          </a:p>
        </p:txBody>
      </p:sp>
    </p:spTree>
    <p:extLst>
      <p:ext uri="{BB962C8B-B14F-4D97-AF65-F5344CB8AC3E}">
        <p14:creationId xmlns:p14="http://schemas.microsoft.com/office/powerpoint/2010/main" val="148664297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B8E5-2A0D-4297-A126-BF32A43F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Ingredients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17861-566F-4078-9B5D-66F29FDF1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First gRPC Service</a:t>
            </a:r>
          </a:p>
        </p:txBody>
      </p:sp>
    </p:spTree>
    <p:extLst>
      <p:ext uri="{BB962C8B-B14F-4D97-AF65-F5344CB8AC3E}">
        <p14:creationId xmlns:p14="http://schemas.microsoft.com/office/powerpoint/2010/main" val="20464982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Ingredients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436" y="2038350"/>
            <a:ext cx="5559128" cy="84116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new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-o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/Ingredients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sln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add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/Ingredients</a:t>
            </a:r>
          </a:p>
        </p:txBody>
      </p:sp>
    </p:spTree>
    <p:extLst>
      <p:ext uri="{BB962C8B-B14F-4D97-AF65-F5344CB8AC3E}">
        <p14:creationId xmlns:p14="http://schemas.microsoft.com/office/powerpoint/2010/main" val="23500405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544A0E-78D7-40B5-90E2-B0423597A3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7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23EB-46D3-4713-9F40-3D8960F1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126794875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1DD57C-1534-43F9-95E9-F76A1E823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Pun absolutely intended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CDC14-A643-452C-AF7F-E39FEC4F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Consuming Toppings</a:t>
            </a:r>
          </a:p>
        </p:txBody>
      </p:sp>
    </p:spTree>
    <p:extLst>
      <p:ext uri="{BB962C8B-B14F-4D97-AF65-F5344CB8AC3E}">
        <p14:creationId xmlns:p14="http://schemas.microsoft.com/office/powerpoint/2010/main" val="421386248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67A9-7548-401B-B9D2-AF9A0AE3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Consuming the Ingredients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F456-E5BE-4CBF-8141-0C9B4960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gRPC NuGet packages</a:t>
            </a:r>
          </a:p>
          <a:p>
            <a:pPr lvl="1"/>
            <a:r>
              <a:rPr lang="en-GB" dirty="0" err="1"/>
              <a:t>Google.Protobuf</a:t>
            </a:r>
            <a:endParaRPr lang="en-GB" dirty="0"/>
          </a:p>
          <a:p>
            <a:pPr lvl="1"/>
            <a:r>
              <a:rPr lang="en-GB" dirty="0" err="1"/>
              <a:t>Grpc.AspNetCore.Server.ClientFactory</a:t>
            </a:r>
            <a:endParaRPr lang="en-GB" dirty="0"/>
          </a:p>
          <a:p>
            <a:pPr lvl="1"/>
            <a:r>
              <a:rPr lang="en-GB" dirty="0" err="1"/>
              <a:t>Grpc.Tools</a:t>
            </a:r>
            <a:endParaRPr lang="en-GB" dirty="0"/>
          </a:p>
          <a:p>
            <a:r>
              <a:rPr lang="en-GB" dirty="0"/>
              <a:t>Add &lt;</a:t>
            </a:r>
            <a:r>
              <a:rPr lang="en-GB" dirty="0" err="1"/>
              <a:t>Protobuf</a:t>
            </a:r>
            <a:r>
              <a:rPr lang="en-GB" dirty="0"/>
              <a:t>&gt; elements to project</a:t>
            </a:r>
          </a:p>
        </p:txBody>
      </p:sp>
    </p:spTree>
    <p:extLst>
      <p:ext uri="{BB962C8B-B14F-4D97-AF65-F5344CB8AC3E}">
        <p14:creationId xmlns:p14="http://schemas.microsoft.com/office/powerpoint/2010/main" val="172420754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EB72-ACB4-46BB-8985-B84A8880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331676414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8C29-A713-4F44-9B38-7A4AF3CE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7E345-9488-46D6-89F4-4CA069310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62860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05A5-4771-4D27-8F06-6B3DB0A2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7A51-A289-49E8-8B1F-D1D488AE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Microsoft.AspNetCore.Mvc.Testing</a:t>
            </a:r>
            <a:endParaRPr lang="en-GB" dirty="0"/>
          </a:p>
          <a:p>
            <a:r>
              <a:rPr lang="en-GB" dirty="0" err="1"/>
              <a:t>WebApplicationFactory</a:t>
            </a:r>
            <a:r>
              <a:rPr lang="en-GB" dirty="0"/>
              <a:t>&lt;T&gt;</a:t>
            </a:r>
          </a:p>
          <a:p>
            <a:pPr lvl="1"/>
            <a:r>
              <a:rPr lang="en-GB" dirty="0"/>
              <a:t>Mocking dependencies</a:t>
            </a:r>
          </a:p>
        </p:txBody>
      </p:sp>
    </p:spTree>
    <p:extLst>
      <p:ext uri="{BB962C8B-B14F-4D97-AF65-F5344CB8AC3E}">
        <p14:creationId xmlns:p14="http://schemas.microsoft.com/office/powerpoint/2010/main" val="279747891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</a:t>
            </a:r>
            <a:r>
              <a:rPr lang="en-GB" dirty="0" err="1"/>
              <a:t>Ingredients.Tests</a:t>
            </a:r>
            <a:r>
              <a:rPr lang="en-GB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271" y="2151170"/>
            <a:ext cx="6483458" cy="84116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new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xunit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-o test/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Ingredients.Tests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sln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add test/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Ingredients.Tests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20320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67A9-7548-401B-B9D2-AF9A0AE3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the Ingredients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F456-E5BE-4CBF-8141-0C9B4960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gRPC NuGet packages</a:t>
            </a:r>
          </a:p>
          <a:p>
            <a:pPr lvl="1"/>
            <a:r>
              <a:rPr lang="en-GB" dirty="0" err="1"/>
              <a:t>Google.Protobuf</a:t>
            </a:r>
            <a:endParaRPr lang="en-GB" dirty="0"/>
          </a:p>
          <a:p>
            <a:pPr lvl="1"/>
            <a:r>
              <a:rPr lang="en-GB" dirty="0" err="1"/>
              <a:t>Grpc.Net.Client</a:t>
            </a:r>
            <a:endParaRPr lang="en-GB" dirty="0"/>
          </a:p>
          <a:p>
            <a:pPr lvl="1"/>
            <a:r>
              <a:rPr lang="en-GB" dirty="0" err="1"/>
              <a:t>Grpc.Tools</a:t>
            </a:r>
            <a:endParaRPr lang="en-GB" dirty="0"/>
          </a:p>
          <a:p>
            <a:r>
              <a:rPr lang="en-GB" dirty="0"/>
              <a:t>Add &lt;</a:t>
            </a:r>
            <a:r>
              <a:rPr lang="en-GB" dirty="0" err="1"/>
              <a:t>Protobuf</a:t>
            </a:r>
            <a:r>
              <a:rPr lang="en-GB" dirty="0"/>
              <a:t>&gt; elements to project</a:t>
            </a:r>
          </a:p>
        </p:txBody>
      </p:sp>
    </p:spTree>
    <p:extLst>
      <p:ext uri="{BB962C8B-B14F-4D97-AF65-F5344CB8AC3E}">
        <p14:creationId xmlns:p14="http://schemas.microsoft.com/office/powerpoint/2010/main" val="87118338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23EB-46D3-4713-9F40-3D8960F1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88645235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AF08-F6D5-47F2-8DB1-CE1A6CD0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63A40-000E-438C-BC84-DA5B5F6E1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Crusts to the Ingredients service</a:t>
            </a:r>
          </a:p>
        </p:txBody>
      </p:sp>
    </p:spTree>
    <p:extLst>
      <p:ext uri="{BB962C8B-B14F-4D97-AF65-F5344CB8AC3E}">
        <p14:creationId xmlns:p14="http://schemas.microsoft.com/office/powerpoint/2010/main" val="41783964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Coach: Mark Rendle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200400"/>
          </a:xfrm>
        </p:spPr>
        <p:txBody>
          <a:bodyPr/>
          <a:lstStyle/>
          <a:p>
            <a:r>
              <a:rPr lang="en-US" dirty="0"/>
              <a:t>.NET Consultant</a:t>
            </a:r>
          </a:p>
          <a:p>
            <a:r>
              <a:rPr lang="en-US" dirty="0"/>
              <a:t>Chief Architect, Visual </a:t>
            </a:r>
            <a:r>
              <a:rPr lang="en-US" dirty="0" err="1"/>
              <a:t>ReCode</a:t>
            </a:r>
            <a:r>
              <a:rPr lang="en-US" dirty="0"/>
              <a:t> </a:t>
            </a:r>
          </a:p>
          <a:p>
            <a:r>
              <a:rPr lang="en-US" dirty="0"/>
              <a:t>MVP, Developer Technologies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57242E-8878-47DF-9D41-7120C8697FA5}"/>
              </a:ext>
            </a:extLst>
          </p:cNvPr>
          <p:cNvGrpSpPr/>
          <p:nvPr/>
        </p:nvGrpSpPr>
        <p:grpSpPr>
          <a:xfrm>
            <a:off x="6444682" y="228600"/>
            <a:ext cx="2227317" cy="461665"/>
            <a:chOff x="6015334" y="228600"/>
            <a:chExt cx="2227317" cy="4616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74411C1-CCDB-4544-84C5-CDDEA0F30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334" y="228600"/>
              <a:ext cx="461665" cy="46166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6C0E1E-145E-4F48-8E72-DE497A04AC2E}"/>
                </a:ext>
              </a:extLst>
            </p:cNvPr>
            <p:cNvSpPr txBox="1"/>
            <p:nvPr/>
          </p:nvSpPr>
          <p:spPr bwMode="auto">
            <a:xfrm>
              <a:off x="6400800" y="259377"/>
              <a:ext cx="18418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rgbClr val="1D173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Visual </a:t>
              </a:r>
              <a:r>
                <a:rPr lang="en-GB" sz="2000" dirty="0" err="1">
                  <a:solidFill>
                    <a:srgbClr val="1D173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ReCode</a:t>
              </a:r>
              <a:endParaRPr lang="en-GB" sz="2000" dirty="0">
                <a:solidFill>
                  <a:srgbClr val="1D173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81590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97E3-068D-4B8A-881C-EDE01505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Crusts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21CCE-7C51-4ED3-977C-13CC8FB3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</a:t>
            </a:r>
            <a:r>
              <a:rPr lang="en-GB" dirty="0" err="1">
                <a:solidFill>
                  <a:schemeClr val="accent2"/>
                </a:solidFill>
              </a:rPr>
              <a:t>GetCrusts</a:t>
            </a:r>
            <a:r>
              <a:rPr lang="en-GB" dirty="0"/>
              <a:t> </a:t>
            </a:r>
            <a:r>
              <a:rPr lang="en-GB" dirty="0" err="1"/>
              <a:t>rpc</a:t>
            </a:r>
            <a:r>
              <a:rPr lang="en-GB" dirty="0"/>
              <a:t> to the </a:t>
            </a:r>
            <a:r>
              <a:rPr lang="en-GB" dirty="0" err="1">
                <a:solidFill>
                  <a:schemeClr val="accent2"/>
                </a:solidFill>
              </a:rPr>
              <a:t>IngredientsService</a:t>
            </a:r>
            <a:r>
              <a:rPr lang="en-GB" dirty="0"/>
              <a:t> service in </a:t>
            </a:r>
            <a:r>
              <a:rPr lang="en-GB" dirty="0" err="1">
                <a:solidFill>
                  <a:schemeClr val="accent2"/>
                </a:solidFill>
              </a:rPr>
              <a:t>ingredients.proto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Add message types in </a:t>
            </a:r>
            <a:r>
              <a:rPr lang="en-GB" dirty="0" err="1"/>
              <a:t>ingredients.proto</a:t>
            </a:r>
            <a:endParaRPr lang="en-GB" dirty="0"/>
          </a:p>
          <a:p>
            <a:r>
              <a:rPr lang="en-GB" dirty="0"/>
              <a:t>Implement </a:t>
            </a:r>
            <a:r>
              <a:rPr lang="en-GB" dirty="0" err="1">
                <a:solidFill>
                  <a:schemeClr val="accent2"/>
                </a:solidFill>
              </a:rPr>
              <a:t>GetCrusts</a:t>
            </a:r>
            <a:r>
              <a:rPr lang="en-GB" dirty="0"/>
              <a:t> in </a:t>
            </a:r>
            <a:r>
              <a:rPr lang="en-GB" dirty="0" err="1">
                <a:solidFill>
                  <a:schemeClr val="accent2"/>
                </a:solidFill>
              </a:rPr>
              <a:t>IngredientsImpl</a:t>
            </a:r>
            <a:endParaRPr lang="en-GB" dirty="0">
              <a:solidFill>
                <a:schemeClr val="accent2"/>
              </a:solidFill>
            </a:endParaRPr>
          </a:p>
          <a:p>
            <a:pPr lvl="1"/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Use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err="1">
                <a:solidFill>
                  <a:schemeClr val="accent2"/>
                </a:solidFill>
              </a:rPr>
              <a:t>CrustData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from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err="1">
                <a:solidFill>
                  <a:schemeClr val="accent2"/>
                </a:solidFill>
              </a:rPr>
              <a:t>Ingredients.Data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project</a:t>
            </a:r>
          </a:p>
          <a:p>
            <a:r>
              <a:rPr lang="en-GB" dirty="0"/>
              <a:t>Add tests for </a:t>
            </a:r>
            <a:r>
              <a:rPr lang="en-GB" dirty="0" err="1">
                <a:solidFill>
                  <a:schemeClr val="accent2"/>
                </a:solidFill>
              </a:rPr>
              <a:t>GetCrusts</a:t>
            </a:r>
            <a:r>
              <a:rPr lang="en-GB" dirty="0"/>
              <a:t> in test project</a:t>
            </a:r>
          </a:p>
          <a:p>
            <a:r>
              <a:rPr lang="en-GB" dirty="0"/>
              <a:t>Use </a:t>
            </a:r>
            <a:r>
              <a:rPr lang="en-GB" dirty="0" err="1">
                <a:solidFill>
                  <a:schemeClr val="accent2"/>
                </a:solidFill>
              </a:rPr>
              <a:t>GetCrustsAsync</a:t>
            </a:r>
            <a:r>
              <a:rPr lang="en-GB" dirty="0"/>
              <a:t> in </a:t>
            </a:r>
            <a:r>
              <a:rPr lang="en-GB" dirty="0">
                <a:solidFill>
                  <a:schemeClr val="accent2"/>
                </a:solidFill>
              </a:rPr>
              <a:t>Frontend</a:t>
            </a:r>
            <a:r>
              <a:rPr lang="en-GB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65659933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75E4-2AF6-44A4-9B06-CD6E4578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</a:t>
            </a:r>
            <a:r>
              <a:rPr lang="en-GB" dirty="0" err="1"/>
              <a:t>Tye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12699-F0C3-4C9D-9A90-221966076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developing, testing and deploying</a:t>
            </a:r>
          </a:p>
          <a:p>
            <a:r>
              <a:rPr lang="en-GB" dirty="0"/>
              <a:t>microservices and distributed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0570601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</a:t>
            </a:r>
            <a:r>
              <a:rPr lang="en-GB" dirty="0" err="1"/>
              <a:t>Tye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945" y="2151170"/>
            <a:ext cx="8182110" cy="84116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tool install -g --version 0.10.0-alpha.21420.1 </a:t>
            </a:r>
            <a:r>
              <a:rPr lang="en-GB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Microsoft.Tye</a:t>
            </a:r>
            <a:endParaRPr lang="en-GB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1844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DB01-0ADA-44CF-8CC4-D0065672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Tye</a:t>
            </a:r>
            <a:r>
              <a:rPr lang="en-GB" dirty="0"/>
              <a:t>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2025-117A-4F78-A517-BA887A534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4525" y="2207831"/>
            <a:ext cx="5054950" cy="727838"/>
          </a:xfrm>
        </p:spPr>
        <p:txBody>
          <a:bodyPr/>
          <a:lstStyle/>
          <a:p>
            <a:r>
              <a:rPr lang="en-GB" dirty="0" err="1"/>
              <a:t>Microsoft.Tye.Extensions.Configuration</a:t>
            </a:r>
            <a:endParaRPr lang="en-GB" dirty="0"/>
          </a:p>
          <a:p>
            <a:pPr lvl="1"/>
            <a:r>
              <a:rPr lang="en-GB" dirty="0"/>
              <a:t>Enable </a:t>
            </a:r>
            <a:r>
              <a:rPr lang="en-GB" b="1" dirty="0"/>
              <a:t>Pre-Release</a:t>
            </a:r>
            <a:r>
              <a:rPr lang="en-GB" dirty="0"/>
              <a:t> packages</a:t>
            </a:r>
          </a:p>
        </p:txBody>
      </p:sp>
    </p:spTree>
    <p:extLst>
      <p:ext uri="{BB962C8B-B14F-4D97-AF65-F5344CB8AC3E}">
        <p14:creationId xmlns:p14="http://schemas.microsoft.com/office/powerpoint/2010/main" val="300420762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0D50-A6DD-4471-A90A-5F65D089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0C6F-C596-46F2-9D82-41416CC8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898" y="2395795"/>
            <a:ext cx="1252205" cy="35191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tye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run</a:t>
            </a:r>
          </a:p>
        </p:txBody>
      </p:sp>
    </p:spTree>
    <p:extLst>
      <p:ext uri="{BB962C8B-B14F-4D97-AF65-F5344CB8AC3E}">
        <p14:creationId xmlns:p14="http://schemas.microsoft.com/office/powerpoint/2010/main" val="392216672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B34C-7DB6-45D6-AFD6-99DB44F9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tye.yaml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C5E1-5437-4334-8C6C-2E7BEDD5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674" y="1299337"/>
            <a:ext cx="4723335" cy="3044063"/>
          </a:xfrm>
        </p:spPr>
        <p:txBody>
          <a:bodyPr>
            <a:normAutofit fontScale="70000" lnSpcReduction="20000"/>
          </a:bodyPr>
          <a:lstStyle/>
          <a:p>
            <a:pPr marL="27675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name: pizza</a:t>
            </a:r>
          </a:p>
          <a:p>
            <a:pPr marL="27675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services:</a:t>
            </a:r>
          </a:p>
          <a:p>
            <a:pPr marL="27675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- name: frontend</a:t>
            </a:r>
          </a:p>
          <a:p>
            <a:pPr marL="27675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project: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/Frontend/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Frontend.csproj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27675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bindings:</a:t>
            </a:r>
          </a:p>
          <a:p>
            <a:pPr marL="27675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- protocol: https</a:t>
            </a:r>
          </a:p>
          <a:p>
            <a:pPr marL="27675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port: 5001</a:t>
            </a:r>
          </a:p>
          <a:p>
            <a:pPr marL="27675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- name: ingredients</a:t>
            </a:r>
          </a:p>
          <a:p>
            <a:pPr marL="27675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project: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/Ingredients/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Ingredients.csproj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27675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bindings:</a:t>
            </a:r>
          </a:p>
          <a:p>
            <a:pPr marL="27675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- protocol: https</a:t>
            </a:r>
          </a:p>
          <a:p>
            <a:pPr marL="27675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port: 5003</a:t>
            </a:r>
          </a:p>
          <a:p>
            <a:pPr marL="27675" indent="0">
              <a:buNone/>
            </a:pP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450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F333-7964-4004-91E0-116555A2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Decimals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5989D-A0C0-431F-86C0-C4C1D1AED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Because 4.99 * </a:t>
            </a:r>
            <a:r>
              <a:rPr lang="en-GB"/>
              <a:t>5 ≠ </a:t>
            </a:r>
            <a:r>
              <a:rPr lang="en-GB" dirty="0"/>
              <a:t>24.950000000000003</a:t>
            </a:r>
          </a:p>
        </p:txBody>
      </p:sp>
    </p:spTree>
    <p:extLst>
      <p:ext uri="{BB962C8B-B14F-4D97-AF65-F5344CB8AC3E}">
        <p14:creationId xmlns:p14="http://schemas.microsoft.com/office/powerpoint/2010/main" val="67457274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F49-0235-4C24-9D8B-E8003DB3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decimal.proto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1D30-3B9A-4759-9BE8-99397020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643" y="1299337"/>
            <a:ext cx="6032715" cy="271085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27675" indent="0">
              <a:spcAft>
                <a:spcPts val="0"/>
              </a:spcAft>
              <a:buNone/>
            </a:pPr>
            <a:r>
              <a:rPr lang="en-GB" sz="825" b="0" dirty="0">
                <a:latin typeface="Cascadia Code" panose="020B0609020000020004" pitchFamily="49" charset="0"/>
                <a:ea typeface="Hack" panose="020B0609030202020204" pitchFamily="49" charset="0"/>
                <a:cs typeface="Cascadia Code" panose="020B0609020000020004" pitchFamily="49" charset="0"/>
              </a:rPr>
              <a:t>// Adapted from https://github.com/googleapis/googleapis/blob/master/google/type/money.proto</a:t>
            </a:r>
          </a:p>
          <a:p>
            <a:pPr marL="27675" indent="0">
              <a:spcAft>
                <a:spcPts val="0"/>
              </a:spcAft>
              <a:buNone/>
            </a:pPr>
            <a:r>
              <a:rPr lang="en-GB" sz="825" b="0" dirty="0">
                <a:latin typeface="Cascadia Code" panose="020B0609020000020004" pitchFamily="49" charset="0"/>
                <a:ea typeface="Hack" panose="020B0609030202020204" pitchFamily="49" charset="0"/>
                <a:cs typeface="Cascadia Code" panose="020B0609020000020004" pitchFamily="49" charset="0"/>
              </a:rPr>
              <a:t>syntax = "proto3";</a:t>
            </a:r>
          </a:p>
          <a:p>
            <a:pPr marL="27675" indent="0">
              <a:spcAft>
                <a:spcPts val="0"/>
              </a:spcAft>
              <a:buNone/>
            </a:pPr>
            <a:br>
              <a:rPr lang="en-GB" sz="825" b="0" dirty="0">
                <a:latin typeface="Cascadia Code" panose="020B0609020000020004" pitchFamily="49" charset="0"/>
                <a:ea typeface="Hack" panose="020B0609030202020204" pitchFamily="49" charset="0"/>
                <a:cs typeface="Cascadia Code" panose="020B0609020000020004" pitchFamily="49" charset="0"/>
              </a:rPr>
            </a:br>
            <a:r>
              <a:rPr lang="en-GB" sz="825" b="0" dirty="0">
                <a:latin typeface="Cascadia Code" panose="020B0609020000020004" pitchFamily="49" charset="0"/>
                <a:ea typeface="Hack" panose="020B0609030202020204" pitchFamily="49" charset="0"/>
                <a:cs typeface="Cascadia Code" panose="020B0609020000020004" pitchFamily="49" charset="0"/>
              </a:rPr>
              <a:t>package </a:t>
            </a:r>
            <a:r>
              <a:rPr lang="en-GB" sz="825" b="0" dirty="0" err="1">
                <a:latin typeface="Cascadia Code" panose="020B0609020000020004" pitchFamily="49" charset="0"/>
                <a:ea typeface="Hack" panose="020B0609030202020204" pitchFamily="49" charset="0"/>
                <a:cs typeface="Cascadia Code" panose="020B0609020000020004" pitchFamily="49" charset="0"/>
              </a:rPr>
              <a:t>customTypes</a:t>
            </a:r>
            <a:r>
              <a:rPr lang="en-GB" sz="825" b="0" dirty="0">
                <a:latin typeface="Cascadia Code" panose="020B0609020000020004" pitchFamily="49" charset="0"/>
                <a:ea typeface="Hack" panose="020B0609030202020204" pitchFamily="49" charset="0"/>
                <a:cs typeface="Cascadia Code" panose="020B0609020000020004" pitchFamily="49" charset="0"/>
              </a:rPr>
              <a:t>;</a:t>
            </a:r>
          </a:p>
          <a:p>
            <a:pPr marL="27675" indent="0">
              <a:spcAft>
                <a:spcPts val="0"/>
              </a:spcAft>
              <a:buNone/>
            </a:pPr>
            <a:br>
              <a:rPr lang="en-GB" sz="825" b="0" dirty="0">
                <a:latin typeface="Cascadia Code" panose="020B0609020000020004" pitchFamily="49" charset="0"/>
                <a:ea typeface="Hack" panose="020B0609030202020204" pitchFamily="49" charset="0"/>
                <a:cs typeface="Cascadia Code" panose="020B0609020000020004" pitchFamily="49" charset="0"/>
              </a:rPr>
            </a:br>
            <a:r>
              <a:rPr lang="en-GB" sz="825" b="0" dirty="0">
                <a:latin typeface="Cascadia Code" panose="020B0609020000020004" pitchFamily="49" charset="0"/>
                <a:ea typeface="Hack" panose="020B0609030202020204" pitchFamily="49" charset="0"/>
                <a:cs typeface="Cascadia Code" panose="020B0609020000020004" pitchFamily="49" charset="0"/>
              </a:rPr>
              <a:t>option </a:t>
            </a:r>
            <a:r>
              <a:rPr lang="en-GB" sz="825" b="0" dirty="0" err="1">
                <a:latin typeface="Cascadia Code" panose="020B0609020000020004" pitchFamily="49" charset="0"/>
                <a:ea typeface="Hack" panose="020B0609030202020204" pitchFamily="49" charset="0"/>
                <a:cs typeface="Cascadia Code" panose="020B0609020000020004" pitchFamily="49" charset="0"/>
              </a:rPr>
              <a:t>csharp_namespace</a:t>
            </a:r>
            <a:r>
              <a:rPr lang="en-GB" sz="825" b="0" dirty="0">
                <a:latin typeface="Cascadia Code" panose="020B0609020000020004" pitchFamily="49" charset="0"/>
                <a:ea typeface="Hack" panose="020B0609030202020204" pitchFamily="49" charset="0"/>
                <a:cs typeface="Cascadia Code" panose="020B0609020000020004" pitchFamily="49" charset="0"/>
              </a:rPr>
              <a:t> = "Ingredients";</a:t>
            </a:r>
          </a:p>
          <a:p>
            <a:pPr marL="27675" indent="0">
              <a:spcAft>
                <a:spcPts val="0"/>
              </a:spcAft>
              <a:buNone/>
            </a:pPr>
            <a:br>
              <a:rPr lang="en-GB" sz="825" b="0" dirty="0">
                <a:latin typeface="Cascadia Code" panose="020B0609020000020004" pitchFamily="49" charset="0"/>
                <a:ea typeface="Hack" panose="020B0609030202020204" pitchFamily="49" charset="0"/>
                <a:cs typeface="Cascadia Code" panose="020B0609020000020004" pitchFamily="49" charset="0"/>
              </a:rPr>
            </a:br>
            <a:r>
              <a:rPr lang="en-GB" sz="825" b="0" dirty="0">
                <a:latin typeface="Cascadia Code" panose="020B0609020000020004" pitchFamily="49" charset="0"/>
                <a:ea typeface="Hack" panose="020B0609030202020204" pitchFamily="49" charset="0"/>
                <a:cs typeface="Cascadia Code" panose="020B0609020000020004" pitchFamily="49" charset="0"/>
              </a:rPr>
              <a:t>// Name "</a:t>
            </a:r>
            <a:r>
              <a:rPr lang="en-GB" sz="825" b="0" dirty="0" err="1">
                <a:latin typeface="Cascadia Code" panose="020B0609020000020004" pitchFamily="49" charset="0"/>
                <a:ea typeface="Hack" panose="020B0609030202020204" pitchFamily="49" charset="0"/>
                <a:cs typeface="Cascadia Code" panose="020B0609020000020004" pitchFamily="49" charset="0"/>
              </a:rPr>
              <a:t>DecimalValue</a:t>
            </a:r>
            <a:r>
              <a:rPr lang="en-GB" sz="825" b="0" dirty="0">
                <a:latin typeface="Cascadia Code" panose="020B0609020000020004" pitchFamily="49" charset="0"/>
                <a:ea typeface="Hack" panose="020B0609030202020204" pitchFamily="49" charset="0"/>
                <a:cs typeface="Cascadia Code" panose="020B0609020000020004" pitchFamily="49" charset="0"/>
              </a:rPr>
              <a:t>" prevents conflict with C# Decimal type</a:t>
            </a:r>
          </a:p>
          <a:p>
            <a:pPr marL="27675" indent="0">
              <a:spcAft>
                <a:spcPts val="0"/>
              </a:spcAft>
              <a:buNone/>
            </a:pPr>
            <a:r>
              <a:rPr lang="en-GB" sz="825" b="0" dirty="0">
                <a:latin typeface="Cascadia Code" panose="020B0609020000020004" pitchFamily="49" charset="0"/>
                <a:ea typeface="Hack" panose="020B0609030202020204" pitchFamily="49" charset="0"/>
                <a:cs typeface="Cascadia Code" panose="020B0609020000020004" pitchFamily="49" charset="0"/>
              </a:rPr>
              <a:t>message </a:t>
            </a:r>
            <a:r>
              <a:rPr lang="en-GB" sz="825" b="0" dirty="0" err="1">
                <a:latin typeface="Cascadia Code" panose="020B0609020000020004" pitchFamily="49" charset="0"/>
                <a:ea typeface="Hack" panose="020B0609030202020204" pitchFamily="49" charset="0"/>
                <a:cs typeface="Cascadia Code" panose="020B0609020000020004" pitchFamily="49" charset="0"/>
              </a:rPr>
              <a:t>DecimalValue</a:t>
            </a:r>
            <a:r>
              <a:rPr lang="en-GB" sz="825" b="0" dirty="0">
                <a:latin typeface="Cascadia Code" panose="020B0609020000020004" pitchFamily="49" charset="0"/>
                <a:ea typeface="Hack" panose="020B0609030202020204" pitchFamily="49" charset="0"/>
                <a:cs typeface="Cascadia Code" panose="020B0609020000020004" pitchFamily="49" charset="0"/>
              </a:rPr>
              <a:t> {</a:t>
            </a:r>
          </a:p>
          <a:p>
            <a:pPr marL="27675" indent="0">
              <a:spcAft>
                <a:spcPts val="0"/>
              </a:spcAft>
              <a:buNone/>
            </a:pPr>
            <a:br>
              <a:rPr lang="en-GB" sz="825" b="0" dirty="0">
                <a:latin typeface="Cascadia Code" panose="020B0609020000020004" pitchFamily="49" charset="0"/>
                <a:ea typeface="Hack" panose="020B0609030202020204" pitchFamily="49" charset="0"/>
                <a:cs typeface="Cascadia Code" panose="020B0609020000020004" pitchFamily="49" charset="0"/>
              </a:rPr>
            </a:br>
            <a:r>
              <a:rPr lang="en-GB" sz="825" b="0" dirty="0">
                <a:latin typeface="Cascadia Code" panose="020B0609020000020004" pitchFamily="49" charset="0"/>
                <a:ea typeface="Hack" panose="020B0609030202020204" pitchFamily="49" charset="0"/>
                <a:cs typeface="Cascadia Code" panose="020B0609020000020004" pitchFamily="49" charset="0"/>
              </a:rPr>
              <a:t>    // The whole units of the amount.</a:t>
            </a:r>
          </a:p>
          <a:p>
            <a:pPr marL="27675" indent="0">
              <a:spcAft>
                <a:spcPts val="0"/>
              </a:spcAft>
              <a:buNone/>
            </a:pPr>
            <a:r>
              <a:rPr lang="en-GB" sz="825" b="0" dirty="0">
                <a:latin typeface="Cascadia Code" panose="020B0609020000020004" pitchFamily="49" charset="0"/>
                <a:ea typeface="Hack" panose="020B0609030202020204" pitchFamily="49" charset="0"/>
                <a:cs typeface="Cascadia Code" panose="020B0609020000020004" pitchFamily="49" charset="0"/>
              </a:rPr>
              <a:t>    int64 units = 1;</a:t>
            </a:r>
          </a:p>
          <a:p>
            <a:pPr marL="27675" indent="0">
              <a:spcAft>
                <a:spcPts val="0"/>
              </a:spcAft>
              <a:buNone/>
            </a:pPr>
            <a:br>
              <a:rPr lang="en-GB" sz="825" b="0" dirty="0">
                <a:latin typeface="Cascadia Code" panose="020B0609020000020004" pitchFamily="49" charset="0"/>
                <a:ea typeface="Hack" panose="020B0609030202020204" pitchFamily="49" charset="0"/>
                <a:cs typeface="Cascadia Code" panose="020B0609020000020004" pitchFamily="49" charset="0"/>
              </a:rPr>
            </a:br>
            <a:r>
              <a:rPr lang="en-GB" sz="825" b="0" dirty="0">
                <a:latin typeface="Cascadia Code" panose="020B0609020000020004" pitchFamily="49" charset="0"/>
                <a:ea typeface="Hack" panose="020B0609030202020204" pitchFamily="49" charset="0"/>
                <a:cs typeface="Cascadia Code" panose="020B0609020000020004" pitchFamily="49" charset="0"/>
              </a:rPr>
              <a:t>    // Number of nano (10^-9) units of the amount.</a:t>
            </a:r>
          </a:p>
          <a:p>
            <a:pPr marL="27675" indent="0">
              <a:spcAft>
                <a:spcPts val="0"/>
              </a:spcAft>
              <a:buNone/>
            </a:pPr>
            <a:r>
              <a:rPr lang="en-GB" sz="825" b="0" dirty="0">
                <a:latin typeface="Cascadia Code" panose="020B0609020000020004" pitchFamily="49" charset="0"/>
                <a:ea typeface="Hack" panose="020B0609030202020204" pitchFamily="49" charset="0"/>
                <a:cs typeface="Cascadia Code" panose="020B0609020000020004" pitchFamily="49" charset="0"/>
              </a:rPr>
              <a:t>    // The value must be between -999,999,999 and +999,999,999 inclusive.</a:t>
            </a:r>
          </a:p>
          <a:p>
            <a:pPr marL="27675" indent="0">
              <a:spcAft>
                <a:spcPts val="0"/>
              </a:spcAft>
              <a:buNone/>
            </a:pPr>
            <a:r>
              <a:rPr lang="en-GB" sz="825" b="0" dirty="0">
                <a:latin typeface="Cascadia Code" panose="020B0609020000020004" pitchFamily="49" charset="0"/>
                <a:ea typeface="Hack" panose="020B0609030202020204" pitchFamily="49" charset="0"/>
                <a:cs typeface="Cascadia Code" panose="020B0609020000020004" pitchFamily="49" charset="0"/>
              </a:rPr>
              <a:t>    // For example $-1.75 is represented as `units`=-1 and `nanos`=-750,000,000.</a:t>
            </a:r>
          </a:p>
          <a:p>
            <a:pPr marL="27675" indent="0">
              <a:spcAft>
                <a:spcPts val="0"/>
              </a:spcAft>
              <a:buNone/>
            </a:pPr>
            <a:r>
              <a:rPr lang="en-GB" sz="825" b="0" dirty="0">
                <a:latin typeface="Cascadia Code" panose="020B0609020000020004" pitchFamily="49" charset="0"/>
                <a:ea typeface="Hack" panose="020B0609030202020204" pitchFamily="49" charset="0"/>
                <a:cs typeface="Cascadia Code" panose="020B0609020000020004" pitchFamily="49" charset="0"/>
              </a:rPr>
              <a:t>    int32 nanos = 2;</a:t>
            </a:r>
          </a:p>
          <a:p>
            <a:pPr marL="27675" indent="0">
              <a:spcAft>
                <a:spcPts val="0"/>
              </a:spcAft>
              <a:buNone/>
            </a:pPr>
            <a:r>
              <a:rPr lang="en-GB" sz="825" b="0" dirty="0">
                <a:latin typeface="Cascadia Code" panose="020B0609020000020004" pitchFamily="49" charset="0"/>
                <a:ea typeface="Hack" panose="020B0609030202020204" pitchFamily="49" charset="0"/>
                <a:cs typeface="Cascadia Code" panose="020B0609020000020004" pitchFamily="49" charset="0"/>
              </a:rPr>
              <a:t>}</a:t>
            </a:r>
          </a:p>
          <a:p>
            <a:pPr marL="27675" indent="0">
              <a:spcAft>
                <a:spcPts val="0"/>
              </a:spcAft>
              <a:buNone/>
            </a:pPr>
            <a:endParaRPr lang="en-GB" sz="825" dirty="0">
              <a:latin typeface="Cascadia Code" panose="020B0609020000020004" pitchFamily="49" charset="0"/>
              <a:ea typeface="Hack" panose="020B06090302020202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69325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F49-0235-4C24-9D8B-E8003DB3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DecimalValue.cs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1D30-3B9A-4759-9BE8-99397020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775" y="1299337"/>
            <a:ext cx="5090452" cy="33869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27675" indent="0">
              <a:spcAft>
                <a:spcPts val="0"/>
              </a:spcAft>
              <a:buNone/>
            </a:pPr>
            <a:r>
              <a:rPr lang="en-GB" sz="9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namespace Ingredients</a:t>
            </a:r>
          </a:p>
          <a:p>
            <a:pPr marL="27675" indent="0">
              <a:spcAft>
                <a:spcPts val="0"/>
              </a:spcAft>
              <a:buNone/>
            </a:pPr>
            <a:r>
              <a:rPr lang="en-GB" sz="9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 marL="27675" indent="0">
              <a:spcAft>
                <a:spcPts val="0"/>
              </a:spcAft>
              <a:buNone/>
            </a:pPr>
            <a:r>
              <a:rPr lang="en-GB" sz="9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internal partial class </a:t>
            </a:r>
            <a:r>
              <a:rPr lang="en-GB" sz="900" b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DecimalValue</a:t>
            </a:r>
            <a:endParaRPr lang="en-GB" sz="900" b="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7675" indent="0">
              <a:spcAft>
                <a:spcPts val="0"/>
              </a:spcAft>
              <a:buNone/>
            </a:pPr>
            <a:r>
              <a:rPr lang="en-GB" sz="9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{</a:t>
            </a:r>
          </a:p>
          <a:p>
            <a:pPr marL="27675" indent="0">
              <a:spcAft>
                <a:spcPts val="0"/>
              </a:spcAft>
              <a:buNone/>
            </a:pPr>
            <a:r>
              <a:rPr lang="en-GB" sz="9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    private </a:t>
            </a:r>
            <a:r>
              <a:rPr lang="en-GB" sz="900" b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const</a:t>
            </a:r>
            <a:r>
              <a:rPr lang="en-GB" sz="9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 decimal </a:t>
            </a:r>
            <a:r>
              <a:rPr lang="en-GB" sz="900" b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NanoDivisor</a:t>
            </a:r>
            <a:r>
              <a:rPr lang="en-GB" sz="9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 = 1_000_000_000m;</a:t>
            </a:r>
          </a:p>
          <a:p>
            <a:pPr marL="27675" indent="0">
              <a:spcAft>
                <a:spcPts val="0"/>
              </a:spcAft>
              <a:buNone/>
            </a:pPr>
            <a:br>
              <a:rPr lang="en-GB" sz="900" b="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GB" sz="9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    private </a:t>
            </a:r>
            <a:r>
              <a:rPr lang="en-GB" sz="900" b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DecimalValue</a:t>
            </a:r>
            <a:r>
              <a:rPr lang="en-GB" sz="9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(decimal value)</a:t>
            </a:r>
          </a:p>
          <a:p>
            <a:pPr marL="27675" indent="0">
              <a:spcAft>
                <a:spcPts val="0"/>
              </a:spcAft>
              <a:buNone/>
            </a:pPr>
            <a:r>
              <a:rPr lang="en-GB" sz="9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    {</a:t>
            </a:r>
          </a:p>
          <a:p>
            <a:pPr marL="27675" indent="0">
              <a:spcAft>
                <a:spcPts val="0"/>
              </a:spcAft>
              <a:buNone/>
            </a:pPr>
            <a:r>
              <a:rPr lang="en-GB" sz="9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        Units = (long) </a:t>
            </a:r>
            <a:r>
              <a:rPr lang="en-GB" sz="900" b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decimal.Truncate</a:t>
            </a:r>
            <a:r>
              <a:rPr lang="en-GB" sz="9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(value);</a:t>
            </a:r>
          </a:p>
          <a:p>
            <a:pPr marL="27675" indent="0">
              <a:spcAft>
                <a:spcPts val="0"/>
              </a:spcAft>
              <a:buNone/>
            </a:pPr>
            <a:r>
              <a:rPr lang="en-GB" sz="9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        Nanos = (int) ((value - Units) * </a:t>
            </a:r>
            <a:r>
              <a:rPr lang="en-GB" sz="900" b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NanoDivisor</a:t>
            </a:r>
            <a:r>
              <a:rPr lang="en-GB" sz="9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27675" indent="0">
              <a:spcAft>
                <a:spcPts val="0"/>
              </a:spcAft>
              <a:buNone/>
            </a:pPr>
            <a:r>
              <a:rPr lang="en-GB" sz="9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    }</a:t>
            </a:r>
          </a:p>
          <a:p>
            <a:pPr marL="27675" indent="0">
              <a:spcAft>
                <a:spcPts val="0"/>
              </a:spcAft>
              <a:buNone/>
            </a:pPr>
            <a:r>
              <a:rPr lang="en-GB" sz="9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    </a:t>
            </a:r>
          </a:p>
          <a:p>
            <a:pPr marL="27675" indent="0">
              <a:spcAft>
                <a:spcPts val="0"/>
              </a:spcAft>
              <a:buNone/>
            </a:pPr>
            <a:r>
              <a:rPr lang="en-GB" sz="9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    public static implicit operator decimal(</a:t>
            </a:r>
            <a:r>
              <a:rPr lang="en-GB" sz="900" b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DecimalValue</a:t>
            </a:r>
            <a:r>
              <a:rPr lang="en-GB" sz="9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 value) =&gt;</a:t>
            </a:r>
          </a:p>
          <a:p>
            <a:pPr marL="27675" indent="0">
              <a:spcAft>
                <a:spcPts val="0"/>
              </a:spcAft>
              <a:buNone/>
            </a:pPr>
            <a:r>
              <a:rPr lang="en-GB" sz="9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        </a:t>
            </a:r>
            <a:r>
              <a:rPr lang="en-GB" sz="900" b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value.Units</a:t>
            </a:r>
            <a:r>
              <a:rPr lang="en-GB" sz="9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 + (</a:t>
            </a:r>
            <a:r>
              <a:rPr lang="en-GB" sz="900" b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value.Nanos</a:t>
            </a:r>
            <a:r>
              <a:rPr lang="en-GB" sz="9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 / </a:t>
            </a:r>
            <a:r>
              <a:rPr lang="en-GB" sz="900" b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NanoDivisor</a:t>
            </a:r>
            <a:r>
              <a:rPr lang="en-GB" sz="9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27675" indent="0">
              <a:spcAft>
                <a:spcPts val="0"/>
              </a:spcAft>
              <a:buNone/>
            </a:pPr>
            <a:r>
              <a:rPr lang="en-GB" sz="9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    </a:t>
            </a:r>
          </a:p>
          <a:p>
            <a:pPr marL="27675" indent="0">
              <a:spcAft>
                <a:spcPts val="0"/>
              </a:spcAft>
              <a:buNone/>
            </a:pPr>
            <a:r>
              <a:rPr lang="en-GB" sz="9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    public static implicit operator </a:t>
            </a:r>
            <a:r>
              <a:rPr lang="en-GB" sz="900" b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DecimalValue</a:t>
            </a:r>
            <a:r>
              <a:rPr lang="en-GB" sz="9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(decimal value) =&gt;</a:t>
            </a:r>
          </a:p>
          <a:p>
            <a:pPr marL="27675" indent="0">
              <a:spcAft>
                <a:spcPts val="0"/>
              </a:spcAft>
              <a:buNone/>
            </a:pPr>
            <a:r>
              <a:rPr lang="en-GB" sz="9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        new </a:t>
            </a:r>
            <a:r>
              <a:rPr lang="en-GB" sz="900" b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DecimalValue</a:t>
            </a:r>
            <a:r>
              <a:rPr lang="en-GB" sz="9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(value);</a:t>
            </a:r>
          </a:p>
          <a:p>
            <a:pPr marL="27675" indent="0">
              <a:spcAft>
                <a:spcPts val="0"/>
              </a:spcAft>
              <a:buNone/>
            </a:pPr>
            <a:r>
              <a:rPr lang="en-GB" sz="9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}</a:t>
            </a:r>
          </a:p>
          <a:p>
            <a:pPr marL="27675" indent="0">
              <a:spcAft>
                <a:spcPts val="0"/>
              </a:spcAft>
              <a:buNone/>
            </a:pPr>
            <a:r>
              <a:rPr lang="en-GB" sz="9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648748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D5D8-E056-4397-A331-DCE35BA7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476C2-5E95-42E8-9F89-9198083C6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Second gRPC Service</a:t>
            </a:r>
          </a:p>
        </p:txBody>
      </p:sp>
    </p:spTree>
    <p:extLst>
      <p:ext uri="{BB962C8B-B14F-4D97-AF65-F5344CB8AC3E}">
        <p14:creationId xmlns:p14="http://schemas.microsoft.com/office/powerpoint/2010/main" val="21173048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4150" y="1028700"/>
            <a:ext cx="3695700" cy="3200400"/>
          </a:xfrm>
        </p:spPr>
        <p:txBody>
          <a:bodyPr/>
          <a:lstStyle/>
          <a:p>
            <a:r>
              <a:rPr lang="en-US" sz="1800" dirty="0"/>
              <a:t>Requirements</a:t>
            </a:r>
          </a:p>
          <a:p>
            <a:r>
              <a:rPr lang="en-US" sz="1800" dirty="0"/>
              <a:t>gRPC &amp; </a:t>
            </a:r>
            <a:r>
              <a:rPr lang="en-US" sz="1800" dirty="0" err="1"/>
              <a:t>Protobuf</a:t>
            </a:r>
            <a:r>
              <a:rPr lang="en-US" sz="1800" dirty="0"/>
              <a:t> 101</a:t>
            </a:r>
          </a:p>
          <a:p>
            <a:r>
              <a:rPr lang="en-US" sz="1800" dirty="0"/>
              <a:t>The App: Pizza!</a:t>
            </a:r>
          </a:p>
          <a:p>
            <a:r>
              <a:rPr lang="en-US" sz="1800" dirty="0"/>
              <a:t>First gRPC service: Ingredients</a:t>
            </a:r>
          </a:p>
          <a:p>
            <a:r>
              <a:rPr lang="en-US" sz="1800" dirty="0"/>
              <a:t>Integration Testing gRPC services</a:t>
            </a:r>
          </a:p>
          <a:p>
            <a:r>
              <a:rPr lang="en-US" sz="1800" dirty="0"/>
              <a:t>Project </a:t>
            </a:r>
            <a:r>
              <a:rPr lang="en-US" sz="1800" dirty="0" err="1"/>
              <a:t>Tye</a:t>
            </a:r>
            <a:endParaRPr lang="en-US" sz="1800" dirty="0"/>
          </a:p>
          <a:p>
            <a:r>
              <a:rPr lang="en-US" sz="1800" dirty="0"/>
              <a:t>Second gRPC service: Orders</a:t>
            </a:r>
          </a:p>
          <a:p>
            <a:r>
              <a:rPr lang="en-US" sz="1800" dirty="0"/>
              <a:t>gRPC &amp; </a:t>
            </a:r>
            <a:r>
              <a:rPr lang="en-US" sz="1800" dirty="0" err="1"/>
              <a:t>Protobuf</a:t>
            </a:r>
            <a:r>
              <a:rPr lang="en-US" sz="1800" dirty="0"/>
              <a:t> 201</a:t>
            </a:r>
          </a:p>
          <a:p>
            <a:r>
              <a:rPr lang="en-US" sz="1800" dirty="0"/>
              <a:t>Authentication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536566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384C-A651-4860-B85C-A6AB8622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A309-03A9-46EB-AEA6-E7218F7B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528" y="2207831"/>
            <a:ext cx="3358945" cy="727838"/>
          </a:xfrm>
        </p:spPr>
        <p:txBody>
          <a:bodyPr/>
          <a:lstStyle/>
          <a:p>
            <a:r>
              <a:rPr lang="en-GB" dirty="0"/>
              <a:t>Update Stock</a:t>
            </a:r>
          </a:p>
          <a:p>
            <a:r>
              <a:rPr lang="en-GB" dirty="0"/>
              <a:t>Send order to pizza store</a:t>
            </a:r>
          </a:p>
        </p:txBody>
      </p:sp>
    </p:spTree>
    <p:extLst>
      <p:ext uri="{BB962C8B-B14F-4D97-AF65-F5344CB8AC3E}">
        <p14:creationId xmlns:p14="http://schemas.microsoft.com/office/powerpoint/2010/main" val="331750407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1D97-E0F9-427F-8F51-CB04139D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3796901399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29CF-6BA3-43EC-A7FE-DA30C35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94336-19D8-4EAC-B5D6-AABC9EF7F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74815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359262"/>
            <a:ext cx="5592050" cy="3044063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Get(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GetRequest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(stream Thing);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100845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1" y="1359262"/>
            <a:ext cx="5943599" cy="3044063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Send(stream Thing) returns (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SendResponse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613309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Bidirectional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628" y="1359262"/>
            <a:ext cx="6448744" cy="3044063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Exchange(stream Thing) returns (stream Thing);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44282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6543-281B-4BB3-BDC3-570A57FC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Orders.ShopConsole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C401F-15D4-4DE3-BD1E-B1F311305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Consuming the Order stream</a:t>
            </a:r>
          </a:p>
        </p:txBody>
      </p:sp>
    </p:spTree>
    <p:extLst>
      <p:ext uri="{BB962C8B-B14F-4D97-AF65-F5344CB8AC3E}">
        <p14:creationId xmlns:p14="http://schemas.microsoft.com/office/powerpoint/2010/main" val="2882715836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928D-ACEB-442B-8507-8DE43F04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159220725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14E7-1DEB-4CAB-A192-488E3342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Authentication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8A28-3D7C-476D-89E3-04DB79FBE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8147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ECA3-EF05-4798-85D5-95BE4F5A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Authentication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DF20-92D7-4EC7-A3A5-9EF29C35F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129" y="1299337"/>
            <a:ext cx="2493743" cy="3044063"/>
          </a:xfrm>
        </p:spPr>
        <p:txBody>
          <a:bodyPr/>
          <a:lstStyle/>
          <a:p>
            <a:r>
              <a:rPr lang="en-GB" dirty="0"/>
              <a:t>Bearer Tokens</a:t>
            </a:r>
          </a:p>
          <a:p>
            <a:r>
              <a:rPr lang="en-GB" dirty="0"/>
              <a:t>Certificates (Mutual TLS)</a:t>
            </a:r>
          </a:p>
        </p:txBody>
      </p:sp>
    </p:spTree>
    <p:extLst>
      <p:ext uri="{BB962C8B-B14F-4D97-AF65-F5344CB8AC3E}">
        <p14:creationId xmlns:p14="http://schemas.microsoft.com/office/powerpoint/2010/main" val="110429563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C405BD-6492-4678-93CF-54A5228F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Short Story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95F51-451E-4DFF-BEF1-7672E249F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About measuring things</a:t>
            </a:r>
          </a:p>
        </p:txBody>
      </p:sp>
    </p:spTree>
    <p:extLst>
      <p:ext uri="{BB962C8B-B14F-4D97-AF65-F5344CB8AC3E}">
        <p14:creationId xmlns:p14="http://schemas.microsoft.com/office/powerpoint/2010/main" val="693683728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D927-D7C0-47B8-98D3-FB5B2BF9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Token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5F3-62CD-4F6B-9388-38F1CBDA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9215" y="1299337"/>
            <a:ext cx="3125571" cy="3044063"/>
          </a:xfrm>
        </p:spPr>
        <p:txBody>
          <a:bodyPr/>
          <a:lstStyle/>
          <a:p>
            <a:r>
              <a:rPr lang="en-GB" dirty="0" err="1"/>
              <a:t>CallCredentials</a:t>
            </a:r>
            <a:endParaRPr lang="en-GB" dirty="0"/>
          </a:p>
          <a:p>
            <a:r>
              <a:rPr lang="en-GB" dirty="0"/>
              <a:t>Per-call</a:t>
            </a:r>
          </a:p>
          <a:p>
            <a:r>
              <a:rPr lang="en-GB" dirty="0"/>
              <a:t>Server can verify Client</a:t>
            </a:r>
          </a:p>
          <a:p>
            <a:r>
              <a:rPr lang="en-GB" dirty="0"/>
              <a:t>Uses JSON Web Tokens</a:t>
            </a:r>
          </a:p>
          <a:p>
            <a:r>
              <a:rPr lang="en-GB" dirty="0"/>
              <a:t>MS Auth </a:t>
            </a:r>
            <a:r>
              <a:rPr lang="en-GB" dirty="0" err="1"/>
              <a:t>JwtBearer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4550696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D927-D7C0-47B8-98D3-FB5B2BF9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Certificate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5F3-62CD-4F6B-9388-38F1CBDA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6360" y="1299337"/>
            <a:ext cx="3211281" cy="3044063"/>
          </a:xfrm>
        </p:spPr>
        <p:txBody>
          <a:bodyPr/>
          <a:lstStyle/>
          <a:p>
            <a:r>
              <a:rPr lang="en-GB" dirty="0" err="1"/>
              <a:t>ChannelCredentials</a:t>
            </a:r>
            <a:endParaRPr lang="en-GB" dirty="0"/>
          </a:p>
          <a:p>
            <a:r>
              <a:rPr lang="en-GB" dirty="0"/>
              <a:t>Per-connection</a:t>
            </a:r>
          </a:p>
          <a:p>
            <a:r>
              <a:rPr lang="en-GB" dirty="0"/>
              <a:t>Server can verify Client</a:t>
            </a:r>
          </a:p>
          <a:p>
            <a:r>
              <a:rPr lang="en-GB" dirty="0"/>
              <a:t>Client can verify Server</a:t>
            </a:r>
          </a:p>
          <a:p>
            <a:r>
              <a:rPr lang="en-GB" dirty="0"/>
              <a:t>Kestrel</a:t>
            </a:r>
          </a:p>
          <a:p>
            <a:r>
              <a:rPr lang="en-GB" dirty="0"/>
              <a:t>MS Auth Certificate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72915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5F9A-1D92-4E8B-81FA-6E4062A2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AuthHelp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BF89-17E5-494F-9C0D-A6300556D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Helper project with useful bits</a:t>
            </a:r>
          </a:p>
        </p:txBody>
      </p:sp>
    </p:spTree>
    <p:extLst>
      <p:ext uri="{BB962C8B-B14F-4D97-AF65-F5344CB8AC3E}">
        <p14:creationId xmlns:p14="http://schemas.microsoft.com/office/powerpoint/2010/main" val="2527795096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B080-C61B-4B41-815E-BA9FE7FF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2403636423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14E7-1DEB-4CAB-A192-488E3342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201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8A28-3D7C-476D-89E3-04DB79FBE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671339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Reserved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875" y="1870837"/>
            <a:ext cx="2502249" cy="150101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Foo {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reserved 2, 3;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label = 4;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2840953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076" y="1299337"/>
            <a:ext cx="3111849" cy="241541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Foo {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message Bar {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int32 id = 1;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string name = 2;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}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repeated Bar bars = 2;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3974059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211643"/>
            <a:ext cx="2438399" cy="272021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27675" indent="0">
              <a:buNone/>
            </a:pP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enum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Color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{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UNKNOWN = 0;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RED = 1;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ORANGE = 2;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YELLOW = 3;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GREEN = 4;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BLUE = 5;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PURPLE = 6;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252279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oneof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788" y="1299337"/>
            <a:ext cx="4676425" cy="249161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Notification {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oneof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event {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Message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message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= 1;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Enter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enter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= 2;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Leave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leave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= 3;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}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google.protobuf.Timestamp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time = 4;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6806847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0174" y="1299337"/>
            <a:ext cx="4323652" cy="127241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Post {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// ...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map&lt;string, string&gt; tags = 4;</a:t>
            </a:r>
          </a:p>
          <a:p>
            <a:pPr marL="27675" indent="0"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857742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9D36-0A65-421A-8329-10CFE588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A837-08CF-4BDC-8BC2-BF951A2E7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.NET Core SDK 6.0.x</a:t>
            </a:r>
          </a:p>
          <a:p>
            <a:r>
              <a:rPr lang="en-GB" dirty="0"/>
              <a:t>IDE / Editor</a:t>
            </a:r>
          </a:p>
          <a:p>
            <a:pPr lvl="1"/>
            <a:r>
              <a:rPr lang="en-GB" dirty="0"/>
              <a:t>Visual Studio 2022 / VS Mac 2022 Preview / JetBrains Rider 2021.3 / VS Code latest</a:t>
            </a:r>
          </a:p>
          <a:p>
            <a:r>
              <a:rPr lang="en-GB" dirty="0"/>
              <a:t>CLI</a:t>
            </a:r>
          </a:p>
          <a:p>
            <a:pPr lvl="1"/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tool install --global </a:t>
            </a:r>
            <a:r>
              <a:rPr lang="en-GB" sz="1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Microsoft.Tye</a:t>
            </a:r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 --version 0.10.0-alpha.21420.1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823169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3C1A8D-398C-45BC-8CF6-3F021DFB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66109680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3D9C0DE-27CC-F941-A2E6-8B978F436E03}"/>
              </a:ext>
            </a:extLst>
          </p:cNvPr>
          <p:cNvSpPr txBox="1">
            <a:spLocks/>
          </p:cNvSpPr>
          <p:nvPr/>
        </p:nvSpPr>
        <p:spPr bwMode="auto">
          <a:xfrm>
            <a:off x="1714500" y="666750"/>
            <a:ext cx="5715000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1" i="0">
                <a:solidFill>
                  <a:schemeClr val="tx1"/>
                </a:solidFill>
                <a:latin typeface="Calibri" pitchFamily="34" charset="0"/>
                <a:ea typeface="+mn-ea"/>
                <a:cs typeface="Segoe UI" pitchFamily="34" charset="0"/>
              </a:defRPr>
            </a:lvl1pPr>
            <a:lvl2pPr marL="4572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8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2pPr>
            <a:lvl3pPr marL="9144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6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3pPr>
            <a:lvl4pPr marL="13716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4pPr>
            <a:lvl5pPr marL="18288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5pPr>
            <a:lvl6pPr marL="22860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algn="ctr" defTabSz="-13872816">
              <a:lnSpc>
                <a:spcPct val="90000"/>
              </a:lnSpc>
              <a:defRPr/>
            </a:pPr>
            <a:r>
              <a:rPr lang="en-US" sz="1800" kern="0" dirty="0">
                <a:solidFill>
                  <a:sysClr val="window" lastClr="FFFFFF">
                    <a:lumMod val="50000"/>
                  </a:sysClr>
                </a:solidFill>
                <a:latin typeface="Calibri"/>
              </a:rPr>
              <a:t>Don’t forget to complete an online evaluation</a:t>
            </a:r>
          </a:p>
          <a:p>
            <a:pPr algn="ctr" defTabSz="-13872816">
              <a:lnSpc>
                <a:spcPct val="90000"/>
              </a:lnSpc>
              <a:defRPr/>
            </a:pPr>
            <a:endParaRPr lang="en-US" sz="1200" kern="0" dirty="0">
              <a:solidFill>
                <a:sysClr val="window" lastClr="FFFFFF">
                  <a:lumMod val="50000"/>
                </a:sysClr>
              </a:solidFill>
              <a:latin typeface="Calibri"/>
            </a:endParaRPr>
          </a:p>
          <a:p>
            <a:pPr algn="ctr" defTabSz="-13872816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800" kern="0" dirty="0">
                <a:solidFill>
                  <a:schemeClr val="accent1"/>
                </a:solidFill>
                <a:latin typeface="Calibri"/>
              </a:rPr>
              <a:t>gRPC in .NET Workshop</a:t>
            </a:r>
          </a:p>
          <a:p>
            <a:pPr algn="ctr" defTabSz="-13872816">
              <a:lnSpc>
                <a:spcPct val="90000"/>
              </a:lnSpc>
              <a:spcBef>
                <a:spcPts val="0"/>
              </a:spcBef>
              <a:defRPr/>
            </a:pPr>
            <a:endParaRPr lang="en-US" sz="1200" kern="0" dirty="0">
              <a:solidFill>
                <a:sysClr val="windowText" lastClr="000000"/>
              </a:solidFill>
              <a:latin typeface="Calibri"/>
            </a:endParaRPr>
          </a:p>
          <a:p>
            <a:pPr algn="ctr" defTabSz="-13872816">
              <a:lnSpc>
                <a:spcPct val="90000"/>
              </a:lnSpc>
              <a:defRPr/>
            </a:pPr>
            <a:r>
              <a:rPr lang="en-US" sz="1800" kern="0" dirty="0">
                <a:solidFill>
                  <a:sysClr val="window" lastClr="FFFFFF">
                    <a:lumMod val="50000"/>
                  </a:sysClr>
                </a:solidFill>
                <a:latin typeface="Calibri"/>
              </a:rPr>
              <a:t>Your evaluation helps organizers build better conferences </a:t>
            </a:r>
            <a:br>
              <a:rPr lang="en-US" sz="1800" kern="0" dirty="0">
                <a:solidFill>
                  <a:sysClr val="window" lastClr="FFFFFF">
                    <a:lumMod val="50000"/>
                  </a:sysClr>
                </a:solidFill>
                <a:latin typeface="Calibri"/>
              </a:rPr>
            </a:br>
            <a:r>
              <a:rPr lang="en-US" sz="1800" kern="0" dirty="0">
                <a:solidFill>
                  <a:sysClr val="window" lastClr="FFFFFF">
                    <a:lumMod val="50000"/>
                  </a:sysClr>
                </a:solidFill>
                <a:latin typeface="Calibri"/>
              </a:rPr>
              <a:t>and helps speakers improve their sessions.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686303D0-3B72-3E44-8486-7565572C4F32}"/>
              </a:ext>
            </a:extLst>
          </p:cNvPr>
          <p:cNvSpPr txBox="1">
            <a:spLocks/>
          </p:cNvSpPr>
          <p:nvPr/>
        </p:nvSpPr>
        <p:spPr bwMode="auto">
          <a:xfrm>
            <a:off x="3124200" y="3105150"/>
            <a:ext cx="2971800" cy="98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ctr"/>
            <a:r>
              <a:rPr lang="en-US" sz="2000" kern="0" dirty="0">
                <a:latin typeface="Calibri"/>
                <a:cs typeface="Mangal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68772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71643B-4A92-409B-8ACE-7D74B0251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26E9D-5A7B-48CB-AB3D-7C8CCB39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101</a:t>
            </a:r>
          </a:p>
        </p:txBody>
      </p:sp>
    </p:spTree>
    <p:extLst>
      <p:ext uri="{BB962C8B-B14F-4D97-AF65-F5344CB8AC3E}">
        <p14:creationId xmlns:p14="http://schemas.microsoft.com/office/powerpoint/2010/main" val="26573334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C939-C7F0-44AF-85F1-E276D678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Protobuf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19ECA-8936-45FA-8A04-0D4E463A6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Efficient binary format</a:t>
            </a:r>
          </a:p>
          <a:p>
            <a:r>
              <a:rPr lang="en-GB" dirty="0"/>
              <a:t>Pre-generated serialization/deserialization code</a:t>
            </a:r>
          </a:p>
          <a:p>
            <a:r>
              <a:rPr lang="en-GB" dirty="0"/>
              <a:t>Interface-first development</a:t>
            </a:r>
          </a:p>
          <a:p>
            <a:r>
              <a:rPr lang="en-GB" dirty="0"/>
              <a:t>Cross-platform:</a:t>
            </a:r>
          </a:p>
          <a:p>
            <a:pPr lvl="1"/>
            <a:r>
              <a:rPr lang="en-GB" dirty="0"/>
              <a:t>C#, Kotlin, Java, Python, Node.js, C++, Swift, Dart, Go, PHP, Ruby</a:t>
            </a:r>
          </a:p>
          <a:p>
            <a:pPr lvl="1"/>
            <a:r>
              <a:rPr lang="en-GB" dirty="0"/>
              <a:t>Rust, Erlang, Elixir, TypeScript, Scala, Perl, Elm</a:t>
            </a:r>
          </a:p>
        </p:txBody>
      </p:sp>
    </p:spTree>
    <p:extLst>
      <p:ext uri="{BB962C8B-B14F-4D97-AF65-F5344CB8AC3E}">
        <p14:creationId xmlns:p14="http://schemas.microsoft.com/office/powerpoint/2010/main" val="1627688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DAF7-8C7E-47F4-83E7-571B7E9F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7E79-D428-4277-979A-4C735B40F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Remote Procedure Calls</a:t>
            </a:r>
          </a:p>
          <a:p>
            <a:r>
              <a:rPr lang="en-GB" dirty="0"/>
              <a:t>HTTP/2 (and 3)</a:t>
            </a:r>
          </a:p>
          <a:p>
            <a:r>
              <a:rPr lang="en-GB" dirty="0"/>
              <a:t>Streams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08958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QLintersection">
  <a:themeElements>
    <a:clrScheme name="DEVintersection">
      <a:dk1>
        <a:srgbClr val="000000"/>
      </a:dk1>
      <a:lt1>
        <a:srgbClr val="FEFFFE"/>
      </a:lt1>
      <a:dk2>
        <a:srgbClr val="4F12A4"/>
      </a:dk2>
      <a:lt2>
        <a:srgbClr val="FEFFFE"/>
      </a:lt2>
      <a:accent1>
        <a:srgbClr val="7D2AFF"/>
      </a:accent1>
      <a:accent2>
        <a:srgbClr val="8153FF"/>
      </a:accent2>
      <a:accent3>
        <a:srgbClr val="6127DB"/>
      </a:accent3>
      <a:accent4>
        <a:srgbClr val="C200F7"/>
      </a:accent4>
      <a:accent5>
        <a:srgbClr val="002E56"/>
      </a:accent5>
      <a:accent6>
        <a:srgbClr val="004079"/>
      </a:accent6>
      <a:hlink>
        <a:srgbClr val="E449F6"/>
      </a:hlink>
      <a:folHlink>
        <a:srgbClr val="B282AD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QLintersection">
  <a:themeElements>
    <a:clrScheme name="DEVintersection">
      <a:dk1>
        <a:srgbClr val="000000"/>
      </a:dk1>
      <a:lt1>
        <a:srgbClr val="FEFFFE"/>
      </a:lt1>
      <a:dk2>
        <a:srgbClr val="4F12A4"/>
      </a:dk2>
      <a:lt2>
        <a:srgbClr val="FEFFFE"/>
      </a:lt2>
      <a:accent1>
        <a:srgbClr val="7D2AFF"/>
      </a:accent1>
      <a:accent2>
        <a:srgbClr val="8153FF"/>
      </a:accent2>
      <a:accent3>
        <a:srgbClr val="6127DB"/>
      </a:accent3>
      <a:accent4>
        <a:srgbClr val="C200F7"/>
      </a:accent4>
      <a:accent5>
        <a:srgbClr val="002E56"/>
      </a:accent5>
      <a:accent6>
        <a:srgbClr val="004079"/>
      </a:accent6>
      <a:hlink>
        <a:srgbClr val="E449F6"/>
      </a:hlink>
      <a:folHlink>
        <a:srgbClr val="B282AD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498799-B0FC-4B7A-8396-BFC34D805990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2065</TotalTime>
  <Words>1294</Words>
  <Application>Microsoft Office PowerPoint</Application>
  <PresentationFormat>On-screen Show (16:9)</PresentationFormat>
  <Paragraphs>314</Paragraphs>
  <Slides>62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4" baseType="lpstr">
      <vt:lpstr>Arial</vt:lpstr>
      <vt:lpstr>Calibri</vt:lpstr>
      <vt:lpstr>Calibri Light</vt:lpstr>
      <vt:lpstr>Cascadia Code</vt:lpstr>
      <vt:lpstr>Cascadia Mono</vt:lpstr>
      <vt:lpstr>Myriad Pro</vt:lpstr>
      <vt:lpstr>Segoe UI Semibold</vt:lpstr>
      <vt:lpstr>Tekton Pro</vt:lpstr>
      <vt:lpstr>Verdana</vt:lpstr>
      <vt:lpstr>Wingdings</vt:lpstr>
      <vt:lpstr>SQLintersection</vt:lpstr>
      <vt:lpstr>1_SQLintersection</vt:lpstr>
      <vt:lpstr> Modern Distributed Systems with gRPC in NET 6.0</vt:lpstr>
      <vt:lpstr>PowerPoint Presentation</vt:lpstr>
      <vt:lpstr>Coach: Mark Rendle</vt:lpstr>
      <vt:lpstr>Introduction</vt:lpstr>
      <vt:lpstr>A Short Story</vt:lpstr>
      <vt:lpstr>Requirements</vt:lpstr>
      <vt:lpstr>gRPC &amp; Protobuf 101</vt:lpstr>
      <vt:lpstr>Protobuf</vt:lpstr>
      <vt:lpstr>gRPC</vt:lpstr>
      <vt:lpstr>Message definition</vt:lpstr>
      <vt:lpstr>Scalar Value Types</vt:lpstr>
      <vt:lpstr>Integer Types</vt:lpstr>
      <vt:lpstr>“Well-Known Types”</vt:lpstr>
      <vt:lpstr>Service definition</vt:lpstr>
      <vt:lpstr>Pizza!</vt:lpstr>
      <vt:lpstr>Starter project</vt:lpstr>
      <vt:lpstr>Project Overview</vt:lpstr>
      <vt:lpstr>Ingredients</vt:lpstr>
      <vt:lpstr>Create Ingredients Project</vt:lpstr>
      <vt:lpstr>Coding</vt:lpstr>
      <vt:lpstr>Consuming Toppings</vt:lpstr>
      <vt:lpstr>Consuming the Ingredients Service</vt:lpstr>
      <vt:lpstr>Coding</vt:lpstr>
      <vt:lpstr>Integration Testing</vt:lpstr>
      <vt:lpstr>Integration Testing</vt:lpstr>
      <vt:lpstr>Create Ingredients.Tests Project</vt:lpstr>
      <vt:lpstr>Add the Ingredients Client</vt:lpstr>
      <vt:lpstr>Coding</vt:lpstr>
      <vt:lpstr>Exercise</vt:lpstr>
      <vt:lpstr>Crusts</vt:lpstr>
      <vt:lpstr>Project Tye</vt:lpstr>
      <vt:lpstr>Install Tye</vt:lpstr>
      <vt:lpstr>Tye Configuration</vt:lpstr>
      <vt:lpstr>Run</vt:lpstr>
      <vt:lpstr>tye.yaml</vt:lpstr>
      <vt:lpstr>Decimals</vt:lpstr>
      <vt:lpstr>decimal.proto</vt:lpstr>
      <vt:lpstr>DecimalValue.cs</vt:lpstr>
      <vt:lpstr>Orders</vt:lpstr>
      <vt:lpstr>Orders Requirements</vt:lpstr>
      <vt:lpstr>Coding</vt:lpstr>
      <vt:lpstr>gRPC Streams</vt:lpstr>
      <vt:lpstr>Server streaming</vt:lpstr>
      <vt:lpstr>Client streaming</vt:lpstr>
      <vt:lpstr>Bidirectional streaming</vt:lpstr>
      <vt:lpstr>Orders.ShopConsole</vt:lpstr>
      <vt:lpstr>Coding</vt:lpstr>
      <vt:lpstr>Authentication</vt:lpstr>
      <vt:lpstr>Authentication Options</vt:lpstr>
      <vt:lpstr>Token Authentication</vt:lpstr>
      <vt:lpstr>Certificate Authentication</vt:lpstr>
      <vt:lpstr>AuthHelp</vt:lpstr>
      <vt:lpstr>Coding</vt:lpstr>
      <vt:lpstr>gRPC &amp; Protobuf 201</vt:lpstr>
      <vt:lpstr>Reserved fields</vt:lpstr>
      <vt:lpstr>Nested Types</vt:lpstr>
      <vt:lpstr>Enums</vt:lpstr>
      <vt:lpstr>oneof</vt:lpstr>
      <vt:lpstr>map</vt:lpstr>
      <vt:lpstr>Questions?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SQL213  Session Name</dc:title>
  <dc:subject>From raw Ajax to ASP.NET</dc:subject>
  <dc:creator>Kimberly L. Tripp</dc:creator>
  <cp:lastModifiedBy>Mark Rendle</cp:lastModifiedBy>
  <cp:revision>55</cp:revision>
  <cp:lastPrinted>2012-12-21T20:05:00Z</cp:lastPrinted>
  <dcterms:created xsi:type="dcterms:W3CDTF">2014-10-22T19:18:01Z</dcterms:created>
  <dcterms:modified xsi:type="dcterms:W3CDTF">2021-12-10T22:53:04Z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