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302" r:id="rId2"/>
    <p:sldId id="257" r:id="rId3"/>
    <p:sldId id="258" r:id="rId4"/>
    <p:sldId id="264" r:id="rId5"/>
    <p:sldId id="311" r:id="rId6"/>
    <p:sldId id="312" r:id="rId7"/>
    <p:sldId id="313" r:id="rId8"/>
    <p:sldId id="314" r:id="rId9"/>
    <p:sldId id="265" r:id="rId10"/>
    <p:sldId id="267" r:id="rId11"/>
    <p:sldId id="268" r:id="rId12"/>
    <p:sldId id="269" r:id="rId13"/>
    <p:sldId id="266" r:id="rId14"/>
    <p:sldId id="259" r:id="rId15"/>
    <p:sldId id="260" r:id="rId16"/>
    <p:sldId id="261" r:id="rId17"/>
    <p:sldId id="262" r:id="rId18"/>
    <p:sldId id="263" r:id="rId19"/>
    <p:sldId id="270" r:id="rId20"/>
    <p:sldId id="276" r:id="rId21"/>
    <p:sldId id="277" r:id="rId22"/>
    <p:sldId id="281" r:id="rId23"/>
    <p:sldId id="271" r:id="rId24"/>
    <p:sldId id="272" r:id="rId25"/>
    <p:sldId id="273" r:id="rId26"/>
    <p:sldId id="305" r:id="rId27"/>
    <p:sldId id="274" r:id="rId28"/>
    <p:sldId id="309" r:id="rId29"/>
    <p:sldId id="310" r:id="rId30"/>
    <p:sldId id="275" r:id="rId31"/>
    <p:sldId id="282" r:id="rId32"/>
    <p:sldId id="283" r:id="rId33"/>
    <p:sldId id="284" r:id="rId34"/>
    <p:sldId id="285" r:id="rId35"/>
    <p:sldId id="306" r:id="rId36"/>
    <p:sldId id="307" r:id="rId37"/>
    <p:sldId id="308" r:id="rId38"/>
    <p:sldId id="286" r:id="rId39"/>
    <p:sldId id="287" r:id="rId40"/>
    <p:sldId id="288" r:id="rId41"/>
    <p:sldId id="290" r:id="rId42"/>
    <p:sldId id="291" r:id="rId43"/>
    <p:sldId id="292" r:id="rId44"/>
    <p:sldId id="293" r:id="rId45"/>
    <p:sldId id="289" r:id="rId46"/>
    <p:sldId id="294" r:id="rId47"/>
    <p:sldId id="295" r:id="rId48"/>
    <p:sldId id="296" r:id="rId49"/>
    <p:sldId id="298" r:id="rId50"/>
    <p:sldId id="297" r:id="rId51"/>
    <p:sldId id="299" r:id="rId52"/>
    <p:sldId id="300" r:id="rId53"/>
    <p:sldId id="301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40" y="1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86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17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503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474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073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570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697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991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51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32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16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60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25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08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7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61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3DACCEA-DA91-435E-82E3-F8EC8E3DC6DD}" type="datetimeFigureOut">
              <a:rPr lang="en-GB" smtClean="0"/>
              <a:t>24/09/2022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492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BA05-01A6-4F38-A6F6-0EF9A1E6D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Modern Distributed Systems</a:t>
            </a:r>
            <a:br>
              <a:rPr lang="en-GB" dirty="0"/>
            </a:br>
            <a:r>
              <a:rPr lang="en-GB" dirty="0"/>
              <a:t>with gRPC in NET 6.0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354F8-6E7A-4C60-9828-00CCEB550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Mark Rendle, NDC Oslo, September 2022</a:t>
            </a:r>
          </a:p>
        </p:txBody>
      </p:sp>
    </p:spTree>
    <p:extLst>
      <p:ext uri="{BB962C8B-B14F-4D97-AF65-F5344CB8AC3E}">
        <p14:creationId xmlns:p14="http://schemas.microsoft.com/office/powerpoint/2010/main" val="410068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9776-6AC1-47DC-9A97-29DE0C8D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Scalar Value Types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AB15FC-B154-433E-8DC7-5234816DC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7886022"/>
              </p:ext>
            </p:extLst>
          </p:nvPr>
        </p:nvGraphicFramePr>
        <p:xfrm>
          <a:off x="914400" y="1731963"/>
          <a:ext cx="1035367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427">
                  <a:extLst>
                    <a:ext uri="{9D8B030D-6E8A-4147-A177-3AD203B41FA5}">
                      <a16:colId xmlns:a16="http://schemas.microsoft.com/office/drawing/2014/main" val="901062637"/>
                    </a:ext>
                  </a:extLst>
                </a:gridCol>
                <a:gridCol w="1358284">
                  <a:extLst>
                    <a:ext uri="{9D8B030D-6E8A-4147-A177-3AD203B41FA5}">
                      <a16:colId xmlns:a16="http://schemas.microsoft.com/office/drawing/2014/main" val="676222831"/>
                    </a:ext>
                  </a:extLst>
                </a:gridCol>
                <a:gridCol w="7574964">
                  <a:extLst>
                    <a:ext uri="{9D8B030D-6E8A-4147-A177-3AD203B41FA5}">
                      <a16:colId xmlns:a16="http://schemas.microsoft.com/office/drawing/2014/main" val="754814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Protobuf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74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5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UTF-8 encoded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2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51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byte[]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264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5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9776-6AC1-47DC-9A97-29DE0C8D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Scalar Value Types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AB15FC-B154-433E-8DC7-5234816DC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7848476"/>
              </p:ext>
            </p:extLst>
          </p:nvPr>
        </p:nvGraphicFramePr>
        <p:xfrm>
          <a:off x="914400" y="1731963"/>
          <a:ext cx="1035367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427">
                  <a:extLst>
                    <a:ext uri="{9D8B030D-6E8A-4147-A177-3AD203B41FA5}">
                      <a16:colId xmlns:a16="http://schemas.microsoft.com/office/drawing/2014/main" val="901062637"/>
                    </a:ext>
                  </a:extLst>
                </a:gridCol>
                <a:gridCol w="1358284">
                  <a:extLst>
                    <a:ext uri="{9D8B030D-6E8A-4147-A177-3AD203B41FA5}">
                      <a16:colId xmlns:a16="http://schemas.microsoft.com/office/drawing/2014/main" val="676222831"/>
                    </a:ext>
                  </a:extLst>
                </a:gridCol>
                <a:gridCol w="7574964">
                  <a:extLst>
                    <a:ext uri="{9D8B030D-6E8A-4147-A177-3AD203B41FA5}">
                      <a16:colId xmlns:a16="http://schemas.microsoft.com/office/drawing/2014/main" val="754814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Protobuf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74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5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uint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17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ulong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6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Better when values are often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665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Better when values are often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63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fixed32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Fixed-length, better when values are often &gt; 2^28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13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fixed64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Fixed-length, better when values are often &gt; 2^56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28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sfixed32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Like sint32 but fixed-length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2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sfixed64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Like sint64 but fixed-length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513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165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9776-6AC1-47DC-9A97-29DE0C8D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“Well-Known Types”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AB15FC-B154-433E-8DC7-5234816DC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602086"/>
              </p:ext>
            </p:extLst>
          </p:nvPr>
        </p:nvGraphicFramePr>
        <p:xfrm>
          <a:off x="914400" y="1731963"/>
          <a:ext cx="103536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940">
                  <a:extLst>
                    <a:ext uri="{9D8B030D-6E8A-4147-A177-3AD203B41FA5}">
                      <a16:colId xmlns:a16="http://schemas.microsoft.com/office/drawing/2014/main" val="901062637"/>
                    </a:ext>
                  </a:extLst>
                </a:gridCol>
                <a:gridCol w="2246050">
                  <a:extLst>
                    <a:ext uri="{9D8B030D-6E8A-4147-A177-3AD203B41FA5}">
                      <a16:colId xmlns:a16="http://schemas.microsoft.com/office/drawing/2014/main" val="676222831"/>
                    </a:ext>
                  </a:extLst>
                </a:gridCol>
                <a:gridCol w="4982685">
                  <a:extLst>
                    <a:ext uri="{9D8B030D-6E8A-4147-A177-3AD203B41FA5}">
                      <a16:colId xmlns:a16="http://schemas.microsoft.com/office/drawing/2014/main" val="754814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Protobuf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Import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74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google.protobuf.Timestamp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DateTimeOffset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google/</a:t>
                      </a:r>
                      <a:r>
                        <a:rPr lang="en-GB" dirty="0" err="1"/>
                        <a:t>protobuf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timestamp.proto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5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google.protobuf.Duration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TimeSpan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google/</a:t>
                      </a:r>
                      <a:r>
                        <a:rPr lang="en-GB" dirty="0" err="1"/>
                        <a:t>protobuf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duration.proto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google.protobuf.Int32Value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Nullable&lt;int&gt;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google/</a:t>
                      </a:r>
                      <a:r>
                        <a:rPr lang="en-GB" dirty="0" err="1"/>
                        <a:t>protobuf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wrappers.proto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17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google/</a:t>
                      </a:r>
                      <a:r>
                        <a:rPr lang="en-GB" dirty="0" err="1"/>
                        <a:t>protobuf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wrappers.proto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67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778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847" y="1732449"/>
            <a:ext cx="8150306" cy="4058751"/>
          </a:xfrm>
        </p:spPr>
        <p:txBody>
          <a:bodyPr anchor="ctr"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 Employees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GetAll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GetAllRequest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 returns 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GetAllResponse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Get(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GetRequest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 returns 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GetResponse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); 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7429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BE4C-6408-4FC4-80EB-4FAD23EA7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Pizza!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5BD43-8AEC-4F32-B311-FBC8BF0B5D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(Thinking of workshop apps is hard)</a:t>
            </a:r>
          </a:p>
        </p:txBody>
      </p:sp>
    </p:spTree>
    <p:extLst>
      <p:ext uri="{BB962C8B-B14F-4D97-AF65-F5344CB8AC3E}">
        <p14:creationId xmlns:p14="http://schemas.microsoft.com/office/powerpoint/2010/main" val="678136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6AF2-1E46-4452-A970-7C93EE2F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Starter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69816-394D-433B-B27F-8B6EEEC4F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6900" indent="0" algn="ctr">
              <a:buNone/>
            </a:pPr>
            <a:r>
              <a:rPr lang="en-GB" sz="2800" dirty="0"/>
              <a:t>https://github.com/RendleLabs/NDC-Oslo-2022</a:t>
            </a:r>
          </a:p>
        </p:txBody>
      </p:sp>
    </p:spTree>
    <p:extLst>
      <p:ext uri="{BB962C8B-B14F-4D97-AF65-F5344CB8AC3E}">
        <p14:creationId xmlns:p14="http://schemas.microsoft.com/office/powerpoint/2010/main" val="2602236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4216-BE43-4369-930A-4CE8EAFD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92D02-E052-4ECE-B7AF-BAC36F589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843" y="1732449"/>
            <a:ext cx="5682314" cy="4058751"/>
          </a:xfrm>
        </p:spPr>
        <p:txBody>
          <a:bodyPr>
            <a:normAutofit/>
          </a:bodyPr>
          <a:lstStyle/>
          <a:p>
            <a:r>
              <a:rPr lang="en-GB" dirty="0"/>
              <a:t>Frontend:</a:t>
            </a:r>
          </a:p>
          <a:p>
            <a:pPr lvl="1"/>
            <a:r>
              <a:rPr lang="en-GB" dirty="0"/>
              <a:t>ASP.NET Core MVC</a:t>
            </a:r>
          </a:p>
          <a:p>
            <a:pPr lvl="1"/>
            <a:r>
              <a:rPr lang="en-GB" dirty="0"/>
              <a:t>No SPA, React, Angular, Vue, </a:t>
            </a:r>
            <a:r>
              <a:rPr lang="en-GB" dirty="0" err="1"/>
              <a:t>Blazor</a:t>
            </a:r>
            <a:endParaRPr lang="en-GB" dirty="0"/>
          </a:p>
          <a:p>
            <a:r>
              <a:rPr lang="en-GB" dirty="0" err="1"/>
              <a:t>Ingredients.Data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DAL for ingredients data over Azure Table Storage</a:t>
            </a:r>
          </a:p>
          <a:p>
            <a:r>
              <a:rPr lang="en-GB" dirty="0" err="1"/>
              <a:t>Orders.PubSub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Messaging using Azure Redis</a:t>
            </a:r>
          </a:p>
          <a:p>
            <a:r>
              <a:rPr lang="en-GB" dirty="0" err="1"/>
              <a:t>GrpcTestHelper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Helper for integration tests</a:t>
            </a:r>
          </a:p>
        </p:txBody>
      </p:sp>
    </p:spTree>
    <p:extLst>
      <p:ext uri="{BB962C8B-B14F-4D97-AF65-F5344CB8AC3E}">
        <p14:creationId xmlns:p14="http://schemas.microsoft.com/office/powerpoint/2010/main" val="1486642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B8E5-2A0D-4297-A126-BF32A43F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Ingredients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17861-566F-4078-9B5D-66F29FDF10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My First gRPC Service</a:t>
            </a:r>
          </a:p>
        </p:txBody>
      </p:sp>
    </p:spTree>
    <p:extLst>
      <p:ext uri="{BB962C8B-B14F-4D97-AF65-F5344CB8AC3E}">
        <p14:creationId xmlns:p14="http://schemas.microsoft.com/office/powerpoint/2010/main" val="204649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AEDF-47B2-4401-B0AA-7D88EB06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Ingredients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46C63-D779-49C1-BB25-FE897901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9029" y="2868227"/>
            <a:ext cx="5878700" cy="112154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new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-o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/Ingredients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sln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add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/Ingredients</a:t>
            </a:r>
          </a:p>
        </p:txBody>
      </p:sp>
    </p:spTree>
    <p:extLst>
      <p:ext uri="{BB962C8B-B14F-4D97-AF65-F5344CB8AC3E}">
        <p14:creationId xmlns:p14="http://schemas.microsoft.com/office/powerpoint/2010/main" val="2350040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23EB-46D3-4713-9F40-3D8960F1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CFFBA-CAE7-4A29-AFA9-9C44687D2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94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3E70-75EE-4B01-9D3A-6697D56F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8CBFA-C2DE-4539-869F-C4F58A6EF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7302" y="1732449"/>
            <a:ext cx="4297397" cy="4058751"/>
          </a:xfrm>
        </p:spPr>
        <p:txBody>
          <a:bodyPr/>
          <a:lstStyle/>
          <a:p>
            <a:r>
              <a:rPr lang="en-GB" dirty="0"/>
              <a:t>Requirements</a:t>
            </a:r>
          </a:p>
          <a:p>
            <a:r>
              <a:rPr lang="en-GB" dirty="0"/>
              <a:t>gRPC &amp; </a:t>
            </a:r>
            <a:r>
              <a:rPr lang="en-GB" dirty="0" err="1"/>
              <a:t>Protobuf</a:t>
            </a:r>
            <a:r>
              <a:rPr lang="en-GB" dirty="0"/>
              <a:t> 101</a:t>
            </a:r>
          </a:p>
          <a:p>
            <a:r>
              <a:rPr lang="en-GB" dirty="0"/>
              <a:t>The App: Pizza!</a:t>
            </a:r>
          </a:p>
          <a:p>
            <a:r>
              <a:rPr lang="en-GB" dirty="0"/>
              <a:t>First gRPC service: Ingredients</a:t>
            </a:r>
          </a:p>
          <a:p>
            <a:r>
              <a:rPr lang="en-GB" dirty="0"/>
              <a:t>Integration Testing gRPC services</a:t>
            </a:r>
          </a:p>
          <a:p>
            <a:r>
              <a:rPr lang="en-GB" dirty="0"/>
              <a:t>Project </a:t>
            </a:r>
            <a:r>
              <a:rPr lang="en-GB" dirty="0" err="1"/>
              <a:t>Tye</a:t>
            </a:r>
            <a:endParaRPr lang="en-GB" dirty="0"/>
          </a:p>
          <a:p>
            <a:r>
              <a:rPr lang="en-GB" dirty="0"/>
              <a:t>Second gRPC service: Orders</a:t>
            </a:r>
          </a:p>
          <a:p>
            <a:r>
              <a:rPr lang="en-GB" dirty="0"/>
              <a:t>gRPC &amp; </a:t>
            </a:r>
            <a:r>
              <a:rPr lang="en-GB" dirty="0" err="1"/>
              <a:t>Protobuf</a:t>
            </a:r>
            <a:r>
              <a:rPr lang="en-GB" dirty="0"/>
              <a:t> 201</a:t>
            </a:r>
          </a:p>
          <a:p>
            <a:r>
              <a:rPr lang="en-GB" dirty="0"/>
              <a:t>gRPC and WCF</a:t>
            </a:r>
          </a:p>
        </p:txBody>
      </p:sp>
    </p:spTree>
    <p:extLst>
      <p:ext uri="{BB962C8B-B14F-4D97-AF65-F5344CB8AC3E}">
        <p14:creationId xmlns:p14="http://schemas.microsoft.com/office/powerpoint/2010/main" val="3348364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DC14-A643-452C-AF7F-E39FEC4F2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Consuming Toppings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DD57C-1534-43F9-95E9-F76A1E8234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Pun absolutely intended</a:t>
            </a:r>
          </a:p>
        </p:txBody>
      </p:sp>
    </p:spTree>
    <p:extLst>
      <p:ext uri="{BB962C8B-B14F-4D97-AF65-F5344CB8AC3E}">
        <p14:creationId xmlns:p14="http://schemas.microsoft.com/office/powerpoint/2010/main" val="4213862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67A9-7548-401B-B9D2-AF9A0AE3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Consuming the Ingredients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4F456-E5BE-4CBF-8141-0C9B4960B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gRPC NuGet packages</a:t>
            </a:r>
          </a:p>
          <a:p>
            <a:pPr lvl="1"/>
            <a:r>
              <a:rPr lang="en-GB" dirty="0" err="1"/>
              <a:t>Google.Protobuf</a:t>
            </a:r>
            <a:endParaRPr lang="en-GB" dirty="0"/>
          </a:p>
          <a:p>
            <a:pPr lvl="1"/>
            <a:r>
              <a:rPr lang="en-GB" dirty="0" err="1"/>
              <a:t>Grpc.AspNetCore.Server.ClientFactory</a:t>
            </a:r>
            <a:endParaRPr lang="en-GB" dirty="0"/>
          </a:p>
          <a:p>
            <a:pPr lvl="1"/>
            <a:r>
              <a:rPr lang="en-GB" dirty="0" err="1"/>
              <a:t>Grpc.Tools</a:t>
            </a:r>
            <a:endParaRPr lang="en-GB" dirty="0"/>
          </a:p>
          <a:p>
            <a:r>
              <a:rPr lang="en-GB" dirty="0"/>
              <a:t>Add &lt;</a:t>
            </a:r>
            <a:r>
              <a:rPr lang="en-GB" dirty="0" err="1"/>
              <a:t>Protobuf</a:t>
            </a:r>
            <a:r>
              <a:rPr lang="en-GB" dirty="0"/>
              <a:t>&gt; elements to project</a:t>
            </a:r>
          </a:p>
        </p:txBody>
      </p:sp>
    </p:spTree>
    <p:extLst>
      <p:ext uri="{BB962C8B-B14F-4D97-AF65-F5344CB8AC3E}">
        <p14:creationId xmlns:p14="http://schemas.microsoft.com/office/powerpoint/2010/main" val="1724207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6EB72-ACB4-46BB-8985-B84A8880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FFE8A-7611-43CB-8FB2-25CB024ED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764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8C29-A713-4F44-9B38-7A4AF3CE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7E345-9488-46D6-89F4-4CA069310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628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05A5-4771-4D27-8F06-6B3DB0A2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B7A51-A289-49E8-8B1F-D1D488AE1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Microsoft.AspNetCore.Mvc.Testing</a:t>
            </a:r>
            <a:endParaRPr lang="en-GB" dirty="0"/>
          </a:p>
          <a:p>
            <a:r>
              <a:rPr lang="en-GB" dirty="0" err="1"/>
              <a:t>WebApplicationFactory</a:t>
            </a:r>
            <a:r>
              <a:rPr lang="en-GB" dirty="0"/>
              <a:t>&lt;T&gt;</a:t>
            </a:r>
          </a:p>
          <a:p>
            <a:pPr lvl="1"/>
            <a:r>
              <a:rPr lang="en-GB" dirty="0"/>
              <a:t>Mocking dependencies</a:t>
            </a:r>
          </a:p>
          <a:p>
            <a:r>
              <a:rPr lang="en-GB" dirty="0"/>
              <a:t>Fun with HTTP/2</a:t>
            </a:r>
          </a:p>
        </p:txBody>
      </p:sp>
    </p:spTree>
    <p:extLst>
      <p:ext uri="{BB962C8B-B14F-4D97-AF65-F5344CB8AC3E}">
        <p14:creationId xmlns:p14="http://schemas.microsoft.com/office/powerpoint/2010/main" val="2797478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AEDF-47B2-4401-B0AA-7D88EB06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</a:t>
            </a:r>
            <a:r>
              <a:rPr lang="en-GB" dirty="0" err="1"/>
              <a:t>Ingredients.Tests</a:t>
            </a:r>
            <a:r>
              <a:rPr lang="en-GB" dirty="0"/>
              <a:t>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46C63-D779-49C1-BB25-FE897901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8408" y="2868227"/>
            <a:ext cx="7067002" cy="112154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new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xunit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-o test/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Ingredients.Tests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sln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add test/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Ingredients.Tests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203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67A9-7548-401B-B9D2-AF9A0AE3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the Ingredients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4F456-E5BE-4CBF-8141-0C9B4960B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gRPC NuGet packages</a:t>
            </a:r>
          </a:p>
          <a:p>
            <a:pPr lvl="1"/>
            <a:r>
              <a:rPr lang="en-GB" dirty="0" err="1"/>
              <a:t>Google.Protobuf</a:t>
            </a:r>
            <a:endParaRPr lang="en-GB" dirty="0"/>
          </a:p>
          <a:p>
            <a:pPr lvl="1"/>
            <a:r>
              <a:rPr lang="en-GB" dirty="0" err="1"/>
              <a:t>Grpc.Net.ClientFactory</a:t>
            </a:r>
            <a:endParaRPr lang="en-GB" dirty="0"/>
          </a:p>
          <a:p>
            <a:pPr lvl="1"/>
            <a:r>
              <a:rPr lang="en-GB" dirty="0" err="1"/>
              <a:t>Grpc.Tools</a:t>
            </a:r>
            <a:endParaRPr lang="en-GB" dirty="0"/>
          </a:p>
          <a:p>
            <a:r>
              <a:rPr lang="en-GB" dirty="0"/>
              <a:t>Add &lt;</a:t>
            </a:r>
            <a:r>
              <a:rPr lang="en-GB" dirty="0" err="1"/>
              <a:t>Protobuf</a:t>
            </a:r>
            <a:r>
              <a:rPr lang="en-GB" dirty="0"/>
              <a:t>&gt; elements to project</a:t>
            </a:r>
          </a:p>
        </p:txBody>
      </p:sp>
    </p:spTree>
    <p:extLst>
      <p:ext uri="{BB962C8B-B14F-4D97-AF65-F5344CB8AC3E}">
        <p14:creationId xmlns:p14="http://schemas.microsoft.com/office/powerpoint/2010/main" val="871183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23EB-46D3-4713-9F40-3D8960F1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CFFBA-CAE7-4A29-AFA9-9C44687D2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452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AF08-F6D5-47F2-8DB1-CE1A6CD03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63A40-000E-438C-BC84-DA5B5F6E1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Crusts to the Ingredients service</a:t>
            </a:r>
          </a:p>
        </p:txBody>
      </p:sp>
    </p:spTree>
    <p:extLst>
      <p:ext uri="{BB962C8B-B14F-4D97-AF65-F5344CB8AC3E}">
        <p14:creationId xmlns:p14="http://schemas.microsoft.com/office/powerpoint/2010/main" val="4178396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97E3-068D-4B8A-881C-EDE01505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Crusts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21CCE-7C51-4ED3-977C-13CC8FB38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</a:t>
            </a:r>
            <a:r>
              <a:rPr lang="en-GB" dirty="0" err="1">
                <a:solidFill>
                  <a:schemeClr val="accent2"/>
                </a:solidFill>
              </a:rPr>
              <a:t>GetCrusts</a:t>
            </a:r>
            <a:r>
              <a:rPr lang="en-GB" dirty="0"/>
              <a:t> </a:t>
            </a:r>
            <a:r>
              <a:rPr lang="en-GB" dirty="0" err="1"/>
              <a:t>rpc</a:t>
            </a:r>
            <a:r>
              <a:rPr lang="en-GB" dirty="0"/>
              <a:t> to the </a:t>
            </a:r>
            <a:r>
              <a:rPr lang="en-GB" dirty="0" err="1">
                <a:solidFill>
                  <a:schemeClr val="accent2"/>
                </a:solidFill>
              </a:rPr>
              <a:t>IngredientsService</a:t>
            </a:r>
            <a:r>
              <a:rPr lang="en-GB" dirty="0"/>
              <a:t> service in </a:t>
            </a:r>
            <a:r>
              <a:rPr lang="en-GB" dirty="0" err="1">
                <a:solidFill>
                  <a:schemeClr val="accent2"/>
                </a:solidFill>
              </a:rPr>
              <a:t>ingredients.proto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dirty="0"/>
              <a:t>Add message types in </a:t>
            </a:r>
            <a:r>
              <a:rPr lang="en-GB" dirty="0" err="1"/>
              <a:t>ingredients.proto</a:t>
            </a:r>
            <a:endParaRPr lang="en-GB" dirty="0"/>
          </a:p>
          <a:p>
            <a:r>
              <a:rPr lang="en-GB" dirty="0"/>
              <a:t>Implement </a:t>
            </a:r>
            <a:r>
              <a:rPr lang="en-GB" dirty="0" err="1">
                <a:solidFill>
                  <a:schemeClr val="accent2"/>
                </a:solidFill>
              </a:rPr>
              <a:t>GetCrusts</a:t>
            </a:r>
            <a:r>
              <a:rPr lang="en-GB" dirty="0"/>
              <a:t> in </a:t>
            </a:r>
            <a:r>
              <a:rPr lang="en-GB" dirty="0" err="1">
                <a:solidFill>
                  <a:schemeClr val="accent2"/>
                </a:solidFill>
              </a:rPr>
              <a:t>IngredientsImpl</a:t>
            </a:r>
            <a:endParaRPr lang="en-GB" dirty="0">
              <a:solidFill>
                <a:schemeClr val="accent2"/>
              </a:solidFill>
            </a:endParaRPr>
          </a:p>
          <a:p>
            <a:pPr lvl="1"/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Use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 err="1">
                <a:solidFill>
                  <a:schemeClr val="accent2"/>
                </a:solidFill>
              </a:rPr>
              <a:t>CrustData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from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 err="1">
                <a:solidFill>
                  <a:schemeClr val="accent2"/>
                </a:solidFill>
              </a:rPr>
              <a:t>Ingredients.Data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project</a:t>
            </a:r>
          </a:p>
          <a:p>
            <a:r>
              <a:rPr lang="en-GB" dirty="0"/>
              <a:t>Add tests for </a:t>
            </a:r>
            <a:r>
              <a:rPr lang="en-GB" dirty="0" err="1">
                <a:solidFill>
                  <a:schemeClr val="accent2"/>
                </a:solidFill>
              </a:rPr>
              <a:t>GetCrusts</a:t>
            </a:r>
            <a:r>
              <a:rPr lang="en-GB" dirty="0"/>
              <a:t> in test project</a:t>
            </a:r>
          </a:p>
          <a:p>
            <a:r>
              <a:rPr lang="en-GB" dirty="0"/>
              <a:t>Update </a:t>
            </a:r>
            <a:r>
              <a:rPr lang="en-GB" dirty="0" err="1">
                <a:solidFill>
                  <a:schemeClr val="accent2"/>
                </a:solidFill>
              </a:rPr>
              <a:t>ingredients.proto</a:t>
            </a:r>
            <a:r>
              <a:rPr lang="en-GB" dirty="0"/>
              <a:t> in Frontend</a:t>
            </a:r>
          </a:p>
          <a:p>
            <a:r>
              <a:rPr lang="en-GB" dirty="0"/>
              <a:t>Use </a:t>
            </a:r>
            <a:r>
              <a:rPr lang="en-GB" dirty="0" err="1">
                <a:solidFill>
                  <a:schemeClr val="accent2"/>
                </a:solidFill>
              </a:rPr>
              <a:t>GetCrustsAsync</a:t>
            </a:r>
            <a:r>
              <a:rPr lang="en-GB" dirty="0"/>
              <a:t> in </a:t>
            </a:r>
            <a:r>
              <a:rPr lang="en-GB" dirty="0">
                <a:solidFill>
                  <a:schemeClr val="accent2"/>
                </a:solidFill>
              </a:rPr>
              <a:t>Frontend</a:t>
            </a:r>
            <a:r>
              <a:rPr lang="en-GB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165659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9D36-0A65-421A-8329-10CFE588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6A837-08CF-4BDC-8BC2-BF951A2E7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.NET Core SDK 6.0.x</a:t>
            </a:r>
          </a:p>
          <a:p>
            <a:r>
              <a:rPr lang="en-GB" dirty="0"/>
              <a:t>IDE / Editor</a:t>
            </a:r>
          </a:p>
          <a:p>
            <a:pPr lvl="1"/>
            <a:r>
              <a:rPr lang="en-GB" dirty="0"/>
              <a:t>Visual Studio 2022 / VS Mac 2022 Preview / JetBrains Rider 2022 / VS Code latest</a:t>
            </a:r>
          </a:p>
          <a:p>
            <a:r>
              <a:rPr lang="en-GB" dirty="0"/>
              <a:t>Docker &amp; Kubernetes (for tomorrow)</a:t>
            </a:r>
          </a:p>
          <a:p>
            <a:pPr lvl="1"/>
            <a:r>
              <a:rPr lang="en-GB" dirty="0"/>
              <a:t>Docker for Windows / Docker for Mac / Docker &amp; e.g. </a:t>
            </a:r>
            <a:r>
              <a:rPr lang="en-GB" dirty="0" err="1"/>
              <a:t>minikube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28231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75E4-2AF6-44A4-9B06-CD6E4578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</a:t>
            </a:r>
            <a:r>
              <a:rPr lang="en-GB" dirty="0" err="1"/>
              <a:t>Tye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12699-F0C3-4C9D-9A90-2219660761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developing, testing and deploying</a:t>
            </a:r>
          </a:p>
          <a:p>
            <a:r>
              <a:rPr lang="en-GB" dirty="0"/>
              <a:t>microservices and distributed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3305706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AEDF-47B2-4401-B0AA-7D88EB06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 </a:t>
            </a:r>
            <a:r>
              <a:rPr lang="en-GB" dirty="0" err="1"/>
              <a:t>Tye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46C63-D779-49C1-BB25-FE897901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60" y="2868227"/>
            <a:ext cx="10909480" cy="112154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tool install --global </a:t>
            </a:r>
            <a:r>
              <a:rPr lang="en-GB" sz="1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Microsoft.Tye</a:t>
            </a:r>
            <a:r>
              <a:rPr lang="en-GB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 --version 0.11.0-alpha.22111.1</a:t>
            </a:r>
          </a:p>
        </p:txBody>
      </p:sp>
    </p:spTree>
    <p:extLst>
      <p:ext uri="{BB962C8B-B14F-4D97-AF65-F5344CB8AC3E}">
        <p14:creationId xmlns:p14="http://schemas.microsoft.com/office/powerpoint/2010/main" val="443118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CDB01-0ADA-44CF-8CC4-D0065672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Tye</a:t>
            </a:r>
            <a:r>
              <a:rPr lang="en-GB" dirty="0"/>
              <a:t>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2025-117A-4F78-A517-BA887A534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3266" y="2943774"/>
            <a:ext cx="4945467" cy="970451"/>
          </a:xfrm>
        </p:spPr>
        <p:txBody>
          <a:bodyPr/>
          <a:lstStyle/>
          <a:p>
            <a:r>
              <a:rPr lang="en-GB" dirty="0" err="1"/>
              <a:t>Microsoft.Tye.Extensions.Configuration</a:t>
            </a:r>
            <a:endParaRPr lang="en-GB" dirty="0"/>
          </a:p>
          <a:p>
            <a:pPr lvl="1"/>
            <a:r>
              <a:rPr lang="en-GB" dirty="0"/>
              <a:t>Enable </a:t>
            </a:r>
            <a:r>
              <a:rPr lang="en-GB" b="1" dirty="0"/>
              <a:t>Pre-Release</a:t>
            </a:r>
            <a:r>
              <a:rPr lang="en-GB" dirty="0"/>
              <a:t> packages</a:t>
            </a:r>
          </a:p>
        </p:txBody>
      </p:sp>
    </p:spTree>
    <p:extLst>
      <p:ext uri="{BB962C8B-B14F-4D97-AF65-F5344CB8AC3E}">
        <p14:creationId xmlns:p14="http://schemas.microsoft.com/office/powerpoint/2010/main" val="3004207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0D50-A6DD-4471-A90A-5F65D089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F0C6F-C596-46F2-9D82-41416CC88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1196" y="3194393"/>
            <a:ext cx="1669607" cy="4692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tye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run</a:t>
            </a:r>
          </a:p>
        </p:txBody>
      </p:sp>
    </p:spTree>
    <p:extLst>
      <p:ext uri="{BB962C8B-B14F-4D97-AF65-F5344CB8AC3E}">
        <p14:creationId xmlns:p14="http://schemas.microsoft.com/office/powerpoint/2010/main" val="3922166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B34C-7DB6-45D6-AFD6-99DB44F9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tye.yaml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C5E1-5437-4334-8C6C-2E7BEDD5E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4898" y="1732449"/>
            <a:ext cx="6297780" cy="4058751"/>
          </a:xfrm>
        </p:spPr>
        <p:txBody>
          <a:bodyPr>
            <a:normAutofit fontScale="77500" lnSpcReduction="20000"/>
          </a:bodyPr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name: pizza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services: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- name: frontend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project: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/Frontend/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Frontend.csproj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bindings: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- protocol: https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port: 5001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- name: ingredients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project: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/Ingredients/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Ingredients.csproj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bindings: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- protocol: https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port: 5003</a:t>
            </a:r>
          </a:p>
          <a:p>
            <a:pPr marL="36900" indent="0">
              <a:buNone/>
            </a:pP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14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F333-7964-4004-91E0-116555A2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Decimals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5989D-A0C0-431F-86C0-C4C1D1AED9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Because 4.99 * </a:t>
            </a:r>
            <a:r>
              <a:rPr lang="en-GB"/>
              <a:t>5 ≠ </a:t>
            </a:r>
            <a:r>
              <a:rPr lang="en-GB" dirty="0"/>
              <a:t>24.950000000000003</a:t>
            </a:r>
          </a:p>
        </p:txBody>
      </p:sp>
    </p:spTree>
    <p:extLst>
      <p:ext uri="{BB962C8B-B14F-4D97-AF65-F5344CB8AC3E}">
        <p14:creationId xmlns:p14="http://schemas.microsoft.com/office/powerpoint/2010/main" val="674572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CF49-0235-4C24-9D8B-E8003DB3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decimal.proto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1D30-3B9A-4759-9BE8-993970205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190" y="1732450"/>
            <a:ext cx="8043620" cy="361446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Adapted from https://github.com/googleapis/googleapis/blob/master/google/type/money.proto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syntax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= </a:t>
            </a:r>
            <a:r>
              <a:rPr lang="en-GB" sz="1100" b="0" dirty="0">
                <a:solidFill>
                  <a:srgbClr val="CE9178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"proto3"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package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</a:t>
            </a:r>
            <a:r>
              <a:rPr lang="en-GB" sz="1100" b="0" dirty="0" err="1">
                <a:solidFill>
                  <a:srgbClr val="CE9178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customTypes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option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csharp_namespace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= </a:t>
            </a:r>
            <a:r>
              <a:rPr lang="en-GB" sz="1100" b="0" dirty="0">
                <a:solidFill>
                  <a:srgbClr val="CE9178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"Ingredients"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Name "</a:t>
            </a:r>
            <a:r>
              <a:rPr lang="en-GB" sz="1100" b="0" dirty="0" err="1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DecimalValue</a:t>
            </a: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 prevents conflict with C# Decimal type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message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</a:t>
            </a:r>
            <a:r>
              <a:rPr lang="en-GB" sz="1100" b="0" dirty="0" err="1">
                <a:solidFill>
                  <a:srgbClr val="4EC9B0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DecimalValue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{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The whole units of the amount.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int64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</a:t>
            </a:r>
            <a:r>
              <a:rPr lang="en-GB" sz="1100" b="0" dirty="0">
                <a:solidFill>
                  <a:srgbClr val="9CDCFE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units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= </a:t>
            </a:r>
            <a:r>
              <a:rPr lang="en-GB" sz="1100" b="0" dirty="0">
                <a:solidFill>
                  <a:srgbClr val="B5CEA8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Number of nano (10^-9) units of the amount.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The value must be between -999,999,999 and +999,999,999 inclusive.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For example $-1.75 is represented as `units`=-1 and `nanos`=-750,000,000.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int32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</a:t>
            </a:r>
            <a:r>
              <a:rPr lang="en-GB" sz="1100" b="0" dirty="0">
                <a:solidFill>
                  <a:srgbClr val="9CDCFE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nanos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= </a:t>
            </a:r>
            <a:r>
              <a:rPr lang="en-GB" sz="1100" b="0" dirty="0">
                <a:solidFill>
                  <a:srgbClr val="B5CEA8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  <a:p>
            <a:pPr marL="36900" indent="0">
              <a:spcAft>
                <a:spcPts val="0"/>
              </a:spcAft>
              <a:buNone/>
            </a:pPr>
            <a:endParaRPr lang="en-GB" sz="11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6932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CF49-0235-4C24-9D8B-E8003DB3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DecimalValue.cs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1D30-3B9A-4759-9BE8-993970205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2366" y="1732449"/>
            <a:ext cx="6787269" cy="4515951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namespace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4EC9B0"/>
                </a:solidFill>
                <a:effectLst/>
                <a:latin typeface="Hack, Consolas,  Courier New"/>
              </a:rPr>
              <a:t>Ingredients</a:t>
            </a:r>
            <a:endParaRPr lang="en-GB" sz="1200" b="0" dirty="0">
              <a:solidFill>
                <a:srgbClr val="D4D4D4"/>
              </a:solidFill>
              <a:effectLst/>
              <a:latin typeface="Hack, Consolas,  Courier New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{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internal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partial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Hack, Consolas,  Courier New"/>
              </a:rPr>
              <a:t>DecimalValue</a:t>
            </a:r>
            <a:endParaRPr lang="en-GB" sz="1200" b="0" dirty="0">
              <a:solidFill>
                <a:srgbClr val="D4D4D4"/>
              </a:solidFill>
              <a:effectLst/>
              <a:latin typeface="Hack, Consolas,  Courier New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{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private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Hack, Consolas,  Courier New"/>
              </a:rPr>
              <a:t>const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decimal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Hack, Consolas,  Courier New"/>
              </a:rPr>
              <a:t>NanoDivisor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= </a:t>
            </a:r>
            <a:r>
              <a:rPr lang="en-GB" sz="1200" b="0" dirty="0">
                <a:solidFill>
                  <a:srgbClr val="B5CEA8"/>
                </a:solidFill>
                <a:effectLst/>
                <a:latin typeface="Hack, Consolas,  Courier New"/>
              </a:rPr>
              <a:t>1_000_000_000m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</a:b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private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Hack, Consolas,  Courier New"/>
              </a:rPr>
              <a:t>DecimalValue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(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decimal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{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Units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= (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long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 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decimal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Hack, Consolas,  Courier New"/>
              </a:rPr>
              <a:t>.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Hack, Consolas,  Courier New"/>
              </a:rPr>
              <a:t>Truncate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Nanos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= (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int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 ((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-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Units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 * 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NanoDivisor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}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public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static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implicit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operator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decimal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(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Hack, Consolas,  Courier New"/>
              </a:rPr>
              <a:t>DecimalValue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 =&gt;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    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Hack, Consolas,  Courier New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Units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+ (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Hack, Consolas,  Courier New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Nanos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/ 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NanoDivisor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public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static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implicit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operator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Hack, Consolas,  Courier New"/>
              </a:rPr>
              <a:t>DecimalValue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(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decimal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 =&gt;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new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Hack, Consolas,  Courier New"/>
              </a:rPr>
              <a:t>DecimalValue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}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6487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D5D8-E056-4397-A331-DCE35BA7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476C2-5E95-42E8-9F89-9198083C61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My Second gRPC Service</a:t>
            </a:r>
          </a:p>
        </p:txBody>
      </p:sp>
    </p:spTree>
    <p:extLst>
      <p:ext uri="{BB962C8B-B14F-4D97-AF65-F5344CB8AC3E}">
        <p14:creationId xmlns:p14="http://schemas.microsoft.com/office/powerpoint/2010/main" val="21173048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384C-A651-4860-B85C-A6AB8622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1A309-03A9-46EB-AEA6-E7218F7B1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2206" y="2943774"/>
            <a:ext cx="3267588" cy="970451"/>
          </a:xfrm>
        </p:spPr>
        <p:txBody>
          <a:bodyPr/>
          <a:lstStyle/>
          <a:p>
            <a:r>
              <a:rPr lang="en-GB" dirty="0"/>
              <a:t>Update Stock</a:t>
            </a:r>
          </a:p>
          <a:p>
            <a:r>
              <a:rPr lang="en-GB" dirty="0"/>
              <a:t>Send order to pizza store</a:t>
            </a:r>
          </a:p>
        </p:txBody>
      </p:sp>
    </p:spTree>
    <p:extLst>
      <p:ext uri="{BB962C8B-B14F-4D97-AF65-F5344CB8AC3E}">
        <p14:creationId xmlns:p14="http://schemas.microsoft.com/office/powerpoint/2010/main" val="331750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6E9D-5A7B-48CB-AB3D-7C8CCB39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&amp; </a:t>
            </a:r>
            <a:r>
              <a:rPr lang="en-GB" dirty="0" err="1"/>
              <a:t>Protobuf</a:t>
            </a:r>
            <a:r>
              <a:rPr lang="en-GB" dirty="0"/>
              <a:t> 101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B4289-CB63-4649-9AE2-8C353E1AE4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73334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E1D97-E0F9-427F-8F51-CB04139D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5BDBB-78E1-4763-BF7C-4C12099B0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9013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29CF-6BA3-43EC-A7FE-DA30C352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Streams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94336-19D8-4EAC-B5D6-AABC9EF7F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748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2335" y="1812348"/>
            <a:ext cx="6987331" cy="4058751"/>
          </a:xfrm>
        </p:spPr>
        <p:txBody>
          <a:bodyPr anchor="ctr"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 Things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Get(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GetRequest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 returns (stream Thing);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10084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Client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393" y="1812348"/>
            <a:ext cx="7431215" cy="4058751"/>
          </a:xfrm>
        </p:spPr>
        <p:txBody>
          <a:bodyPr anchor="ctr"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 Things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Send(stream Thing) returns 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SendResponse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61330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Bidirectional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9674" y="1812348"/>
            <a:ext cx="8052652" cy="4058751"/>
          </a:xfrm>
        </p:spPr>
        <p:txBody>
          <a:bodyPr anchor="ctr"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 Things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Exchange(stream Thing) returns (stream Thing);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64428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6543-281B-4BB3-BDC3-570A57FC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Orders.ShopConsole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C401F-15D4-4DE3-BD1E-B1F3113051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Consuming the Order stream</a:t>
            </a:r>
          </a:p>
        </p:txBody>
      </p:sp>
    </p:spTree>
    <p:extLst>
      <p:ext uri="{BB962C8B-B14F-4D97-AF65-F5344CB8AC3E}">
        <p14:creationId xmlns:p14="http://schemas.microsoft.com/office/powerpoint/2010/main" val="28827158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928D-ACEB-442B-8507-8DE43F04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A0DE0-7059-4F01-941C-699E36DBC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2072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14E7-1DEB-4CAB-A192-488E3342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&amp; </a:t>
            </a:r>
            <a:r>
              <a:rPr lang="en-GB" dirty="0" err="1"/>
              <a:t>Protobuf</a:t>
            </a:r>
            <a:r>
              <a:rPr lang="en-GB" dirty="0"/>
              <a:t> 201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18A28-3D7C-476D-89E3-04DB79FBE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181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Reserved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467" y="1732449"/>
            <a:ext cx="4031067" cy="4058751"/>
          </a:xfrm>
        </p:spPr>
        <p:txBody>
          <a:bodyPr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Foo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reserved 2, 3;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int32 id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string label = 4;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28409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467" y="1732449"/>
            <a:ext cx="4031067" cy="4058751"/>
          </a:xfrm>
        </p:spPr>
        <p:txBody>
          <a:bodyPr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Foo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message Bar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int32 id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string name = 2;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}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int32 id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repeated Bar bars = 2;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397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C939-C7F0-44AF-85F1-E276D678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Protobuf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19ECA-8936-45FA-8A04-0D4E463A6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Efficient binary format</a:t>
            </a:r>
          </a:p>
          <a:p>
            <a:r>
              <a:rPr lang="en-GB" dirty="0"/>
              <a:t>Pre-generated serialization/deserialization code</a:t>
            </a:r>
          </a:p>
          <a:p>
            <a:r>
              <a:rPr lang="en-GB" dirty="0"/>
              <a:t>Interface-first development</a:t>
            </a:r>
          </a:p>
          <a:p>
            <a:r>
              <a:rPr lang="en-GB" dirty="0"/>
              <a:t>Cross-platform:</a:t>
            </a:r>
          </a:p>
          <a:p>
            <a:pPr lvl="1"/>
            <a:r>
              <a:rPr lang="en-GB" dirty="0"/>
              <a:t>C#, Kotlin, Java, Python, Node.js, C++, Swift, Dart, Go, PHP, Ruby</a:t>
            </a:r>
          </a:p>
          <a:p>
            <a:pPr lvl="1"/>
            <a:r>
              <a:rPr lang="en-GB" dirty="0"/>
              <a:t>Rust, Erlang, Elixir, TypeScript, Scala, Perl, Elm</a:t>
            </a:r>
          </a:p>
        </p:txBody>
      </p:sp>
    </p:spTree>
    <p:extLst>
      <p:ext uri="{BB962C8B-B14F-4D97-AF65-F5344CB8AC3E}">
        <p14:creationId xmlns:p14="http://schemas.microsoft.com/office/powerpoint/2010/main" val="1627688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395" y="1732449"/>
            <a:ext cx="2329211" cy="4058751"/>
          </a:xfrm>
        </p:spPr>
        <p:txBody>
          <a:bodyPr/>
          <a:lstStyle/>
          <a:p>
            <a:pPr marL="36900" indent="0">
              <a:buNone/>
            </a:pP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enum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Color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UNKNOWN = 0;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RED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ORANGE = 2;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YELLOW = 3;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GREEN = 4;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BLUE = 5;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PURPLE = 6;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25227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oneof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566" y="1732449"/>
            <a:ext cx="5764869" cy="4058751"/>
          </a:xfrm>
        </p:spPr>
        <p:txBody>
          <a:bodyPr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Notification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oneof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event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Message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message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Enter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enter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2;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Leave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leave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3;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}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google.protobuf.Timestamp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time = 4;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68068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566" y="1732449"/>
            <a:ext cx="5764869" cy="4058751"/>
          </a:xfrm>
        </p:spPr>
        <p:txBody>
          <a:bodyPr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Post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// ...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map&lt;string, string&gt; tags = 4;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85774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8DB4-49F0-4430-8869-1B37661D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and WCF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F1911-5672-4015-A7B0-2CFE37E7AF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42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DAF7-8C7E-47F4-83E7-571B7E9FB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07E79-D428-4277-979A-4C735B40F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Remote Procedure Calls</a:t>
            </a:r>
          </a:p>
          <a:p>
            <a:r>
              <a:rPr lang="en-GB" dirty="0"/>
              <a:t>HTTP/2 (and 3)</a:t>
            </a:r>
          </a:p>
          <a:p>
            <a:r>
              <a:rPr lang="en-GB" dirty="0"/>
              <a:t>Streams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008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6EDB1-AF4C-4D53-96D6-8BE6E2538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67B87-80B6-4945-8998-A32D69B25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Inter-service communication</a:t>
            </a:r>
          </a:p>
          <a:p>
            <a:r>
              <a:rPr lang="en-GB" dirty="0"/>
              <a:t>Client/Server</a:t>
            </a:r>
          </a:p>
          <a:p>
            <a:r>
              <a:rPr lang="en-GB" dirty="0"/>
              <a:t>Mobile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862151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6E9D-5A7B-48CB-AB3D-7C8CCB39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Protobuf</a:t>
            </a:r>
            <a:r>
              <a:rPr lang="en-GB" dirty="0"/>
              <a:t> IDL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B4289-CB63-4649-9AE2-8C353E1AE4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4728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Message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0148" y="1732449"/>
            <a:ext cx="5631704" cy="4058751"/>
          </a:xfrm>
        </p:spPr>
        <p:txBody>
          <a:bodyPr anchor="ctr"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Employee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int32 id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string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first_name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2;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string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last_name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3;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repeated string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phone_numbers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4;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91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9023</TotalTime>
  <Words>1225</Words>
  <Application>Microsoft Office PowerPoint</Application>
  <PresentationFormat>Widescreen</PresentationFormat>
  <Paragraphs>284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Calisto MT</vt:lpstr>
      <vt:lpstr>Cascadia Mono</vt:lpstr>
      <vt:lpstr>Hack</vt:lpstr>
      <vt:lpstr>Hack, Consolas,  Courier New</vt:lpstr>
      <vt:lpstr>Wingdings</vt:lpstr>
      <vt:lpstr>Wingdings 2</vt:lpstr>
      <vt:lpstr>Slate</vt:lpstr>
      <vt:lpstr>Modern Distributed Systems with gRPC in NET 6.0</vt:lpstr>
      <vt:lpstr>Day One</vt:lpstr>
      <vt:lpstr>Requirements</vt:lpstr>
      <vt:lpstr>gRPC &amp; Protobuf 101</vt:lpstr>
      <vt:lpstr>Protobuf</vt:lpstr>
      <vt:lpstr>gRPC</vt:lpstr>
      <vt:lpstr>Use Cases</vt:lpstr>
      <vt:lpstr>Protobuf IDL</vt:lpstr>
      <vt:lpstr>Message definition</vt:lpstr>
      <vt:lpstr>Scalar Value Types</vt:lpstr>
      <vt:lpstr>Scalar Value Types</vt:lpstr>
      <vt:lpstr>“Well-Known Types”</vt:lpstr>
      <vt:lpstr>Service definition</vt:lpstr>
      <vt:lpstr>Pizza!</vt:lpstr>
      <vt:lpstr>Starter project</vt:lpstr>
      <vt:lpstr>Project Overview</vt:lpstr>
      <vt:lpstr>Ingredients</vt:lpstr>
      <vt:lpstr>Create Ingredients Project</vt:lpstr>
      <vt:lpstr>Coding</vt:lpstr>
      <vt:lpstr>Consuming Toppings</vt:lpstr>
      <vt:lpstr>Consuming the Ingredients Service</vt:lpstr>
      <vt:lpstr>Coding</vt:lpstr>
      <vt:lpstr>Integration Testing</vt:lpstr>
      <vt:lpstr>Integration Testing</vt:lpstr>
      <vt:lpstr>Create Ingredients.Tests Project</vt:lpstr>
      <vt:lpstr>Add the Ingredients Client</vt:lpstr>
      <vt:lpstr>Coding</vt:lpstr>
      <vt:lpstr>Exercise</vt:lpstr>
      <vt:lpstr>Crusts</vt:lpstr>
      <vt:lpstr>Project Tye</vt:lpstr>
      <vt:lpstr>Install Tye</vt:lpstr>
      <vt:lpstr>Tye Configuration</vt:lpstr>
      <vt:lpstr>Run</vt:lpstr>
      <vt:lpstr>tye.yaml</vt:lpstr>
      <vt:lpstr>Decimals</vt:lpstr>
      <vt:lpstr>decimal.proto</vt:lpstr>
      <vt:lpstr>DecimalValue.cs</vt:lpstr>
      <vt:lpstr>Orders</vt:lpstr>
      <vt:lpstr>Orders Requirements</vt:lpstr>
      <vt:lpstr>Coding</vt:lpstr>
      <vt:lpstr>gRPC Streams</vt:lpstr>
      <vt:lpstr>Server streaming</vt:lpstr>
      <vt:lpstr>Client streaming</vt:lpstr>
      <vt:lpstr>Bidirectional streaming</vt:lpstr>
      <vt:lpstr>Orders.ShopConsole</vt:lpstr>
      <vt:lpstr>Coding</vt:lpstr>
      <vt:lpstr>gRPC &amp; Protobuf 201</vt:lpstr>
      <vt:lpstr>Reserved fields</vt:lpstr>
      <vt:lpstr>Nested Types</vt:lpstr>
      <vt:lpstr>Enums</vt:lpstr>
      <vt:lpstr>oneof</vt:lpstr>
      <vt:lpstr>map</vt:lpstr>
      <vt:lpstr>gRPC and WCF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gRPC in ASP.NET Core 3.1</dc:title>
  <dc:creator>Mark Rendle</dc:creator>
  <cp:lastModifiedBy>Mark Rendle</cp:lastModifiedBy>
  <cp:revision>48</cp:revision>
  <dcterms:created xsi:type="dcterms:W3CDTF">2020-06-07T14:08:41Z</dcterms:created>
  <dcterms:modified xsi:type="dcterms:W3CDTF">2022-09-24T17:13:22Z</dcterms:modified>
</cp:coreProperties>
</file>