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61" r:id="rId9"/>
    <p:sldId id="258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299" r:id="rId41"/>
    <p:sldId id="298" r:id="rId42"/>
    <p:sldId id="302" r:id="rId43"/>
    <p:sldId id="300" r:id="rId44"/>
    <p:sldId id="301" r:id="rId45"/>
    <p:sldId id="309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4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0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4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0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tx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dleLabs/InfoWeb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dleLabs/Bobbins.Links" TargetMode="External"/><Relationship Id="rId2" Type="http://schemas.openxmlformats.org/officeDocument/2006/relationships/hyperlink" Target="https://github.com/RendleLabs/Bobbins.FrontE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ndleLabs/bobbins-home" TargetMode="External"/><Relationship Id="rId4" Type="http://schemas.openxmlformats.org/officeDocument/2006/relationships/hyperlink" Target="https://github.com/RendleLabs/Bobbins.Comment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ker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getting-started-guides/minikub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3168-9AED-43AC-A6C3-D13353BB7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.NET Core in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D13D-2E24-4A39-84B3-C3A5C7C40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Development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37107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D73D-210D-436E-A5A6-2BEB6677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Then there were Virtual Servers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2E366-7FC4-4670-905C-8BC36813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Each with its own OS, disk, RAM, CPU,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19575-E973-43B2-8A25-322FF9D6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61" y="1249680"/>
            <a:ext cx="5991877" cy="25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C14E-754E-4EBF-B4B5-AEABE813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now there are 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614F2-EC2D-45D0-B57B-E505D192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Sharing the Host’s disk, memory, CPU,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456A-172C-416E-BAFA-9DD0AB99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49" y="466725"/>
            <a:ext cx="8237502" cy="3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7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45D7-A2F0-4F08-B128-B18BF28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4B42-E585-4209-B793-B1BFDFD0A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Images, Containers, </a:t>
            </a:r>
            <a:r>
              <a:rPr lang="en-GB" dirty="0" err="1"/>
              <a:t>Dockerfiles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230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8D61-53DE-4581-BB61-92F2836D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BC3-2AAC-46E2-B288-C05C9773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file-system layer</a:t>
            </a:r>
          </a:p>
          <a:p>
            <a:r>
              <a:rPr lang="en-GB" dirty="0"/>
              <a:t>Laid over a base image</a:t>
            </a:r>
          </a:p>
          <a:p>
            <a:r>
              <a:rPr lang="en-GB" dirty="0"/>
              <a:t>Ultimate base image is the OS</a:t>
            </a:r>
          </a:p>
          <a:p>
            <a:pPr lvl="1"/>
            <a:r>
              <a:rPr lang="en-GB" dirty="0"/>
              <a:t>e.g. Debian, Alpine, Windows </a:t>
            </a:r>
            <a:r>
              <a:rPr lang="en-GB" dirty="0" err="1"/>
              <a:t>NanoServer</a:t>
            </a:r>
            <a:endParaRPr lang="en-GB" dirty="0"/>
          </a:p>
          <a:p>
            <a:r>
              <a:rPr lang="en-GB" dirty="0"/>
              <a:t>Images are immutable</a:t>
            </a:r>
          </a:p>
          <a:p>
            <a:r>
              <a:rPr lang="en-GB" dirty="0"/>
              <a:t>Stored in a Registry</a:t>
            </a:r>
          </a:p>
          <a:p>
            <a:pPr lvl="1"/>
            <a:r>
              <a:rPr lang="en-GB" dirty="0"/>
              <a:t>hub.docker.com</a:t>
            </a:r>
          </a:p>
          <a:p>
            <a:pPr lvl="1"/>
            <a:r>
              <a:rPr lang="en-GB" dirty="0"/>
              <a:t>gcr.io</a:t>
            </a:r>
          </a:p>
          <a:p>
            <a:pPr lvl="1"/>
            <a:r>
              <a:rPr lang="en-GB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1248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C210-82A3-4520-8887-ADC5246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2374-A293-43C8-99F8-2EEE1EA6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running process created from an Image</a:t>
            </a:r>
          </a:p>
          <a:p>
            <a:r>
              <a:rPr lang="en-GB" dirty="0"/>
              <a:t>Isolated from host and other Containers</a:t>
            </a:r>
          </a:p>
          <a:p>
            <a:r>
              <a:rPr lang="en-GB" dirty="0"/>
              <a:t>Temporary writable file-system</a:t>
            </a:r>
          </a:p>
        </p:txBody>
      </p:sp>
    </p:spTree>
    <p:extLst>
      <p:ext uri="{BB962C8B-B14F-4D97-AF65-F5344CB8AC3E}">
        <p14:creationId xmlns:p14="http://schemas.microsoft.com/office/powerpoint/2010/main" val="161075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68D6-EE2A-4E38-8917-5129F183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3A65-46FE-47D2-AE13-14A2BE4C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recipe to create an Image</a:t>
            </a:r>
          </a:p>
        </p:txBody>
      </p:sp>
    </p:spTree>
    <p:extLst>
      <p:ext uri="{BB962C8B-B14F-4D97-AF65-F5344CB8AC3E}">
        <p14:creationId xmlns:p14="http://schemas.microsoft.com/office/powerpoint/2010/main" val="33881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2445-B286-413F-A872-4A627AA3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D873-77F6-44AC-AE83-2694C4644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create a Postgres Server</a:t>
            </a:r>
          </a:p>
        </p:txBody>
      </p:sp>
    </p:spTree>
    <p:extLst>
      <p:ext uri="{BB962C8B-B14F-4D97-AF65-F5344CB8AC3E}">
        <p14:creationId xmlns:p14="http://schemas.microsoft.com/office/powerpoint/2010/main" val="280291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17F3-5574-4BC5-A7AF-3D955D3D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173A-7CB6-4952-BADB-777A9EEC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docker pull </a:t>
            </a:r>
            <a:r>
              <a:rPr lang="en-GB" sz="2400" b="1" dirty="0"/>
              <a:t>postgres:9.6.5-alpine</a:t>
            </a:r>
          </a:p>
        </p:txBody>
      </p:sp>
    </p:spTree>
    <p:extLst>
      <p:ext uri="{BB962C8B-B14F-4D97-AF65-F5344CB8AC3E}">
        <p14:creationId xmlns:p14="http://schemas.microsoft.com/office/powerpoint/2010/main" val="129428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17F3-5574-4BC5-A7AF-3D955D3D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173A-7CB6-4952-BADB-777A9EEC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docker pull </a:t>
            </a:r>
            <a:r>
              <a:rPr lang="en-GB" sz="2400" b="1" dirty="0">
                <a:solidFill>
                  <a:schemeClr val="accent2"/>
                </a:solidFill>
              </a:rPr>
              <a:t>postgres</a:t>
            </a:r>
            <a:r>
              <a:rPr lang="en-GB" sz="2400" b="1" dirty="0"/>
              <a:t>:9.6.5-alpine</a:t>
            </a:r>
          </a:p>
        </p:txBody>
      </p:sp>
    </p:spTree>
    <p:extLst>
      <p:ext uri="{BB962C8B-B14F-4D97-AF65-F5344CB8AC3E}">
        <p14:creationId xmlns:p14="http://schemas.microsoft.com/office/powerpoint/2010/main" val="42899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17F3-5574-4BC5-A7AF-3D955D3D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173A-7CB6-4952-BADB-777A9EEC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docker pull </a:t>
            </a:r>
            <a:r>
              <a:rPr lang="en-GB" sz="2400" b="1" dirty="0"/>
              <a:t>postgres</a:t>
            </a:r>
            <a:r>
              <a:rPr lang="en-GB" sz="2400" b="1" dirty="0">
                <a:solidFill>
                  <a:schemeClr val="accent2"/>
                </a:solidFill>
              </a:rPr>
              <a:t>:9.6.5-alpine</a:t>
            </a:r>
          </a:p>
        </p:txBody>
      </p:sp>
    </p:spTree>
    <p:extLst>
      <p:ext uri="{BB962C8B-B14F-4D97-AF65-F5344CB8AC3E}">
        <p14:creationId xmlns:p14="http://schemas.microsoft.com/office/powerpoint/2010/main" val="143485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36E3-1A64-4A9C-948B-A4911AE0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0C8E-5C4B-40C1-88A7-1956DA65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&amp; Containers</a:t>
            </a:r>
          </a:p>
          <a:p>
            <a:r>
              <a:rPr lang="en-GB" dirty="0"/>
              <a:t>Starting a Container</a:t>
            </a:r>
          </a:p>
          <a:p>
            <a:r>
              <a:rPr lang="en-GB" dirty="0"/>
              <a:t>Creating Docker images</a:t>
            </a:r>
          </a:p>
          <a:p>
            <a:r>
              <a:rPr lang="en-GB" dirty="0"/>
              <a:t>Developing with Docker</a:t>
            </a:r>
          </a:p>
          <a:p>
            <a:r>
              <a:rPr lang="en-GB" dirty="0"/>
              <a:t>Multiple Containers</a:t>
            </a:r>
          </a:p>
          <a:p>
            <a:r>
              <a:rPr lang="en-GB" dirty="0"/>
              <a:t>Orchestration &amp; Scheduling</a:t>
            </a:r>
          </a:p>
          <a:p>
            <a:r>
              <a:rPr lang="en-GB" dirty="0"/>
              <a:t>Kubernetes</a:t>
            </a:r>
          </a:p>
          <a:p>
            <a:pPr lvl="1"/>
            <a:r>
              <a:rPr lang="en-GB" dirty="0"/>
              <a:t>Local</a:t>
            </a:r>
          </a:p>
          <a:p>
            <a:pPr lvl="1"/>
            <a:r>
              <a:rPr lang="en-GB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86635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17F3-5574-4BC5-A7AF-3D955D3D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173A-7CB6-4952-BADB-777A9EEC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docker pull </a:t>
            </a:r>
            <a:r>
              <a:rPr lang="en-GB" sz="2400" b="1" dirty="0"/>
              <a:t>postgres:9.6.5</a:t>
            </a:r>
            <a:r>
              <a:rPr lang="en-GB" sz="2400" b="1" dirty="0">
                <a:solidFill>
                  <a:schemeClr val="accent2"/>
                </a:solidFill>
              </a:rPr>
              <a:t>-alpine</a:t>
            </a:r>
          </a:p>
        </p:txBody>
      </p:sp>
    </p:spTree>
    <p:extLst>
      <p:ext uri="{BB962C8B-B14F-4D97-AF65-F5344CB8AC3E}">
        <p14:creationId xmlns:p14="http://schemas.microsoft.com/office/powerpoint/2010/main" val="53368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882C-C634-4AF4-B7C2-DA391323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8CED-9CAA-47DF-AA0F-94072C62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docker run `</a:t>
            </a:r>
          </a:p>
          <a:p>
            <a:r>
              <a:rPr lang="en-GB" dirty="0">
                <a:latin typeface="Consolas" panose="020B0609020204030204" pitchFamily="49" charset="0"/>
              </a:rPr>
              <a:t>  --detached `</a:t>
            </a:r>
          </a:p>
          <a:p>
            <a:r>
              <a:rPr lang="en-GB" dirty="0">
                <a:latin typeface="Consolas" panose="020B0609020204030204" pitchFamily="49" charset="0"/>
              </a:rPr>
              <a:t>  --publish 5432:5432 `</a:t>
            </a:r>
          </a:p>
          <a:p>
            <a:r>
              <a:rPr lang="en-GB" dirty="0">
                <a:latin typeface="Consolas" panose="020B0609020204030204" pitchFamily="49" charset="0"/>
              </a:rPr>
              <a:t>  --</a:t>
            </a:r>
            <a:r>
              <a:rPr lang="en-GB" dirty="0" err="1">
                <a:latin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</a:rPr>
              <a:t> POSTGRES_USER=bobbins `</a:t>
            </a:r>
          </a:p>
          <a:p>
            <a:r>
              <a:rPr lang="en-GB" dirty="0">
                <a:latin typeface="Consolas" panose="020B0609020204030204" pitchFamily="49" charset="0"/>
              </a:rPr>
              <a:t>  --</a:t>
            </a:r>
            <a:r>
              <a:rPr lang="en-GB" dirty="0" err="1">
                <a:latin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</a:rPr>
              <a:t> POSTGRES_PASSWORD=</a:t>
            </a:r>
            <a:r>
              <a:rPr lang="en-GB" dirty="0" err="1">
                <a:latin typeface="Consolas" panose="020B0609020204030204" pitchFamily="49" charset="0"/>
              </a:rPr>
              <a:t>secretsquirrel</a:t>
            </a:r>
            <a:r>
              <a:rPr lang="en-GB" dirty="0">
                <a:latin typeface="Consolas" panose="020B0609020204030204" pitchFamily="49" charset="0"/>
              </a:rPr>
              <a:t> `</a:t>
            </a:r>
          </a:p>
          <a:p>
            <a:r>
              <a:rPr lang="en-GB" dirty="0">
                <a:latin typeface="Consolas" panose="020B0609020204030204" pitchFamily="49" charset="0"/>
              </a:rPr>
              <a:t>  --name </a:t>
            </a:r>
            <a:r>
              <a:rPr lang="en-GB" dirty="0" err="1">
                <a:latin typeface="Consolas" panose="020B0609020204030204" pitchFamily="49" charset="0"/>
              </a:rPr>
              <a:t>pgsql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postgres:9.6.5-alpine</a:t>
            </a:r>
          </a:p>
        </p:txBody>
      </p:sp>
    </p:spTree>
    <p:extLst>
      <p:ext uri="{BB962C8B-B14F-4D97-AF65-F5344CB8AC3E}">
        <p14:creationId xmlns:p14="http://schemas.microsoft.com/office/powerpoint/2010/main" val="26402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882C-C634-4AF4-B7C2-DA391323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8CED-9CAA-47DF-AA0F-94072C62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docker run `</a:t>
            </a:r>
          </a:p>
          <a:p>
            <a:r>
              <a:rPr lang="en-GB" dirty="0">
                <a:latin typeface="Consolas" panose="020B0609020204030204" pitchFamily="49" charset="0"/>
              </a:rPr>
              <a:t>  -d `</a:t>
            </a:r>
          </a:p>
          <a:p>
            <a:r>
              <a:rPr lang="en-GB" dirty="0">
                <a:latin typeface="Consolas" panose="020B0609020204030204" pitchFamily="49" charset="0"/>
              </a:rPr>
              <a:t>  -p 5432:5432 `</a:t>
            </a:r>
          </a:p>
          <a:p>
            <a:r>
              <a:rPr lang="en-GB" dirty="0">
                <a:latin typeface="Consolas" panose="020B0609020204030204" pitchFamily="49" charset="0"/>
              </a:rPr>
              <a:t>  -e POSTGRES_USER=bobbins `</a:t>
            </a:r>
          </a:p>
          <a:p>
            <a:r>
              <a:rPr lang="en-GB" dirty="0">
                <a:latin typeface="Consolas" panose="020B0609020204030204" pitchFamily="49" charset="0"/>
              </a:rPr>
              <a:t>  -e POSTGRES_PASSWORD=</a:t>
            </a:r>
            <a:r>
              <a:rPr lang="en-GB" dirty="0" err="1">
                <a:latin typeface="Consolas" panose="020B0609020204030204" pitchFamily="49" charset="0"/>
              </a:rPr>
              <a:t>secretsquirrel</a:t>
            </a:r>
            <a:r>
              <a:rPr lang="en-GB" dirty="0">
                <a:latin typeface="Consolas" panose="020B0609020204030204" pitchFamily="49" charset="0"/>
              </a:rPr>
              <a:t> `</a:t>
            </a:r>
          </a:p>
          <a:p>
            <a:r>
              <a:rPr lang="en-GB" dirty="0">
                <a:latin typeface="Consolas" panose="020B0609020204030204" pitchFamily="49" charset="0"/>
              </a:rPr>
              <a:t>  --name </a:t>
            </a:r>
            <a:r>
              <a:rPr lang="en-GB" dirty="0" err="1">
                <a:latin typeface="Consolas" panose="020B0609020204030204" pitchFamily="49" charset="0"/>
              </a:rPr>
              <a:t>pgsql</a:t>
            </a:r>
            <a:r>
              <a:rPr lang="en-GB" dirty="0">
                <a:latin typeface="Consolas" panose="020B0609020204030204" pitchFamily="49" charset="0"/>
              </a:rPr>
              <a:t> `</a:t>
            </a:r>
          </a:p>
          <a:p>
            <a:r>
              <a:rPr lang="en-GB" dirty="0">
                <a:latin typeface="Consolas" panose="020B0609020204030204" pitchFamily="49" charset="0"/>
              </a:rPr>
              <a:t>  postgres:9.6.5-alpine</a:t>
            </a:r>
          </a:p>
        </p:txBody>
      </p:sp>
    </p:spTree>
    <p:extLst>
      <p:ext uri="{BB962C8B-B14F-4D97-AF65-F5344CB8AC3E}">
        <p14:creationId xmlns:p14="http://schemas.microsoft.com/office/powerpoint/2010/main" val="38487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529-E474-4E22-ACCD-D55D8534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BCA3-E650-4576-91FF-22D92DB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docker logs </a:t>
            </a:r>
            <a:r>
              <a:rPr lang="en-GB" dirty="0" err="1">
                <a:latin typeface="Consolas" panose="020B0609020204030204" pitchFamily="49" charset="0"/>
              </a:rPr>
              <a:t>pgsql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4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03DC-AA4D-45AE-93B5-AE3D92F3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09EA-5E89-438D-AE63-64E303DEC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15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116C-ACCF-42C2-A0BB-1846D9DA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get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7640-D5BF-4AD7-A04E-AA5FE835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19400"/>
            <a:ext cx="10058400" cy="3049694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hlinkClick r:id="rId2"/>
              </a:rPr>
              <a:t>https://github.com/RendleLabs/InfoWeb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36997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82EE-3764-4322-B595-C1D3BF9B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D40E-A12B-40EF-B8AB-26C57D7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FROM some-base-image</a:t>
            </a:r>
          </a:p>
          <a:p>
            <a:r>
              <a:rPr lang="en-GB" dirty="0">
                <a:latin typeface="Consolas" panose="020B0609020204030204" pitchFamily="49" charset="0"/>
              </a:rPr>
              <a:t>WORKDIR /app</a:t>
            </a:r>
          </a:p>
          <a:p>
            <a:r>
              <a:rPr lang="en-GB" dirty="0">
                <a:latin typeface="Consolas" panose="020B0609020204030204" pitchFamily="49" charset="0"/>
              </a:rPr>
              <a:t>COPY . .</a:t>
            </a:r>
          </a:p>
          <a:p>
            <a:r>
              <a:rPr lang="en-GB" dirty="0">
                <a:latin typeface="Consolas" panose="020B0609020204030204" pitchFamily="49" charset="0"/>
              </a:rPr>
              <a:t>RUN something</a:t>
            </a:r>
          </a:p>
          <a:p>
            <a:r>
              <a:rPr lang="en-GB" dirty="0">
                <a:latin typeface="Consolas" panose="020B0609020204030204" pitchFamily="49" charset="0"/>
              </a:rPr>
              <a:t>ENTRYPOINT ["foo", "bar"]</a:t>
            </a:r>
          </a:p>
        </p:txBody>
      </p:sp>
    </p:spTree>
    <p:extLst>
      <p:ext uri="{BB962C8B-B14F-4D97-AF65-F5344CB8AC3E}">
        <p14:creationId xmlns:p14="http://schemas.microsoft.com/office/powerpoint/2010/main" val="317106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E769-3200-45F4-BEB8-EEEF17A1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B1C1-D385-4A8F-B7B1-557EF59F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docker build -t local/demo .</a:t>
            </a:r>
          </a:p>
        </p:txBody>
      </p:sp>
    </p:spTree>
    <p:extLst>
      <p:ext uri="{BB962C8B-B14F-4D97-AF65-F5344CB8AC3E}">
        <p14:creationId xmlns:p14="http://schemas.microsoft.com/office/powerpoint/2010/main" val="249183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E769-3200-45F4-BEB8-EEEF17A1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B1C1-D385-4A8F-B7B1-557EF59F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docker run -</a:t>
            </a:r>
            <a:r>
              <a:rPr lang="en-GB" dirty="0" err="1">
                <a:latin typeface="Consolas" panose="020B0609020204030204" pitchFamily="49" charset="0"/>
              </a:rPr>
              <a:t>ti</a:t>
            </a:r>
            <a:r>
              <a:rPr lang="en-GB" dirty="0">
                <a:latin typeface="Consolas" panose="020B0609020204030204" pitchFamily="49" charset="0"/>
              </a:rPr>
              <a:t> -p 5000:80 local/demo</a:t>
            </a:r>
          </a:p>
        </p:txBody>
      </p:sp>
    </p:spTree>
    <p:extLst>
      <p:ext uri="{BB962C8B-B14F-4D97-AF65-F5344CB8AC3E}">
        <p14:creationId xmlns:p14="http://schemas.microsoft.com/office/powerpoint/2010/main" val="296723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D4E8-9136-4EE2-9BFA-C01197A5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CBEA8-B800-4D55-B8E4-A9DC586D2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Microservices and stuff</a:t>
            </a:r>
          </a:p>
        </p:txBody>
      </p:sp>
    </p:spTree>
    <p:extLst>
      <p:ext uri="{BB962C8B-B14F-4D97-AF65-F5344CB8AC3E}">
        <p14:creationId xmlns:p14="http://schemas.microsoft.com/office/powerpoint/2010/main" val="32901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CB9F-2A87-407F-A135-B20E2B5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34BC-15D8-4B03-AE1C-8373AC9E1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you might need</a:t>
            </a:r>
          </a:p>
        </p:txBody>
      </p:sp>
    </p:spTree>
    <p:extLst>
      <p:ext uri="{BB962C8B-B14F-4D97-AF65-F5344CB8AC3E}">
        <p14:creationId xmlns:p14="http://schemas.microsoft.com/office/powerpoint/2010/main" val="1663406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116C-ACCF-42C2-A0BB-1846D9DA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get these: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7640-D5BF-4AD7-A04E-AA5FE835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19400"/>
            <a:ext cx="10058400" cy="3049694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https://github.com/RendleLabs/Bobbins.FrontEnd</a:t>
            </a:r>
            <a:endParaRPr lang="en-GB" sz="2800" dirty="0"/>
          </a:p>
          <a:p>
            <a:r>
              <a:rPr lang="en-GB" sz="2800" dirty="0">
                <a:hlinkClick r:id="rId3"/>
              </a:rPr>
              <a:t>https://github.com/RendleLabs/Bobbins.Links</a:t>
            </a:r>
            <a:r>
              <a:rPr lang="en-GB" sz="2800" dirty="0"/>
              <a:t> </a:t>
            </a:r>
          </a:p>
          <a:p>
            <a:r>
              <a:rPr lang="en-GB" sz="2800" dirty="0">
                <a:hlinkClick r:id="rId4"/>
              </a:rPr>
              <a:t>https://github.com/RendleLabs/Bobbins.Comments</a:t>
            </a:r>
            <a:endParaRPr lang="en-GB" sz="2800" dirty="0"/>
          </a:p>
          <a:p>
            <a:r>
              <a:rPr lang="en-GB" sz="2800" dirty="0">
                <a:hlinkClick r:id="rId5"/>
              </a:rPr>
              <a:t>https://github.com/RendleLabs/bobbins-home</a:t>
            </a:r>
            <a:r>
              <a:rPr lang="en-GB" sz="2800" dirty="0"/>
              <a:t> 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954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6C1D-B424-4811-BE0E-AD896C12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 Core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B3DC-F2D1-4BB6-9AC3-6AE079BF2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 distributed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87817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9327-1B10-4EFA-876E-83EAF979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C098-2086-47C8-B532-C34663AB4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Managing multiple containers</a:t>
            </a:r>
          </a:p>
        </p:txBody>
      </p:sp>
    </p:spTree>
    <p:extLst>
      <p:ext uri="{BB962C8B-B14F-4D97-AF65-F5344CB8AC3E}">
        <p14:creationId xmlns:p14="http://schemas.microsoft.com/office/powerpoint/2010/main" val="2118584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EB0B-6DE9-4FFE-A953-6F1EB687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Orchestration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84B2-C534-4423-A0DC-95C99185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(And Scheduling)</a:t>
            </a:r>
          </a:p>
        </p:txBody>
      </p:sp>
    </p:spTree>
    <p:extLst>
      <p:ext uri="{BB962C8B-B14F-4D97-AF65-F5344CB8AC3E}">
        <p14:creationId xmlns:p14="http://schemas.microsoft.com/office/powerpoint/2010/main" val="2932321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B091-F2D0-450D-9A0F-B47BB3D2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Orchestration/Scheduling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7550-4D5C-455B-8CD4-74B8AC13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Kubernetes</a:t>
            </a:r>
          </a:p>
          <a:p>
            <a:r>
              <a:rPr lang="en-GB" sz="2800" dirty="0"/>
              <a:t>DC/OS</a:t>
            </a:r>
          </a:p>
          <a:p>
            <a:r>
              <a:rPr lang="en-GB" sz="2800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3600879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BAE3-EF29-46A0-965A-F2312A2C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AC06-F5BA-44A3-BB51-1A7CC0B3A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1398331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FC1D-A6ED-418F-803B-7D8B6633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B487-80A8-4CA6-8B97-2F4F7B90D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Pods, Services, Deployments…</a:t>
            </a:r>
          </a:p>
        </p:txBody>
      </p:sp>
    </p:spTree>
    <p:extLst>
      <p:ext uri="{BB962C8B-B14F-4D97-AF65-F5344CB8AC3E}">
        <p14:creationId xmlns:p14="http://schemas.microsoft.com/office/powerpoint/2010/main" val="4077783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E98D-32C8-4A58-9045-4B7EBC61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8D38-FFD1-48AA-8F9F-EFF07E4C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unit of deployment in Kubernetes.</a:t>
            </a:r>
          </a:p>
          <a:p>
            <a:endParaRPr lang="en-GB" dirty="0"/>
          </a:p>
          <a:p>
            <a:r>
              <a:rPr lang="en-GB" dirty="0"/>
              <a:t>Pods can hold more than one container…</a:t>
            </a:r>
          </a:p>
          <a:p>
            <a:r>
              <a:rPr lang="en-GB" dirty="0"/>
              <a:t>…but they generally shouldn’t.</a:t>
            </a:r>
          </a:p>
          <a:p>
            <a:endParaRPr lang="en-GB" dirty="0"/>
          </a:p>
          <a:p>
            <a:r>
              <a:rPr lang="en-GB" dirty="0"/>
              <a:t>You can create Pods directly…</a:t>
            </a:r>
          </a:p>
          <a:p>
            <a:r>
              <a:rPr lang="en-GB" dirty="0"/>
              <a:t>…but you generally shouldn’t.</a:t>
            </a:r>
          </a:p>
        </p:txBody>
      </p:sp>
    </p:spTree>
    <p:extLst>
      <p:ext uri="{BB962C8B-B14F-4D97-AF65-F5344CB8AC3E}">
        <p14:creationId xmlns:p14="http://schemas.microsoft.com/office/powerpoint/2010/main" val="2781634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81BF-68DE-4B1E-A6F5-70BC1588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E322-3314-40BB-B3BE-02668EEB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“There should be </a:t>
            </a:r>
            <a:r>
              <a:rPr lang="en-GB" sz="2800" i="1" dirty="0"/>
              <a:t>N</a:t>
            </a:r>
            <a:r>
              <a:rPr lang="en-GB" sz="2800" dirty="0"/>
              <a:t> instances of this container.”</a:t>
            </a:r>
          </a:p>
          <a:p>
            <a:endParaRPr lang="en-GB" dirty="0"/>
          </a:p>
          <a:p>
            <a:r>
              <a:rPr lang="en-GB" dirty="0"/>
              <a:t>(Desired State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81046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9437-7B22-4A48-9848-BEBFC9D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1562-E9F1-43B0-9E13-64B163AF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Combine Pods into a single service</a:t>
            </a:r>
          </a:p>
          <a:p>
            <a:r>
              <a:rPr lang="en-GB" dirty="0"/>
              <a:t>DNS service discovery</a:t>
            </a:r>
          </a:p>
          <a:p>
            <a:r>
              <a:rPr lang="en-GB" dirty="0"/>
              <a:t>Expose services externally</a:t>
            </a:r>
          </a:p>
        </p:txBody>
      </p:sp>
    </p:spTree>
    <p:extLst>
      <p:ext uri="{BB962C8B-B14F-4D97-AF65-F5344CB8AC3E}">
        <p14:creationId xmlns:p14="http://schemas.microsoft.com/office/powerpoint/2010/main" val="387068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6438-2F15-4641-96E2-C02EF867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1CEC-E159-41C2-B019-A9D61192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2.0.3</a:t>
            </a:r>
          </a:p>
          <a:p>
            <a:r>
              <a:rPr lang="en-GB" dirty="0"/>
              <a:t>Either:</a:t>
            </a:r>
          </a:p>
          <a:p>
            <a:pPr lvl="1"/>
            <a:r>
              <a:rPr lang="en-GB" dirty="0"/>
              <a:t>Visual Studio 2017.4</a:t>
            </a:r>
          </a:p>
          <a:p>
            <a:pPr lvl="1"/>
            <a:r>
              <a:rPr lang="en-GB" dirty="0"/>
              <a:t>Visual Studio for Mac 7.2</a:t>
            </a:r>
          </a:p>
          <a:p>
            <a:pPr lvl="1"/>
            <a:r>
              <a:rPr lang="en-GB" dirty="0"/>
              <a:t>VS Code</a:t>
            </a:r>
          </a:p>
          <a:p>
            <a:pPr lvl="1"/>
            <a:r>
              <a:rPr lang="en-GB" dirty="0" err="1"/>
              <a:t>JetBrains</a:t>
            </a:r>
            <a:r>
              <a:rPr lang="en-GB" dirty="0"/>
              <a:t> Rider</a:t>
            </a:r>
          </a:p>
        </p:txBody>
      </p:sp>
    </p:spTree>
    <p:extLst>
      <p:ext uri="{BB962C8B-B14F-4D97-AF65-F5344CB8AC3E}">
        <p14:creationId xmlns:p14="http://schemas.microsoft.com/office/powerpoint/2010/main" val="2708118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57B2-0F3E-48E3-96C3-7B704D90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ConfigMaps</a:t>
            </a:r>
            <a:r>
              <a:rPr lang="en-GB" dirty="0"/>
              <a:t> &amp;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DCB6-524C-4C7E-834E-02DB4AA5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configuration at Cluster level</a:t>
            </a:r>
          </a:p>
          <a:p>
            <a:endParaRPr lang="en-GB" dirty="0"/>
          </a:p>
          <a:p>
            <a:r>
              <a:rPr lang="en-GB" dirty="0" err="1"/>
              <a:t>ConfigMaps</a:t>
            </a:r>
            <a:r>
              <a:rPr lang="en-GB" dirty="0"/>
              <a:t> can be files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appsettings.Production.json</a:t>
            </a:r>
            <a:endParaRPr lang="en-GB" dirty="0"/>
          </a:p>
          <a:p>
            <a:endParaRPr lang="en-GB" dirty="0"/>
          </a:p>
          <a:p>
            <a:r>
              <a:rPr lang="en-GB" dirty="0"/>
              <a:t>Secrets are encrypted-at-rest</a:t>
            </a:r>
          </a:p>
        </p:txBody>
      </p:sp>
    </p:spTree>
    <p:extLst>
      <p:ext uri="{BB962C8B-B14F-4D97-AF65-F5344CB8AC3E}">
        <p14:creationId xmlns:p14="http://schemas.microsoft.com/office/powerpoint/2010/main" val="1212662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7FE439-7E3C-4CA2-9474-A668CAC3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FB2A6-816F-4CCB-A7E6-BD49D9A56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One-off Deployments – great for Migrations</a:t>
            </a:r>
          </a:p>
        </p:txBody>
      </p:sp>
    </p:spTree>
    <p:extLst>
      <p:ext uri="{BB962C8B-B14F-4D97-AF65-F5344CB8AC3E}">
        <p14:creationId xmlns:p14="http://schemas.microsoft.com/office/powerpoint/2010/main" val="1741932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E10B-20C5-4AA1-BCB4-01877A41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470B3-8C8D-4B46-B6B5-E5DD28C46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47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63343-B80B-4D2F-85C9-8641BA96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Minikube</a:t>
            </a:r>
            <a:r>
              <a:rPr lang="en-GB" dirty="0"/>
              <a:t> on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F5ECF-DC99-40F5-9AB4-D002AD07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Hyper-V </a:t>
            </a:r>
            <a:r>
              <a:rPr lang="en-GB" b="1" dirty="0"/>
              <a:t>Internal</a:t>
            </a:r>
            <a:r>
              <a:rPr lang="en-GB" dirty="0"/>
              <a:t> switch called </a:t>
            </a:r>
            <a:r>
              <a:rPr lang="en-GB" b="1" dirty="0"/>
              <a:t>KNAT</a:t>
            </a:r>
          </a:p>
          <a:p>
            <a:r>
              <a:rPr lang="en-GB" dirty="0"/>
              <a:t>Find your </a:t>
            </a:r>
            <a:r>
              <a:rPr lang="en-GB" dirty="0" err="1"/>
              <a:t>WiFi</a:t>
            </a:r>
            <a:r>
              <a:rPr lang="en-GB" dirty="0"/>
              <a:t> connection in Control Panel</a:t>
            </a:r>
          </a:p>
          <a:p>
            <a:r>
              <a:rPr lang="en-GB" dirty="0"/>
              <a:t>Properties -&gt; Sharing</a:t>
            </a:r>
          </a:p>
          <a:p>
            <a:r>
              <a:rPr lang="en-GB" dirty="0"/>
              <a:t>Share the connection with KNAT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891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63343-B80B-4D2F-85C9-8641BA96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Minikube</a:t>
            </a:r>
            <a:r>
              <a:rPr lang="en-GB" dirty="0"/>
              <a:t> on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F5ECF-DC99-40F5-9AB4-D002AD07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minikube</a:t>
            </a:r>
            <a:r>
              <a:rPr lang="en-GB" dirty="0">
                <a:latin typeface="Consolas" panose="020B0609020204030204" pitchFamily="49" charset="0"/>
              </a:rPr>
              <a:t> start `</a:t>
            </a:r>
          </a:p>
          <a:p>
            <a:r>
              <a:rPr lang="en-GB" dirty="0">
                <a:latin typeface="Consolas" panose="020B0609020204030204" pitchFamily="49" charset="0"/>
              </a:rPr>
              <a:t>  --</a:t>
            </a:r>
            <a:r>
              <a:rPr lang="en-GB" dirty="0" err="1">
                <a:latin typeface="Consolas" panose="020B0609020204030204" pitchFamily="49" charset="0"/>
              </a:rPr>
              <a:t>kubernetes</a:t>
            </a:r>
            <a:r>
              <a:rPr lang="en-GB" dirty="0">
                <a:latin typeface="Consolas" panose="020B0609020204030204" pitchFamily="49" charset="0"/>
              </a:rPr>
              <a:t>-version=v1.8.0 `</a:t>
            </a:r>
          </a:p>
          <a:p>
            <a:r>
              <a:rPr lang="en-GB" dirty="0">
                <a:latin typeface="Consolas" panose="020B0609020204030204" pitchFamily="49" charset="0"/>
              </a:rPr>
              <a:t>  --</a:t>
            </a:r>
            <a:r>
              <a:rPr lang="en-GB" dirty="0" err="1">
                <a:latin typeface="Consolas" panose="020B0609020204030204" pitchFamily="49" charset="0"/>
              </a:rPr>
              <a:t>vm</a:t>
            </a:r>
            <a:r>
              <a:rPr lang="en-GB" dirty="0">
                <a:latin typeface="Consolas" panose="020B0609020204030204" pitchFamily="49" charset="0"/>
              </a:rPr>
              <a:t>-driver=</a:t>
            </a:r>
            <a:r>
              <a:rPr lang="en-GB" dirty="0" err="1">
                <a:latin typeface="Consolas" panose="020B0609020204030204" pitchFamily="49" charset="0"/>
              </a:rPr>
              <a:t>hyperv</a:t>
            </a:r>
            <a:r>
              <a:rPr lang="en-GB" dirty="0">
                <a:latin typeface="Consolas" panose="020B0609020204030204" pitchFamily="49" charset="0"/>
              </a:rPr>
              <a:t> `</a:t>
            </a:r>
          </a:p>
          <a:p>
            <a:r>
              <a:rPr lang="en-GB" dirty="0">
                <a:latin typeface="Consolas" panose="020B0609020204030204" pitchFamily="49" charset="0"/>
              </a:rPr>
              <a:t>  --memory=4096 `</a:t>
            </a:r>
          </a:p>
          <a:p>
            <a:r>
              <a:rPr lang="en-GB" dirty="0">
                <a:latin typeface="Consolas" panose="020B0609020204030204" pitchFamily="49" charset="0"/>
              </a:rPr>
              <a:t>  --</a:t>
            </a:r>
            <a:r>
              <a:rPr lang="en-GB" dirty="0" err="1">
                <a:latin typeface="Consolas" panose="020B0609020204030204" pitchFamily="49" charset="0"/>
              </a:rPr>
              <a:t>hyperv</a:t>
            </a:r>
            <a:r>
              <a:rPr lang="en-GB" dirty="0">
                <a:latin typeface="Consolas" panose="020B0609020204030204" pitchFamily="49" charset="0"/>
              </a:rPr>
              <a:t>-virtual-switch=KNAT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8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8748B-008D-43A1-BCD2-74FA7E5D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>
                <a:latin typeface="Consolas" panose="020B0609020204030204" pitchFamily="49" charset="0"/>
              </a:rPr>
              <a:t>kubectl</a:t>
            </a:r>
            <a:r>
              <a:rPr lang="en-GB" sz="4800" dirty="0">
                <a:latin typeface="Consolas" panose="020B0609020204030204" pitchFamily="49" charset="0"/>
              </a:rPr>
              <a:t> create -f </a:t>
            </a:r>
            <a:r>
              <a:rPr lang="en-GB" sz="4800" dirty="0" err="1">
                <a:latin typeface="Consolas" panose="020B0609020204030204" pitchFamily="49" charset="0"/>
              </a:rPr>
              <a:t>spec.yml</a:t>
            </a:r>
            <a:endParaRPr lang="en-GB" sz="4800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9D04E-F3B0-4EAF-AD95-1660657C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99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6D53-49EE-4A6B-B74E-BA8B84DE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D7DB-76DF-49A5-AB11-18DB9F2CC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39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A5FFB-CF6B-4932-B0B6-86486475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Support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9270A-67C5-437F-A4A7-A3A22568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Google Container Engine (GKE)</a:t>
            </a:r>
          </a:p>
          <a:p>
            <a:r>
              <a:rPr lang="en-GB" sz="2400" dirty="0"/>
              <a:t>Azure Container Services (AKS) (Preview)</a:t>
            </a:r>
          </a:p>
        </p:txBody>
      </p:sp>
    </p:spTree>
    <p:extLst>
      <p:ext uri="{BB962C8B-B14F-4D97-AF65-F5344CB8AC3E}">
        <p14:creationId xmlns:p14="http://schemas.microsoft.com/office/powerpoint/2010/main" val="3562327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9AD8-40D8-425A-914C-20361D1C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3171-EFAB-4DFA-9290-F9FECEF09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Azure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548480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AEE6-953D-4ED1-BFC8-1BC0F27D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41B7-CFAE-4DDF-91FD-3F793003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az</a:t>
            </a:r>
            <a:r>
              <a:rPr lang="en-GB" dirty="0">
                <a:latin typeface="Consolas" panose="020B0609020204030204" pitchFamily="49" charset="0"/>
              </a:rPr>
              <a:t> provider register -n </a:t>
            </a:r>
            <a:r>
              <a:rPr lang="en-GB" dirty="0" err="1">
                <a:latin typeface="Consolas" panose="020B0609020204030204" pitchFamily="49" charset="0"/>
              </a:rPr>
              <a:t>Microsoft.ContainerService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az</a:t>
            </a:r>
            <a:r>
              <a:rPr lang="en-GB" dirty="0">
                <a:latin typeface="Consolas" panose="020B0609020204030204" pitchFamily="49" charset="0"/>
              </a:rPr>
              <a:t> group create --name myk8s --location </a:t>
            </a:r>
            <a:r>
              <a:rPr lang="en-GB" dirty="0" err="1">
                <a:latin typeface="Consolas" panose="020B0609020204030204" pitchFamily="49" charset="0"/>
              </a:rPr>
              <a:t>westeurope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az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aks</a:t>
            </a:r>
            <a:r>
              <a:rPr lang="en-GB" dirty="0">
                <a:latin typeface="Consolas" panose="020B0609020204030204" pitchFamily="49" charset="0"/>
              </a:rPr>
              <a:t> create -g myk8s --name </a:t>
            </a:r>
            <a:r>
              <a:rPr lang="en-GB" dirty="0" err="1">
                <a:latin typeface="Consolas" panose="020B0609020204030204" pitchFamily="49" charset="0"/>
              </a:rPr>
              <a:t>myCluster</a:t>
            </a:r>
            <a:r>
              <a:rPr lang="en-GB" dirty="0">
                <a:latin typeface="Consolas" panose="020B0609020204030204" pitchFamily="49" charset="0"/>
              </a:rPr>
              <a:t> --</a:t>
            </a:r>
            <a:r>
              <a:rPr lang="en-GB" dirty="0" err="1">
                <a:latin typeface="Consolas" panose="020B0609020204030204" pitchFamily="49" charset="0"/>
              </a:rPr>
              <a:t>kubernetes</a:t>
            </a:r>
            <a:r>
              <a:rPr lang="en-GB" dirty="0">
                <a:latin typeface="Consolas" panose="020B0609020204030204" pitchFamily="49" charset="0"/>
              </a:rPr>
              <a:t>-version 1.8.2</a:t>
            </a:r>
          </a:p>
        </p:txBody>
      </p:sp>
    </p:spTree>
    <p:extLst>
      <p:ext uri="{BB962C8B-B14F-4D97-AF65-F5344CB8AC3E}">
        <p14:creationId xmlns:p14="http://schemas.microsoft.com/office/powerpoint/2010/main" val="368272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0934-98DA-4A5D-91EC-73C6B8E8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FC14-2BB0-4ED2-BBC1-437C1028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CE 17.09 or later</a:t>
            </a:r>
          </a:p>
          <a:p>
            <a:pPr lvl="1"/>
            <a:r>
              <a:rPr lang="en-GB" dirty="0"/>
              <a:t>Docker for Windows (only on Windows 10)</a:t>
            </a:r>
          </a:p>
          <a:p>
            <a:pPr lvl="1"/>
            <a:r>
              <a:rPr lang="en-GB" dirty="0"/>
              <a:t>Docker Toolbox (for earlier Windows)</a:t>
            </a:r>
          </a:p>
          <a:p>
            <a:pPr lvl="1"/>
            <a:r>
              <a:rPr lang="en-GB" dirty="0"/>
              <a:t>Docker for Mac</a:t>
            </a:r>
          </a:p>
          <a:p>
            <a:pPr lvl="1"/>
            <a:r>
              <a:rPr lang="en-GB" dirty="0"/>
              <a:t>Linux? Just Docker.</a:t>
            </a:r>
          </a:p>
          <a:p>
            <a:r>
              <a:rPr lang="en-GB" dirty="0">
                <a:hlinkClick r:id="rId2"/>
              </a:rPr>
              <a:t>https://docker.com/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81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9DB6-EF61-41E0-BB76-F27893E4E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Kubernetes Specs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4ABF2-6BE9-48AC-8842-4A344EC67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48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B9CD-3335-4854-B4A2-C6140E98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F926A-6FA4-4159-A409-6EA1A7485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8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049-5CE7-48C2-B3BA-9309AE9C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B760-94E8-48AD-91A5-AB8F9B98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Minikube</a:t>
            </a:r>
            <a:r>
              <a:rPr lang="en-GB" dirty="0"/>
              <a:t> –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DO NOT FOLLOW THE SETUP INSTRUCTIONS, THEY’RE WRONG!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r>
              <a:rPr lang="en-GB" dirty="0">
                <a:hlinkClick r:id="rId2"/>
              </a:rPr>
              <a:t>https://kubernetes.io/docs/getting-started-guides/minikube/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32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8326-B590-4EBD-8589-C03765DA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4D35-65E0-43F3-9BD8-C52B64A82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Azure subscription</a:t>
            </a:r>
          </a:p>
          <a:p>
            <a:r>
              <a:rPr lang="en-GB" dirty="0"/>
              <a:t>Azure CLI 2.0.21</a:t>
            </a:r>
          </a:p>
          <a:p>
            <a:r>
              <a:rPr lang="en-GB" dirty="0">
                <a:hlinkClick r:id="rId2"/>
              </a:rPr>
              <a:t>https://portal.azure.com/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95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8AB1-13C0-431B-A9D4-D5C7A22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&amp;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9216-85F7-472B-892C-BCACC037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6267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9ADB3D-6669-43F2-9F50-AFD86777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beginning was the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21AD7-5BC2-4D48-938B-83DDF74A6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D10CA-FE86-4C58-89BF-E298631A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27" y="2510518"/>
            <a:ext cx="1218546" cy="18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32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1107</TotalTime>
  <Words>735</Words>
  <Application>Microsoft Office PowerPoint</Application>
  <PresentationFormat>Widescreen</PresentationFormat>
  <Paragraphs>173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Calibri Light</vt:lpstr>
      <vt:lpstr>Consolas</vt:lpstr>
      <vt:lpstr>Retrospect</vt:lpstr>
      <vt:lpstr>.NET Core in Docker</vt:lpstr>
      <vt:lpstr>Overview</vt:lpstr>
      <vt:lpstr>Things</vt:lpstr>
      <vt:lpstr>.NET Core</vt:lpstr>
      <vt:lpstr>Docker</vt:lpstr>
      <vt:lpstr>Kubernetes</vt:lpstr>
      <vt:lpstr>Azure (optional)</vt:lpstr>
      <vt:lpstr>Docker &amp; Containers</vt:lpstr>
      <vt:lpstr>In the beginning was the Server</vt:lpstr>
      <vt:lpstr>Then there were Virtual Servers</vt:lpstr>
      <vt:lpstr>And now there are Containers</vt:lpstr>
      <vt:lpstr>Docker Terms</vt:lpstr>
      <vt:lpstr>Image</vt:lpstr>
      <vt:lpstr>Container</vt:lpstr>
      <vt:lpstr>Dockerfile</vt:lpstr>
      <vt:lpstr>Running Containers</vt:lpstr>
      <vt:lpstr>Getting an Image</vt:lpstr>
      <vt:lpstr>Getting an Image</vt:lpstr>
      <vt:lpstr>Getting an Image</vt:lpstr>
      <vt:lpstr>Getting an Image</vt:lpstr>
      <vt:lpstr>Starting a Container</vt:lpstr>
      <vt:lpstr>Starting a Container</vt:lpstr>
      <vt:lpstr>Viewing logs</vt:lpstr>
      <vt:lpstr>Creating Images</vt:lpstr>
      <vt:lpstr>Go get this:</vt:lpstr>
      <vt:lpstr>Dockerfile</vt:lpstr>
      <vt:lpstr>Build</vt:lpstr>
      <vt:lpstr>Run</vt:lpstr>
      <vt:lpstr>Complex Systems</vt:lpstr>
      <vt:lpstr>Go get these:</vt:lpstr>
      <vt:lpstr>EF Core Migrations</vt:lpstr>
      <vt:lpstr>Docker Compose</vt:lpstr>
      <vt:lpstr>Orchestration</vt:lpstr>
      <vt:lpstr>Orchestration/Scheduling Solutions</vt:lpstr>
      <vt:lpstr>Kubernetes</vt:lpstr>
      <vt:lpstr>Kubernetes Terms</vt:lpstr>
      <vt:lpstr>Pods</vt:lpstr>
      <vt:lpstr>Deployments</vt:lpstr>
      <vt:lpstr>Services</vt:lpstr>
      <vt:lpstr>ConfigMaps &amp; Secrets</vt:lpstr>
      <vt:lpstr>Jobs</vt:lpstr>
      <vt:lpstr>Running Kubernetes</vt:lpstr>
      <vt:lpstr>Minikube on Windows</vt:lpstr>
      <vt:lpstr>Minikube on Windows</vt:lpstr>
      <vt:lpstr>kubectl create -f spec.yml</vt:lpstr>
      <vt:lpstr>Cloud Kubernetes</vt:lpstr>
      <vt:lpstr>Cloud Support</vt:lpstr>
      <vt:lpstr>AKS</vt:lpstr>
      <vt:lpstr>Setup</vt:lpstr>
      <vt:lpstr>Kubernetes Specs</vt:lpstr>
      <vt:lpstr>kubectl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in Docker</dc:title>
  <dc:creator>Mark Rendle</dc:creator>
  <cp:lastModifiedBy>Mark Rendle</cp:lastModifiedBy>
  <cp:revision>26</cp:revision>
  <dcterms:created xsi:type="dcterms:W3CDTF">2017-11-17T18:51:20Z</dcterms:created>
  <dcterms:modified xsi:type="dcterms:W3CDTF">2017-11-19T14:42:54Z</dcterms:modified>
</cp:coreProperties>
</file>