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11531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75219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755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164292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000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2267947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9927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397960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172977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t>02/10/2017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219024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8DF9E-E639-4E2D-8D55-A0D56A811676}" type="datetimeFigureOut">
              <a:rPr lang="id-ID" smtClean="0"/>
              <a:t>02/10/2017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428401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A8DF9E-E639-4E2D-8D55-A0D56A811676}" type="datetimeFigureOut">
              <a:rPr lang="id-ID" smtClean="0"/>
              <a:t>02/10/2017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291201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A8DF9E-E639-4E2D-8D55-A0D56A811676}" type="datetimeFigureOut">
              <a:rPr lang="id-ID" smtClean="0"/>
              <a:t>02/10/2017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346407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8DF9E-E639-4E2D-8D55-A0D56A811676}" type="datetimeFigureOut">
              <a:rPr lang="id-ID" smtClean="0"/>
              <a:t>02/10/2017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423245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8DF9E-E639-4E2D-8D55-A0D56A811676}" type="datetimeFigureOut">
              <a:rPr lang="id-ID" smtClean="0"/>
              <a:t>02/10/2017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103913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8DF9E-E639-4E2D-8D55-A0D56A811676}" type="datetimeFigureOut">
              <a:rPr lang="id-ID" smtClean="0"/>
              <a:t>02/10/2017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t>‹#›</a:t>
            </a:fld>
            <a:endParaRPr lang="id-ID"/>
          </a:p>
        </p:txBody>
      </p:sp>
    </p:spTree>
    <p:extLst>
      <p:ext uri="{BB962C8B-B14F-4D97-AF65-F5344CB8AC3E}">
        <p14:creationId xmlns:p14="http://schemas.microsoft.com/office/powerpoint/2010/main" val="261123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A8DF9E-E639-4E2D-8D55-A0D56A811676}" type="datetimeFigureOut">
              <a:rPr lang="id-ID" smtClean="0"/>
              <a:t>02/10/2017</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058F0-9592-4691-9580-71CCF28C1161}" type="slidenum">
              <a:rPr lang="id-ID" smtClean="0"/>
              <a:t>‹#›</a:t>
            </a:fld>
            <a:endParaRPr lang="id-ID"/>
          </a:p>
        </p:txBody>
      </p:sp>
    </p:spTree>
    <p:extLst>
      <p:ext uri="{BB962C8B-B14F-4D97-AF65-F5344CB8AC3E}">
        <p14:creationId xmlns:p14="http://schemas.microsoft.com/office/powerpoint/2010/main" val="53288292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Pemberontakan Republik Maluku Selatan (RMS)</a:t>
            </a:r>
            <a:endParaRPr lang="id-ID" dirty="0"/>
          </a:p>
        </p:txBody>
      </p:sp>
      <p:sp>
        <p:nvSpPr>
          <p:cNvPr id="3" name="Subtitle 2"/>
          <p:cNvSpPr>
            <a:spLocks noGrp="1"/>
          </p:cNvSpPr>
          <p:nvPr>
            <p:ph type="subTitle" idx="1"/>
          </p:nvPr>
        </p:nvSpPr>
        <p:spPr>
          <a:xfrm>
            <a:off x="1507067" y="4050833"/>
            <a:ext cx="7766936" cy="2543150"/>
          </a:xfrm>
        </p:spPr>
        <p:txBody>
          <a:bodyPr>
            <a:normAutofit/>
          </a:bodyPr>
          <a:lstStyle/>
          <a:p>
            <a:pPr marL="285750" indent="-285750" algn="l">
              <a:buFont typeface="Arial" panose="020B0604020202020204" pitchFamily="34" charset="0"/>
              <a:buChar char="•"/>
            </a:pPr>
            <a:r>
              <a:rPr lang="id-ID" dirty="0" smtClean="0"/>
              <a:t>Befon Mario C</a:t>
            </a:r>
          </a:p>
          <a:p>
            <a:pPr marL="285750" indent="-285750" algn="l">
              <a:buFont typeface="Arial" panose="020B0604020202020204" pitchFamily="34" charset="0"/>
              <a:buChar char="•"/>
            </a:pPr>
            <a:r>
              <a:rPr lang="id-ID" dirty="0" smtClean="0"/>
              <a:t>Christhopher Joshua P</a:t>
            </a:r>
          </a:p>
          <a:p>
            <a:pPr marL="285750" indent="-285750" algn="l">
              <a:buFont typeface="Arial" panose="020B0604020202020204" pitchFamily="34" charset="0"/>
              <a:buChar char="•"/>
            </a:pPr>
            <a:r>
              <a:rPr lang="id-ID" dirty="0" smtClean="0"/>
              <a:t>Faiz Ramadhan Hoetomo</a:t>
            </a:r>
          </a:p>
          <a:p>
            <a:pPr marL="285750" indent="-285750" algn="l">
              <a:buFont typeface="Arial" panose="020B0604020202020204" pitchFamily="34" charset="0"/>
              <a:buChar char="•"/>
            </a:pPr>
            <a:r>
              <a:rPr lang="id-ID" dirty="0" smtClean="0"/>
              <a:t>Rayhan Firdaus</a:t>
            </a:r>
          </a:p>
          <a:p>
            <a:pPr marL="285750" indent="-285750" algn="l">
              <a:buFont typeface="Arial" panose="020B0604020202020204" pitchFamily="34" charset="0"/>
              <a:buChar char="•"/>
            </a:pPr>
            <a:r>
              <a:rPr lang="id-ID" dirty="0" smtClean="0"/>
              <a:t>Rendy Arya Kemal</a:t>
            </a:r>
          </a:p>
        </p:txBody>
      </p:sp>
    </p:spTree>
    <p:extLst>
      <p:ext uri="{BB962C8B-B14F-4D97-AF65-F5344CB8AC3E}">
        <p14:creationId xmlns:p14="http://schemas.microsoft.com/office/powerpoint/2010/main" val="398469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5763" y="914400"/>
            <a:ext cx="8319752" cy="4801314"/>
          </a:xfrm>
          <a:prstGeom prst="rect">
            <a:avLst/>
          </a:prstGeom>
        </p:spPr>
        <p:txBody>
          <a:bodyPr wrap="square">
            <a:spAutoFit/>
          </a:bodyPr>
          <a:lstStyle/>
          <a:p>
            <a:r>
              <a:rPr lang="id-ID" dirty="0" smtClean="0"/>
              <a:t>7. J.S.H Norimarna, menjabat sebagai Menteri Kemakmuran di jatuhi hukuman selama 5 ½ Tahun</a:t>
            </a:r>
          </a:p>
          <a:p>
            <a:endParaRPr lang="id-ID" dirty="0" smtClean="0"/>
          </a:p>
          <a:p>
            <a:r>
              <a:rPr lang="id-ID" dirty="0" smtClean="0"/>
              <a:t>8. D.Z Pessuwariza, menjabat sebagai Menteri Penerangan di jatuhi hukuman selama 5 ½ Tahun</a:t>
            </a:r>
          </a:p>
          <a:p>
            <a:endParaRPr lang="id-ID" dirty="0" smtClean="0"/>
          </a:p>
          <a:p>
            <a:r>
              <a:rPr lang="id-ID" dirty="0" smtClean="0"/>
              <a:t>9. Dr. T.A Pattirajawane, menjabat sebagai Menteri Kesehatan di jatuhi hukuman selama 3 Tahun</a:t>
            </a:r>
          </a:p>
          <a:p>
            <a:endParaRPr lang="id-ID" dirty="0" smtClean="0"/>
          </a:p>
          <a:p>
            <a:r>
              <a:rPr lang="id-ID" dirty="0" smtClean="0"/>
              <a:t>10. F.H Pieters, menjabat sebagai Menteri Perhubungan di jatuhi hukuman selama 4 Tahun</a:t>
            </a:r>
          </a:p>
          <a:p>
            <a:endParaRPr lang="id-ID" dirty="0" smtClean="0"/>
          </a:p>
          <a:p>
            <a:r>
              <a:rPr lang="id-ID" dirty="0" smtClean="0"/>
              <a:t>11. T. Nussy, menjabat sebagai Kepala Staf Tentara RMS di jatuhi hukuman selama 7 tahun</a:t>
            </a:r>
          </a:p>
          <a:p>
            <a:endParaRPr lang="id-ID" dirty="0" smtClean="0"/>
          </a:p>
          <a:p>
            <a:r>
              <a:rPr lang="id-ID" dirty="0" smtClean="0"/>
              <a:t>12. D.J Samson, menjabat sebagai Panglima Tertinggi Tentara RMS di jatuhi hukuman selama 10 Tahun</a:t>
            </a:r>
            <a:endParaRPr lang="id-ID" dirty="0"/>
          </a:p>
        </p:txBody>
      </p:sp>
    </p:spTree>
    <p:extLst>
      <p:ext uri="{BB962C8B-B14F-4D97-AF65-F5344CB8AC3E}">
        <p14:creationId xmlns:p14="http://schemas.microsoft.com/office/powerpoint/2010/main" val="309144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7" y="1249251"/>
            <a:ext cx="8693239" cy="3970318"/>
          </a:xfrm>
          <a:prstGeom prst="rect">
            <a:avLst/>
          </a:prstGeom>
        </p:spPr>
        <p:txBody>
          <a:bodyPr wrap="square">
            <a:spAutoFit/>
          </a:bodyPr>
          <a:lstStyle/>
          <a:p>
            <a:pPr algn="just"/>
            <a:r>
              <a:rPr lang="id-ID" dirty="0" smtClean="0">
                <a:effectLst/>
              </a:rPr>
              <a:t>Sementara itu, Dr. Soumokil, pada masa itu ia masih bertahan di hutan-hutan yang berada di pulau Seram sampai akhirnya ditangkap pada tanggal 2 Desember 1963. Pada Tahun 1964, Soumokil dimajukan ke meja hijau. Selama persidangan Soumokil berlangsung, meskipun ia bisa berbahasa Indonesia, namun pada saat itu ia selalu memakai Bahasa Belanda, sehingga pada saat persidangan di mulai, hakim mengutus seorang penerjemah untuk membantu persidangan Soumokil. Akhirnya pada tanggal 24 April 1964, Soumokil akhirnya dijatuhi hukuman mati. Eksekusi pun dilaksanakan pada tanggal 12 April 1966 dan berlangsung di Pulau Obi yang berada di wilayah kepulauan Seribu di sebelah Utara Kota Jakarta. </a:t>
            </a:r>
          </a:p>
          <a:p>
            <a:pPr algn="just"/>
            <a:r>
              <a:rPr lang="id-ID" dirty="0" smtClean="0">
                <a:effectLst/>
              </a:rPr>
              <a:t/>
            </a:r>
            <a:br>
              <a:rPr lang="id-ID" dirty="0" smtClean="0">
                <a:effectLst/>
              </a:rPr>
            </a:br>
            <a:r>
              <a:rPr lang="id-ID" dirty="0" smtClean="0">
                <a:effectLst/>
              </a:rPr>
              <a:t>Sepeninggal Soumokil, sejak saat itu RMS berdiri di pengasingan di Negeri Belanda. Pengganti Soumokil adalah Johan Manusama. Ia menjadi presiden RMS pada tahun 1966-1992, selanjutnya digantikan oleh Frans Tutuhatunewa sampai tahun 2010 dan kemudian digantikan oleh John Wattilete. </a:t>
            </a:r>
            <a:endParaRPr lang="id-ID" dirty="0">
              <a:effectLst/>
            </a:endParaRPr>
          </a:p>
        </p:txBody>
      </p:sp>
    </p:spTree>
    <p:extLst>
      <p:ext uri="{BB962C8B-B14F-4D97-AF65-F5344CB8AC3E}">
        <p14:creationId xmlns:p14="http://schemas.microsoft.com/office/powerpoint/2010/main" val="411700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495" y="3181082"/>
            <a:ext cx="7160654" cy="646331"/>
          </a:xfrm>
          <a:prstGeom prst="rect">
            <a:avLst/>
          </a:prstGeom>
          <a:noFill/>
        </p:spPr>
        <p:txBody>
          <a:bodyPr wrap="square" rtlCol="0">
            <a:spAutoFit/>
          </a:bodyPr>
          <a:lstStyle/>
          <a:p>
            <a:pPr algn="ctr"/>
            <a:r>
              <a:rPr lang="id-ID" sz="3600" dirty="0" smtClean="0"/>
              <a:t>Sekian dan Terima Kasih</a:t>
            </a:r>
            <a:endParaRPr lang="id-ID" sz="3600" dirty="0"/>
          </a:p>
        </p:txBody>
      </p:sp>
    </p:spTree>
    <p:extLst>
      <p:ext uri="{BB962C8B-B14F-4D97-AF65-F5344CB8AC3E}">
        <p14:creationId xmlns:p14="http://schemas.microsoft.com/office/powerpoint/2010/main" val="75771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 / Penyebab</a:t>
            </a:r>
            <a:endParaRPr lang="id-ID" dirty="0"/>
          </a:p>
        </p:txBody>
      </p:sp>
      <p:sp>
        <p:nvSpPr>
          <p:cNvPr id="3" name="Content Placeholder 2"/>
          <p:cNvSpPr>
            <a:spLocks noGrp="1"/>
          </p:cNvSpPr>
          <p:nvPr>
            <p:ph idx="1"/>
          </p:nvPr>
        </p:nvSpPr>
        <p:spPr>
          <a:xfrm>
            <a:off x="677334" y="1584101"/>
            <a:ext cx="8994700" cy="4457261"/>
          </a:xfrm>
        </p:spPr>
        <p:txBody>
          <a:bodyPr>
            <a:normAutofit lnSpcReduction="10000"/>
          </a:bodyPr>
          <a:lstStyle/>
          <a:p>
            <a:pPr marL="0" indent="0">
              <a:buNone/>
            </a:pPr>
            <a:r>
              <a:rPr lang="id-ID" dirty="0"/>
              <a:t>Pemberontakan Andi Azis, Westerling, dan Soumokil memiliki kesamaan tujuan yaitu, mereka tidak puas terhadap proses kembalinya RIS ke Negara Kesatuan Republik Indoneisa (NKRI). Pemberontakan yang mereka lakukan mengunakan unsur KNIL yang merasa bahwa status mereka tidak jelas dan tidak pasti setelah KMB. Keberhasilan anggota APRIS mengatasi keadaan yang membuat masyarakat semakin bersemangat untuk kembali ke pangkuan NKRI. Namun, dalam usaha untuk mempersatukan kembali masyarakat ke Negara Kesatuan Republik Indonesia terjadi beberapa hambatan yang diantaranya terror dan intimidasi yang di tujukan kepada masyarakat, terlebih setelah teror yang dibantu oleh anggota Polisi yang telah dibantu dengan pasukan KNIL bagian dari Korp Speciale Troepen yang dibentuk oleh seorang kapten bernama Raymond Westerling yang bertempat di Batujajar yang berada di daerah Bandung. Aksi teror yang dilakukannya tersebut bahkan sampai memakan korban jiwa karena dalam aksi terror tersebut terjadi pembunuhan dan penganiayaan. Benih Separatisme-pun akhirnya muncul. Para biokrat pemerintah daerah memprovokasi masayarakat Ambon bahwa penggabungan wilayah Ambon ke NKRI akan menimbulkan bahaya di kemudian hari sehingga seluruh masyarakat diingatkan untuk menghindari dan waspada dari ancaman bahaya tersebut. </a:t>
            </a:r>
          </a:p>
        </p:txBody>
      </p:sp>
    </p:spTree>
    <p:extLst>
      <p:ext uri="{BB962C8B-B14F-4D97-AF65-F5344CB8AC3E}">
        <p14:creationId xmlns:p14="http://schemas.microsoft.com/office/powerpoint/2010/main" val="120518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003" y="540913"/>
            <a:ext cx="8847786" cy="4247317"/>
          </a:xfrm>
          <a:prstGeom prst="rect">
            <a:avLst/>
          </a:prstGeom>
          <a:noFill/>
        </p:spPr>
        <p:txBody>
          <a:bodyPr wrap="square" rtlCol="0">
            <a:spAutoFit/>
          </a:bodyPr>
          <a:lstStyle/>
          <a:p>
            <a:r>
              <a:rPr lang="id-ID" dirty="0" smtClean="0"/>
              <a:t>Pada tanggal 20 April tahun 1950, diajukannya mosi tidak percaya terhadap parlemen NIT sehingga mendorong kabinet NIT untuk meletakan jabatannya dan akhirnya kabinet NIT dibubarkan dan bergabung ke dalam wilayah NKRI. Kegagalan pemberontakan yang di lakukan oleh Andi Abdoel Azis (Andi Azis) menyebabkan berakhirnya Negara Indonesia Timur. Akan tetapi Soumokil bersama para anggotanya tidak akan menyerah untuk melepaskan Maluku Tengah dari wilayah Negara Kesatuan Republik Indoneisa. Bahkan dalam perundingan yang berlangsung di Ambon dengan pemuka KNIL beserta Ir. Manusaman, ia mengusulkan supaya daerah Maluku Selatan dijadikan sebagai daerah yang merdeka, dan bila perlu seluruh anggota dewan yang berada di daerah Maluku Selatan dibunuh. Namun, usul tersebut ditolak karena anggota dewan justru mengusulkan supaya yang melakukan proklamasi kemerdekaan di Maluku Selatan tersebut adalah Kepala Daerah Maluku Selatan, yaitu J. Manuhutu. Akhirnya, J. Manuhutu terpaksa hadir pada rapat kedua di bawah ancaman senjata.</a:t>
            </a:r>
            <a:br>
              <a:rPr lang="id-ID" dirty="0" smtClean="0"/>
            </a:br>
            <a:endParaRPr lang="id-ID" dirty="0"/>
          </a:p>
        </p:txBody>
      </p:sp>
    </p:spTree>
    <p:extLst>
      <p:ext uri="{BB962C8B-B14F-4D97-AF65-F5344CB8AC3E}">
        <p14:creationId xmlns:p14="http://schemas.microsoft.com/office/powerpoint/2010/main" val="357257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Pemberontakan RMS</a:t>
            </a:r>
            <a:endParaRPr lang="id-ID" dirty="0"/>
          </a:p>
        </p:txBody>
      </p:sp>
      <p:sp>
        <p:nvSpPr>
          <p:cNvPr id="3" name="Content Placeholder 2"/>
          <p:cNvSpPr>
            <a:spLocks noGrp="1"/>
          </p:cNvSpPr>
          <p:nvPr>
            <p:ph idx="1"/>
          </p:nvPr>
        </p:nvSpPr>
        <p:spPr>
          <a:xfrm>
            <a:off x="677334" y="1519707"/>
            <a:ext cx="8596668" cy="4521655"/>
          </a:xfrm>
        </p:spPr>
        <p:txBody>
          <a:bodyPr>
            <a:normAutofit/>
          </a:bodyPr>
          <a:lstStyle/>
          <a:p>
            <a:pPr marL="0" indent="0">
              <a:buNone/>
            </a:pPr>
            <a:r>
              <a:rPr lang="id-ID" dirty="0"/>
              <a:t>Pemberontakan RMS yang didalangi oleh mantan jaksa agung NIT, Soumokil bertujuan untuk melepaskan wilayah Maluku dari Negara Kesatuan Republik Indonesia. Sebelum diproklamasikannya Republik Maluku Selatan (RMS), Gubernur Sembilan Serangkai yang beranggotakan pasukan KNIL dan partai Timur Besar terlebih dahulu melakukan propaganda terhadap Negara Kesatuan Republik Indonesia untuk memisahkan wilayah Maluku dari Negara Kesatuan RI. Di sisi lain, dalam menjelang proklamasi RMS, Soumokil telah berhasil mengumpulkan kekuatan dari masyarakat yang berada di daerah Maluku Tengah. Sementara itu, sekelompok orang yang menyatakan dukungannya terhadap Negara Kesatuan Republik Indonesia diancam dan dimasukkan ke penjara karena dukungannya terhadap NKRI dipandang buruk oleh Soumokil. Dan pada tanggal 25 April 1950, para anggota RMS memproklamasikan berdirinya Republik Maluku Selatan (RMS), dengan J.H Manuhutu sebagai Presiden dan Albert Wairisal sebagai Perdana Menteri. Para menterinya terdiri atas Mr.Dr.C.R.S Soumokil, D.j. Gasperz, J. Toule, S.J.H Norimarna, J.B Pattiradjawane, P.W Lokollo, H.F Pieter, A. Nanlohy, Dr.Th. Pattiradjawane, Ir.J.A. Manusama, dan Z. Pesuwarissa. </a:t>
            </a:r>
          </a:p>
          <a:p>
            <a:pPr marL="0" indent="0">
              <a:buNone/>
            </a:pPr>
            <a:endParaRPr lang="id-ID" dirty="0"/>
          </a:p>
        </p:txBody>
      </p:sp>
    </p:spTree>
    <p:extLst>
      <p:ext uri="{BB962C8B-B14F-4D97-AF65-F5344CB8AC3E}">
        <p14:creationId xmlns:p14="http://schemas.microsoft.com/office/powerpoint/2010/main" val="213381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065" y="2331076"/>
            <a:ext cx="8847786" cy="2308324"/>
          </a:xfrm>
          <a:prstGeom prst="rect">
            <a:avLst/>
          </a:prstGeom>
          <a:noFill/>
        </p:spPr>
        <p:txBody>
          <a:bodyPr wrap="square" rtlCol="0">
            <a:spAutoFit/>
          </a:bodyPr>
          <a:lstStyle/>
          <a:p>
            <a:r>
              <a:rPr lang="id-ID" dirty="0" smtClean="0"/>
              <a:t>Pada tanggal 27 April 1950 Dr.J.P. Nikijuluw ditunjuk sebagai Wakil Presiden RMS untuk daerah luar negeri dan berkedudukan di Den Haang, Belanda, dan pada 3 Mei 1950, Soumokil menggantikan Munuhutu sebagai Presiden Rakyat Maluku Selatan. Pada tanggal 9 Mei, dibentuk sebuah Angkatan Perang RMS (APRMS) dan Sersan Mayor KNIL, D.J Samson diangkat sebagai panglima tertinggi di angkatan perang tersebut. Untuk kepala staf-nya, Soumokil mengangkat sersan mayor Pattiwale, dan anggota staf lainnya terdiri dari Sersan Mayor Kastanja, Sersan Mayor Aipassa, dan Sersan Mayor Pieter. Untuk sistem kepangkatannya mengikuti system dari KNIL.</a:t>
            </a:r>
            <a:endParaRPr lang="id-ID" dirty="0"/>
          </a:p>
        </p:txBody>
      </p:sp>
    </p:spTree>
    <p:extLst>
      <p:ext uri="{BB962C8B-B14F-4D97-AF65-F5344CB8AC3E}">
        <p14:creationId xmlns:p14="http://schemas.microsoft.com/office/powerpoint/2010/main" val="310333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Upaya Penumpasan Pemberontakan RMS</a:t>
            </a:r>
            <a:endParaRPr lang="id-ID" dirty="0"/>
          </a:p>
        </p:txBody>
      </p:sp>
      <p:sp>
        <p:nvSpPr>
          <p:cNvPr id="3" name="Content Placeholder 2"/>
          <p:cNvSpPr>
            <a:spLocks noGrp="1"/>
          </p:cNvSpPr>
          <p:nvPr>
            <p:ph idx="1"/>
          </p:nvPr>
        </p:nvSpPr>
        <p:spPr/>
        <p:txBody>
          <a:bodyPr/>
          <a:lstStyle/>
          <a:p>
            <a:pPr marL="0" indent="0">
              <a:buNone/>
            </a:pPr>
            <a:r>
              <a:rPr lang="id-ID" dirty="0"/>
              <a:t>Dalam upaya penumpasan, pemerintah berusaha untuk mengatasi masalah ini dengan cara berdamai. Cara yang dilakukan oleh pemerintah yaitu, dengan mengirim misi perdamaian yang dipimpin oleh seorang tokoh asli Maluku, yakni Dr. Leimena. Namun, misi yang diajukan tersebut ditolak oleh Soumokil. Selanjutnya misi perdamaian yang dikirim oleh pemerintah terdiri atas para pendeta, politikus, dokter, wartawan pun tidak dapat bertemu langsung dengan pengikut Soumokil. </a:t>
            </a:r>
          </a:p>
          <a:p>
            <a:pPr marL="0" indent="0">
              <a:buNone/>
            </a:pPr>
            <a:endParaRPr lang="id-ID" dirty="0"/>
          </a:p>
        </p:txBody>
      </p:sp>
    </p:spTree>
    <p:extLst>
      <p:ext uri="{BB962C8B-B14F-4D97-AF65-F5344CB8AC3E}">
        <p14:creationId xmlns:p14="http://schemas.microsoft.com/office/powerpoint/2010/main" val="92991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1725769"/>
            <a:ext cx="8847786" cy="3416320"/>
          </a:xfrm>
          <a:prstGeom prst="rect">
            <a:avLst/>
          </a:prstGeom>
          <a:noFill/>
        </p:spPr>
        <p:txBody>
          <a:bodyPr wrap="square" rtlCol="0">
            <a:spAutoFit/>
          </a:bodyPr>
          <a:lstStyle/>
          <a:p>
            <a:r>
              <a:rPr lang="id-ID" dirty="0" smtClean="0"/>
              <a:t>Karena upaya perdamaian yang diajukan oleh pemerintah tidak berhasil, akhirnya pemerintah melakukan operasi militer untuk membersihkan gerakan RMS dengan mengerahkan pasukan Gerakan Operasi Militer (GOM) III yang dipimpin oleh seorang kolonel bernama A.E Kawilarang, yang menjabat sebagai Panglima Tentara dan Teritorium Indonesia Timur. Setelah pemerintah membentuk sebuah operasi militer, penumpasan pemberontakan RMS pun akhirnya dilakukan pada tanggal 14 Juli 1950, dan pada tanggal 15 Juli 1950, pemerintahan RMS mengumumkan bahwa Negara Republik Maluku Selatan sedang dalam bahaya. Pada tanggal 28 September, pasukan militer yang diutus untuk menumpas pemberontakan menyerbu ke daerah Ambon, dan pada tanggal 3 November 1950, seluruh wilayah Ambon dapat dikuasai termasuk benteng Nieuw Victoria yang akhirnya juga berhasil dikuasai oleh pasukan militer tersebut. </a:t>
            </a:r>
            <a:endParaRPr lang="id-ID" dirty="0"/>
          </a:p>
        </p:txBody>
      </p:sp>
    </p:spTree>
    <p:extLst>
      <p:ext uri="{BB962C8B-B14F-4D97-AF65-F5344CB8AC3E}">
        <p14:creationId xmlns:p14="http://schemas.microsoft.com/office/powerpoint/2010/main" val="85357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580" y="2369713"/>
            <a:ext cx="8847786" cy="2308324"/>
          </a:xfrm>
          <a:prstGeom prst="rect">
            <a:avLst/>
          </a:prstGeom>
          <a:noFill/>
        </p:spPr>
        <p:txBody>
          <a:bodyPr wrap="square" rtlCol="0">
            <a:spAutoFit/>
          </a:bodyPr>
          <a:lstStyle/>
          <a:p>
            <a:r>
              <a:rPr lang="id-ID" dirty="0" smtClean="0"/>
              <a:t>Dengan jatuhnya pasukan RMS yang berada di daerah Ambon, maka hal ini membuat perlawanan yang dilakukan oleh pasukan RMS dapat ditaklukan. Pada tanggal 4 sampai 5 Desember, melalui selat Haruku dan Saparua, pusat pemerintahan RMS beserta Angkatan Perang RMS berpindah ke Pulau Seram. Pada tahun 1952, J.H Munhutu yang tadinya menjabat sebagai presiden RMS tertangkap di pulau Seram, Sementara itu sebagian pimpinan RMS lainnya melarikan diri ke Negara Belanda. Setelah itu, RMS kemudian mendirikan sebuah organisasi di Belanda dengan pemerintahan di pengasingan (Government In Exile).</a:t>
            </a:r>
            <a:endParaRPr lang="id-ID" dirty="0"/>
          </a:p>
        </p:txBody>
      </p:sp>
    </p:spTree>
    <p:extLst>
      <p:ext uri="{BB962C8B-B14F-4D97-AF65-F5344CB8AC3E}">
        <p14:creationId xmlns:p14="http://schemas.microsoft.com/office/powerpoint/2010/main" val="19688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2581" y="798492"/>
            <a:ext cx="8603087" cy="5355312"/>
          </a:xfrm>
          <a:prstGeom prst="rect">
            <a:avLst/>
          </a:prstGeom>
        </p:spPr>
        <p:txBody>
          <a:bodyPr wrap="square">
            <a:spAutoFit/>
          </a:bodyPr>
          <a:lstStyle/>
          <a:p>
            <a:pPr algn="just"/>
            <a:r>
              <a:rPr lang="id-ID" dirty="0" smtClean="0">
                <a:effectLst/>
              </a:rPr>
              <a:t>Beberapa tokoh dari pimpinan sipil dan militer RMS yang tertangkap akhirnya dimajukan ke meja hijau. Pada tanggal 8 Juni 1955, hakim menjatuhi sanksi hukuman tehadap :</a:t>
            </a:r>
          </a:p>
          <a:p>
            <a:pPr>
              <a:buFont typeface="+mj-lt"/>
              <a:buAutoNum type="arabicPeriod"/>
            </a:pPr>
            <a:r>
              <a:rPr lang="id-ID" dirty="0" smtClean="0"/>
              <a:t>J.H Munhutu, Presiden RMS di Hukum selama 4 Tahun</a:t>
            </a:r>
          </a:p>
          <a:p>
            <a:pPr>
              <a:buFont typeface="+mj-lt"/>
              <a:buAutoNum type="arabicPeriod"/>
            </a:pPr>
            <a:endParaRPr lang="id-ID" dirty="0" smtClean="0"/>
          </a:p>
          <a:p>
            <a:pPr>
              <a:buFont typeface="+mj-lt"/>
              <a:buAutoNum type="arabicPeriod"/>
            </a:pPr>
            <a:r>
              <a:rPr lang="id-ID" dirty="0" smtClean="0"/>
              <a:t>Albert Wairisal, menjabat sebagai Perdana Menteri Dalam Negeri di jatuhi hukuman 5 Tahun</a:t>
            </a:r>
          </a:p>
          <a:p>
            <a:pPr>
              <a:buFont typeface="+mj-lt"/>
              <a:buAutoNum type="arabicPeriod"/>
            </a:pPr>
            <a:endParaRPr lang="id-ID" dirty="0" smtClean="0"/>
          </a:p>
          <a:p>
            <a:pPr>
              <a:buFont typeface="+mj-lt"/>
              <a:buAutoNum type="arabicPeriod"/>
            </a:pPr>
            <a:r>
              <a:rPr lang="id-ID" dirty="0" smtClean="0"/>
              <a:t>D.J Gasper,  menjabat sebagai Menteri Dalam Negeri di jatuhi hukuman 4 ½ Tahun</a:t>
            </a:r>
          </a:p>
          <a:p>
            <a:pPr>
              <a:buFont typeface="+mj-lt"/>
              <a:buAutoNum type="arabicPeriod"/>
            </a:pPr>
            <a:endParaRPr lang="id-ID" dirty="0" smtClean="0"/>
          </a:p>
          <a:p>
            <a:pPr>
              <a:buFont typeface="+mj-lt"/>
              <a:buAutoNum type="arabicPeriod"/>
            </a:pPr>
            <a:r>
              <a:rPr lang="id-ID" dirty="0" smtClean="0"/>
              <a:t>J.B Pattirajawane, menjabat sebagai Menteri Keuangan di jatuhi hukuman selama 4 ½ Tahun</a:t>
            </a:r>
          </a:p>
          <a:p>
            <a:pPr>
              <a:buFont typeface="+mj-lt"/>
              <a:buAutoNum type="arabicPeriod"/>
            </a:pPr>
            <a:endParaRPr lang="id-ID" dirty="0" smtClean="0"/>
          </a:p>
          <a:p>
            <a:pPr>
              <a:buFont typeface="+mj-lt"/>
              <a:buAutoNum type="arabicPeriod"/>
            </a:pPr>
            <a:r>
              <a:rPr lang="id-ID" dirty="0" smtClean="0"/>
              <a:t>G.G.H Apituley, menjabat sebagai Menteri Keuangan di jatuhi hukuman selama 5 ½ Tahun</a:t>
            </a:r>
          </a:p>
          <a:p>
            <a:pPr>
              <a:buFont typeface="+mj-lt"/>
              <a:buAutoNum type="arabicPeriod"/>
            </a:pPr>
            <a:endParaRPr lang="id-ID" dirty="0" smtClean="0"/>
          </a:p>
          <a:p>
            <a:pPr>
              <a:buFont typeface="+mj-lt"/>
              <a:buAutoNum type="arabicPeriod"/>
            </a:pPr>
            <a:r>
              <a:rPr lang="id-ID" dirty="0" smtClean="0"/>
              <a:t>Ibrahim Oharilla, menjabat sebagai Menteri Pangan di jatuhi hukuman selama 4 ½ Tahun</a:t>
            </a:r>
            <a:endParaRPr lang="id-ID" dirty="0"/>
          </a:p>
        </p:txBody>
      </p:sp>
    </p:spTree>
    <p:extLst>
      <p:ext uri="{BB962C8B-B14F-4D97-AF65-F5344CB8AC3E}">
        <p14:creationId xmlns:p14="http://schemas.microsoft.com/office/powerpoint/2010/main" val="1355455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13</TotalTime>
  <Words>1235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Pemberontakan Republik Maluku Selatan (RMS)</vt:lpstr>
      <vt:lpstr>Latar Belakang / Penyebab</vt:lpstr>
      <vt:lpstr>PowerPoint Presentation</vt:lpstr>
      <vt:lpstr>Tujuan Pemberontakan RMS</vt:lpstr>
      <vt:lpstr>PowerPoint Presentation</vt:lpstr>
      <vt:lpstr>Upaya Penumpasan Pemberontakan RMS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Pemberontakan Republik Maluku Selatan (RMS)</dc:title>
  <dc:creator>User</dc:creator>
  <cp:lastModifiedBy>User</cp:lastModifiedBy>
  <cp:revision>2</cp:revision>
  <dcterms:created xsi:type="dcterms:W3CDTF">2017-09-26T02:30:19Z</dcterms:created>
  <dcterms:modified xsi:type="dcterms:W3CDTF">2017-10-02T10:34:42Z</dcterms:modified>
</cp:coreProperties>
</file>