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Amatic SC"/>
      <p:regular r:id="rId29"/>
      <p:bold r:id="rId30"/>
    </p:embeddedFont>
    <p:embeddedFont>
      <p:font typeface="Source Code Pr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5696DA-E881-4B7A-AE65-D5A2F659E9A7}">
  <a:tblStyle styleId="{A55696DA-E881-4B7A-AE65-D5A2F659E9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maticSC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regular.fntdata"/><Relationship Id="rId30" Type="http://schemas.openxmlformats.org/officeDocument/2006/relationships/font" Target="fonts/AmaticSC-bold.fntdata"/><Relationship Id="rId11" Type="http://schemas.openxmlformats.org/officeDocument/2006/relationships/slide" Target="slides/slide5.xml"/><Relationship Id="rId33" Type="http://schemas.openxmlformats.org/officeDocument/2006/relationships/font" Target="fonts/SourceCodePro-italic.fntdata"/><Relationship Id="rId10" Type="http://schemas.openxmlformats.org/officeDocument/2006/relationships/slide" Target="slides/slide4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SourceCodePr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3c850a7f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3c850a7f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420cbe9e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420cbe9e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420cbe9e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420cbe9e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448195a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448195a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420cbe9e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420cbe9e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3c850a7f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3c850a7f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419a487f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419a487f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419a487f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419a487f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419a487f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419a487f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3c850a7f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3c850a7f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Introduction:</a:t>
            </a:r>
            <a:endParaRPr sz="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Source Code Pro"/>
              <a:buChar char="●"/>
            </a:pPr>
            <a:r>
              <a:rPr lang="en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Coal mining canary and Rachel Carson book are examples of birds as environmental indicators.</a:t>
            </a:r>
            <a:endParaRPr sz="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Source Code Pro"/>
              <a:buChar char="○"/>
            </a:pPr>
            <a:r>
              <a:rPr lang="en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Canaries helped keep miners safe by detecting carbon monoxide.</a:t>
            </a:r>
            <a:endParaRPr sz="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Source Code Pro"/>
              <a:buChar char="○"/>
            </a:pPr>
            <a:r>
              <a:rPr lang="en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Rachel Carson book Silent Spring and the case of the DDT the Bald Eagle and the Brown Pelican.</a:t>
            </a:r>
            <a:endParaRPr sz="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Purpose of the study:</a:t>
            </a:r>
            <a:endParaRPr sz="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Source Code Pro"/>
              <a:buChar char="●"/>
            </a:pPr>
            <a:r>
              <a:rPr lang="en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citizen scientist concept is helping collect robust data  on projects like eBird. The eBird Database have been effective on collecting data that describe the birds distributions on a global scale. </a:t>
            </a:r>
            <a:endParaRPr sz="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Source Code Pro"/>
              <a:buChar char="●"/>
            </a:pPr>
            <a:r>
              <a:rPr lang="en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 this case we will use the eBird data to  explore relationships between sets that could lead to the development of a model that would detect an instance of environmental degradation.</a:t>
            </a:r>
            <a:endParaRPr sz="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Source Code Pro"/>
              <a:buChar char="●"/>
            </a:pPr>
            <a:r>
              <a:rPr lang="en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Traditionally pollution is cause by the externalities of the economic activities, we will use the GDP to explore any possible relationship with the birds distributions.</a:t>
            </a:r>
            <a:endParaRPr sz="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Source Code Pro"/>
              <a:buChar char="●"/>
            </a:pPr>
            <a:r>
              <a:rPr lang="en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Also, we will use census data to explore any possible relationship between humans population and bird distributions.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448195a1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448195a1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5538d87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5538d87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3c850a7f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3c850a7f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3c850a7f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3c850a7f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3c850a7f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3c850a7f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420cbe9e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420cbe9e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Significant difference in occurrence density between the years 2001, 2011 and 2019. 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 significant difference in GDP, Population Density or Unique Species Count Density between the years 2001, 2011 and 2019.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3c850a7f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3c850a7f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Relationship exploration between  Birds, Demographic and </a:t>
            </a:r>
            <a:r>
              <a:rPr lang="en" sz="6600"/>
              <a:t>Economic</a:t>
            </a:r>
            <a:r>
              <a:rPr lang="en" sz="6600"/>
              <a:t> metrics.</a:t>
            </a:r>
            <a:endParaRPr sz="66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1 : Experimental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Spearman COrrelation Test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671725" y="4183400"/>
            <a:ext cx="24357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Spearman r=0.041977, p=0.150781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(fail to reject H0)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4909125" y="4191500"/>
            <a:ext cx="24357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Spearman r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0.714799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, p=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4.320186e-184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(reject H0)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25" y="1246250"/>
            <a:ext cx="3221775" cy="285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175" y="1333475"/>
            <a:ext cx="2694000" cy="27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Spearman COrrelation Test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519325" y="4183400"/>
            <a:ext cx="24357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Spearman r=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0.397223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, p=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1.262781e-45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(reject H0)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5594925" y="4191500"/>
            <a:ext cx="24357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Spearman r=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0.622517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, p=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8.166804e-127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(reject H0)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250"/>
            <a:ext cx="3037214" cy="27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5428" y="1246250"/>
            <a:ext cx="2746814" cy="27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Interpretation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708575" y="1569000"/>
            <a:ext cx="7357800" cy="29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442850" y="1689200"/>
            <a:ext cx="7914600" cy="30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Significant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difference in occurrence density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between the years 2001, 2011 and 2019.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No significant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difference in GDP, Population Density or Unique Species Count Density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between the years 2001, 2011 and 2019.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No correlations between Unique Species Density and GDP.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Strong positive correlation between Unique Species Density and Population Density.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Moderate positive correlations between Occurrence Density with GDP and Population Density.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708575" y="1569000"/>
            <a:ext cx="7357800" cy="29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442850" y="1093850"/>
            <a:ext cx="7914600" cy="3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More testing is required to identify a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relationship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that would allow using the eBird database as a environmental indicator. Some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recommendations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are: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○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Focus on specific species, maybe the most sensitive ones.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ource Code Pro"/>
              <a:buChar char="○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Using Current Value GDP (instead of Real GDP) and correct for inflation in the study to have a larger dataset. Real GDP dataset begins in 1997.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ource Code Pro"/>
              <a:buChar char="○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Breaking down the GDP data by industry group.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ource Code Pro"/>
              <a:buChar char="○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Including pollution discharges data from EPA permits.</a:t>
            </a:r>
            <a:endParaRPr sz="16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9650"/>
            <a:ext cx="3048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Histograms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5475"/>
            <a:ext cx="3433625" cy="2456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p27"/>
          <p:cNvGraphicFramePr/>
          <p:nvPr/>
        </p:nvGraphicFramePr>
        <p:xfrm>
          <a:off x="4501450" y="106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{A55696DA-E881-4B7A-AE65-D5A2F659E9A7}</a:tableStyleId>
              </a:tblPr>
              <a:tblGrid>
                <a:gridCol w="1566350"/>
                <a:gridCol w="1262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nobs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skewness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kurtosis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48.56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Histograms</a:t>
            </a:r>
            <a:endParaRPr/>
          </a:p>
        </p:txBody>
      </p:sp>
      <p:graphicFrame>
        <p:nvGraphicFramePr>
          <p:cNvPr id="166" name="Google Shape;166;p28"/>
          <p:cNvGraphicFramePr/>
          <p:nvPr/>
        </p:nvGraphicFramePr>
        <p:xfrm>
          <a:off x="4501450" y="106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{A55696DA-E881-4B7A-AE65-D5A2F659E9A7}</a:tableStyleId>
              </a:tblPr>
              <a:tblGrid>
                <a:gridCol w="1566350"/>
                <a:gridCol w="1262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nobs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1231.55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3872.82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skewness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kurtosis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216.16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50" y="1214475"/>
            <a:ext cx="3392500" cy="24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Histograms</a:t>
            </a:r>
            <a:endParaRPr/>
          </a:p>
        </p:txBody>
      </p:sp>
      <p:graphicFrame>
        <p:nvGraphicFramePr>
          <p:cNvPr id="173" name="Google Shape;173;p29"/>
          <p:cNvGraphicFramePr/>
          <p:nvPr/>
        </p:nvGraphicFramePr>
        <p:xfrm>
          <a:off x="4501450" y="106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{A55696DA-E881-4B7A-AE65-D5A2F659E9A7}</a:tableStyleId>
              </a:tblPr>
              <a:tblGrid>
                <a:gridCol w="1092450"/>
                <a:gridCol w="1517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nobs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20026.1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2792029.1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300538.81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139596406094.73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skewness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kurtosis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11.88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7913"/>
            <a:ext cx="3594424" cy="27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Histograms</a:t>
            </a:r>
            <a:endParaRPr/>
          </a:p>
        </p:txBody>
      </p:sp>
      <p:graphicFrame>
        <p:nvGraphicFramePr>
          <p:cNvPr id="180" name="Google Shape;180;p30"/>
          <p:cNvGraphicFramePr/>
          <p:nvPr/>
        </p:nvGraphicFramePr>
        <p:xfrm>
          <a:off x="4501450" y="106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{A55696DA-E881-4B7A-AE65-D5A2F659E9A7}</a:tableStyleId>
              </a:tblPr>
              <a:tblGrid>
                <a:gridCol w="1566350"/>
                <a:gridCol w="1262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nobs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3986.66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127.91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225514.30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skewness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kurtosis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48.56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50" y="1093850"/>
            <a:ext cx="3433625" cy="243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Birds as Environmental Indicators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550"/>
            <a:ext cx="2249300" cy="33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4347" y="1093850"/>
            <a:ext cx="2749853" cy="33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7550" y="1196900"/>
            <a:ext cx="2322042" cy="32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69925" y="1019900"/>
            <a:ext cx="8520600" cy="24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Introduction: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" sz="800">
                <a:solidFill>
                  <a:srgbClr val="000000"/>
                </a:solidFill>
              </a:rPr>
              <a:t>Coal mining canary and Rachel Carson book are examples of birds as environmental indicators.</a:t>
            </a:r>
            <a:endParaRPr sz="800">
              <a:solidFill>
                <a:srgbClr val="000000"/>
              </a:solidFill>
            </a:endParaRPr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</a:pPr>
            <a:r>
              <a:rPr lang="en" sz="800">
                <a:solidFill>
                  <a:srgbClr val="000000"/>
                </a:solidFill>
              </a:rPr>
              <a:t>Canaries helped keep miners safe by detecting carbon monoxide.</a:t>
            </a:r>
            <a:endParaRPr sz="800">
              <a:solidFill>
                <a:srgbClr val="000000"/>
              </a:solidFill>
            </a:endParaRPr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</a:pPr>
            <a:r>
              <a:rPr lang="en" sz="800">
                <a:solidFill>
                  <a:srgbClr val="000000"/>
                </a:solidFill>
              </a:rPr>
              <a:t>Rachel Carson book Silent Spring and the case of the DDT the Bald Eagle and the Brown Pelican.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Purpose</a:t>
            </a:r>
            <a:r>
              <a:rPr lang="en" sz="800">
                <a:solidFill>
                  <a:srgbClr val="000000"/>
                </a:solidFill>
              </a:rPr>
              <a:t> of the study: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" sz="800">
                <a:solidFill>
                  <a:srgbClr val="000000"/>
                </a:solidFill>
              </a:rPr>
              <a:t>T</a:t>
            </a:r>
            <a:r>
              <a:rPr lang="en" sz="800">
                <a:solidFill>
                  <a:srgbClr val="000000"/>
                </a:solidFill>
              </a:rPr>
              <a:t>he citizen scientist concept is helping collect robust data  on projects like eBird. The eBird Database have been effective on collecting data that describe the birds distributions on a global scale. 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" sz="800">
                <a:solidFill>
                  <a:srgbClr val="000000"/>
                </a:solidFill>
              </a:rPr>
              <a:t>In this case we will use the eBird data to  e</a:t>
            </a:r>
            <a:r>
              <a:rPr lang="en" sz="800">
                <a:solidFill>
                  <a:srgbClr val="000000"/>
                </a:solidFill>
              </a:rPr>
              <a:t>xplore </a:t>
            </a:r>
            <a:r>
              <a:rPr lang="en" sz="800">
                <a:solidFill>
                  <a:srgbClr val="000000"/>
                </a:solidFill>
              </a:rPr>
              <a:t>relationships</a:t>
            </a:r>
            <a:r>
              <a:rPr lang="en" sz="800">
                <a:solidFill>
                  <a:srgbClr val="000000"/>
                </a:solidFill>
              </a:rPr>
              <a:t> between sets that could lead to the development of a model that </a:t>
            </a:r>
            <a:r>
              <a:rPr lang="en" sz="800">
                <a:solidFill>
                  <a:srgbClr val="000000"/>
                </a:solidFill>
              </a:rPr>
              <a:t>would</a:t>
            </a:r>
            <a:r>
              <a:rPr lang="en" sz="800">
                <a:solidFill>
                  <a:srgbClr val="000000"/>
                </a:solidFill>
              </a:rPr>
              <a:t> </a:t>
            </a:r>
            <a:r>
              <a:rPr lang="en" sz="800">
                <a:solidFill>
                  <a:srgbClr val="000000"/>
                </a:solidFill>
              </a:rPr>
              <a:t>detect an</a:t>
            </a:r>
            <a:r>
              <a:rPr lang="en" sz="800">
                <a:solidFill>
                  <a:srgbClr val="000000"/>
                </a:solidFill>
              </a:rPr>
              <a:t> instance of environmental degradation.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" sz="800">
                <a:solidFill>
                  <a:srgbClr val="000000"/>
                </a:solidFill>
              </a:rPr>
              <a:t>T</a:t>
            </a:r>
            <a:r>
              <a:rPr lang="en" sz="800">
                <a:solidFill>
                  <a:srgbClr val="000000"/>
                </a:solidFill>
              </a:rPr>
              <a:t>raditionally pollution</a:t>
            </a:r>
            <a:r>
              <a:rPr lang="en" sz="800">
                <a:solidFill>
                  <a:srgbClr val="000000"/>
                </a:solidFill>
              </a:rPr>
              <a:t> is cause by the externalities of the economic activities, </a:t>
            </a:r>
            <a:r>
              <a:rPr lang="en" sz="800">
                <a:solidFill>
                  <a:srgbClr val="000000"/>
                </a:solidFill>
              </a:rPr>
              <a:t>we</a:t>
            </a:r>
            <a:r>
              <a:rPr lang="en" sz="800">
                <a:solidFill>
                  <a:srgbClr val="000000"/>
                </a:solidFill>
              </a:rPr>
              <a:t> will use the GDP to explore any </a:t>
            </a:r>
            <a:r>
              <a:rPr lang="en" sz="800">
                <a:solidFill>
                  <a:srgbClr val="000000"/>
                </a:solidFill>
              </a:rPr>
              <a:t>possible</a:t>
            </a:r>
            <a:r>
              <a:rPr lang="en" sz="800">
                <a:solidFill>
                  <a:srgbClr val="000000"/>
                </a:solidFill>
              </a:rPr>
              <a:t> relationship with the </a:t>
            </a:r>
            <a:r>
              <a:rPr lang="en" sz="800">
                <a:solidFill>
                  <a:srgbClr val="000000"/>
                </a:solidFill>
              </a:rPr>
              <a:t>birds</a:t>
            </a:r>
            <a:r>
              <a:rPr lang="en" sz="800">
                <a:solidFill>
                  <a:srgbClr val="000000"/>
                </a:solidFill>
              </a:rPr>
              <a:t> distributions.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" sz="800">
                <a:solidFill>
                  <a:srgbClr val="000000"/>
                </a:solidFill>
              </a:rPr>
              <a:t>Also, we will use census data to explore any </a:t>
            </a:r>
            <a:r>
              <a:rPr lang="en" sz="800">
                <a:solidFill>
                  <a:srgbClr val="000000"/>
                </a:solidFill>
              </a:rPr>
              <a:t>possible</a:t>
            </a:r>
            <a:r>
              <a:rPr lang="en" sz="800">
                <a:solidFill>
                  <a:srgbClr val="000000"/>
                </a:solidFill>
              </a:rPr>
              <a:t> relationship between humans population and bird distributions.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could benefit from this study?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Regulators by assisting on gap analysis to enforce or legislate environmental rules.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Protecting general public health of the most sensitive individuals.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71600" y="1093850"/>
            <a:ext cx="8046300" cy="19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E565F"/>
              </a:buClr>
              <a:buSzPts val="1800"/>
              <a:buFont typeface="Roboto"/>
              <a:buChar char="●"/>
            </a:pPr>
            <a:r>
              <a:rPr lang="en"/>
              <a:t>eBird:collective enterprise that takes a novel approach to citizen science.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E565F"/>
              </a:buClr>
              <a:buSzPts val="1800"/>
              <a:buFont typeface="Roboto"/>
              <a:buChar char="●"/>
            </a:pPr>
            <a:r>
              <a:rPr lang="en"/>
              <a:t>Temporal scope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/>
              <a:t>3/5/1810 - 12/31/2019 </a:t>
            </a:r>
            <a:endParaRPr sz="1200">
              <a:solidFill>
                <a:srgbClr val="4E565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400" y="2796000"/>
            <a:ext cx="3165525" cy="226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75" y="2796000"/>
            <a:ext cx="3247775" cy="23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8675"/>
            <a:ext cx="4260300" cy="1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United State Census Bureau</a:t>
            </a:r>
            <a:endParaRPr sz="2000"/>
          </a:p>
          <a:p>
            <a:pPr indent="-355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National Intercensal Datasets</a:t>
            </a:r>
            <a:endParaRPr sz="2000"/>
          </a:p>
          <a:p>
            <a:pPr indent="-355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2019 TIGER/Line Shapefiles.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913" y="1149563"/>
            <a:ext cx="376237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23075" y="1574025"/>
            <a:ext cx="45720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U.S. Bureau of Economic Analysis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Real </a:t>
            </a:r>
            <a:r>
              <a:rPr lang="en" sz="2000"/>
              <a:t>Gross Domestic Product (GDP) by state.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Chained-dollars </a:t>
            </a:r>
            <a:r>
              <a:rPr lang="en" sz="2000"/>
              <a:t>based on 2012 period</a:t>
            </a:r>
            <a:r>
              <a:rPr lang="en" sz="2000"/>
              <a:t>.                                                       </a:t>
            </a:r>
            <a:endParaRPr sz="200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560450"/>
            <a:ext cx="35814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Kruskal-Wallis test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600" y="1190588"/>
            <a:ext cx="4961775" cy="26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468175" y="3938625"/>
            <a:ext cx="39735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Statistics=89.441, p=0.000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Different distributions ( reject H0)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4689100" y="3938625"/>
            <a:ext cx="43074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857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Statistics=1.055, p=0.590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Same distributions (fail to reject H0)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Kruskal-Wallis test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363" y="1093850"/>
            <a:ext cx="5337286" cy="279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5073900" y="3938625"/>
            <a:ext cx="39540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Statistics=0.699, p=0.705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Same distributions (fail to reject H0)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379600" y="3938625"/>
            <a:ext cx="40620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Statistics=2.196, p=0.334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Same distributions (fail to reject H0)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