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5" r:id="rId6"/>
    <p:sldId id="266" r:id="rId7"/>
    <p:sldId id="267" r:id="rId8"/>
    <p:sldId id="260" r:id="rId9"/>
    <p:sldId id="268" r:id="rId10"/>
    <p:sldId id="261" r:id="rId11"/>
    <p:sldId id="262" r:id="rId12"/>
    <p:sldId id="263" r:id="rId13"/>
    <p:sldId id="269" r:id="rId14"/>
    <p:sldId id="270" r:id="rId15"/>
    <p:sldId id="272" r:id="rId16"/>
    <p:sldId id="273" r:id="rId17"/>
    <p:sldId id="275" r:id="rId18"/>
    <p:sldId id="274" r:id="rId19"/>
    <p:sldId id="276" r:id="rId20"/>
    <p:sldId id="277" r:id="rId21"/>
    <p:sldId id="278" r:id="rId22"/>
    <p:sldId id="279"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EDA3E"/>
  </p:clrMru>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494"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9FB7A7B-9463-410A-9FAC-BEE713488245}" type="datetimeFigureOut">
              <a:rPr lang="en-US" smtClean="0"/>
              <a:pPr/>
              <a:t>1/27/2018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E43C7E9B-485A-4408-AD74-E6298E861FF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9FB7A7B-9463-410A-9FAC-BEE713488245}" type="datetimeFigureOut">
              <a:rPr lang="en-US" smtClean="0"/>
              <a:pPr/>
              <a:t>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C7E9B-485A-4408-AD74-E6298E861FF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9FB7A7B-9463-410A-9FAC-BEE713488245}" type="datetimeFigureOut">
              <a:rPr lang="en-US" smtClean="0"/>
              <a:pPr/>
              <a:t>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C7E9B-485A-4408-AD74-E6298E861FF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9FB7A7B-9463-410A-9FAC-BEE713488245}" type="datetimeFigureOut">
              <a:rPr lang="en-US" smtClean="0"/>
              <a:pPr/>
              <a:t>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C7E9B-485A-4408-AD74-E6298E861FF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9FB7A7B-9463-410A-9FAC-BEE713488245}" type="datetimeFigureOut">
              <a:rPr lang="en-US" smtClean="0"/>
              <a:pPr/>
              <a:t>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C7E9B-485A-4408-AD74-E6298E861FF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9FB7A7B-9463-410A-9FAC-BEE713488245}" type="datetimeFigureOut">
              <a:rPr lang="en-US" smtClean="0"/>
              <a:pPr/>
              <a:t>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3C7E9B-485A-4408-AD74-E6298E861FF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9FB7A7B-9463-410A-9FAC-BEE713488245}" type="datetimeFigureOut">
              <a:rPr lang="en-US" smtClean="0"/>
              <a:pPr/>
              <a:t>1/27/2018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3C7E9B-485A-4408-AD74-E6298E861FF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69FB7A7B-9463-410A-9FAC-BEE713488245}" type="datetimeFigureOut">
              <a:rPr lang="en-US" smtClean="0"/>
              <a:pPr/>
              <a:t>1/27/2018</a:t>
            </a:fld>
            <a:endParaRPr lang="en-US"/>
          </a:p>
        </p:txBody>
      </p:sp>
      <p:sp>
        <p:nvSpPr>
          <p:cNvPr id="8" name="Slide Number Placeholder 7"/>
          <p:cNvSpPr>
            <a:spLocks noGrp="1"/>
          </p:cNvSpPr>
          <p:nvPr>
            <p:ph type="sldNum" sz="quarter" idx="11"/>
          </p:nvPr>
        </p:nvSpPr>
        <p:spPr/>
        <p:txBody>
          <a:bodyPr/>
          <a:lstStyle/>
          <a:p>
            <a:fld id="{E43C7E9B-485A-4408-AD74-E6298E861FFC}"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FB7A7B-9463-410A-9FAC-BEE713488245}" type="datetimeFigureOut">
              <a:rPr lang="en-US" smtClean="0"/>
              <a:pPr/>
              <a:t>1/27/2018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3C7E9B-485A-4408-AD74-E6298E861FF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9FB7A7B-9463-410A-9FAC-BEE713488245}" type="datetimeFigureOut">
              <a:rPr lang="en-US" smtClean="0"/>
              <a:pPr/>
              <a:t>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E43C7E9B-485A-4408-AD74-E6298E861FF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69FB7A7B-9463-410A-9FAC-BEE713488245}" type="datetimeFigureOut">
              <a:rPr lang="en-US" smtClean="0"/>
              <a:pPr/>
              <a:t>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3C7E9B-485A-4408-AD74-E6298E861FF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69FB7A7B-9463-410A-9FAC-BEE713488245}" type="datetimeFigureOut">
              <a:rPr lang="en-US" smtClean="0"/>
              <a:pPr/>
              <a:t>1/27/2018</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E43C7E9B-485A-4408-AD74-E6298E861FFC}"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SpringBoard</a:t>
            </a:r>
            <a:r>
              <a:rPr lang="en-US" dirty="0" smtClean="0"/>
              <a:t> Capstone 1</a:t>
            </a:r>
            <a:endParaRPr lang="en-US" dirty="0"/>
          </a:p>
        </p:txBody>
      </p:sp>
      <p:sp>
        <p:nvSpPr>
          <p:cNvPr id="3" name="Subtitle 2"/>
          <p:cNvSpPr>
            <a:spLocks noGrp="1"/>
          </p:cNvSpPr>
          <p:nvPr>
            <p:ph type="subTitle" idx="1"/>
          </p:nvPr>
        </p:nvSpPr>
        <p:spPr/>
        <p:txBody>
          <a:bodyPr/>
          <a:lstStyle/>
          <a:p>
            <a:r>
              <a:rPr lang="en-US" dirty="0" smtClean="0"/>
              <a:t>Rene Sanchez</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Predictive </a:t>
            </a:r>
            <a:r>
              <a:rPr lang="en-US" dirty="0" smtClean="0"/>
              <a:t>Model, But First…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Before creating a predictive model for the data I will explore the possibility of some features being more important than others. </a:t>
            </a:r>
            <a:endParaRPr lang="en-US" dirty="0" smtClean="0"/>
          </a:p>
          <a:p>
            <a:r>
              <a:rPr lang="en-US" dirty="0" smtClean="0"/>
              <a:t>This </a:t>
            </a:r>
            <a:r>
              <a:rPr lang="en-US" dirty="0" smtClean="0"/>
              <a:t>will hopefully reduce any noise in the predictive model and increase accuracy by removing unhelpful variables. </a:t>
            </a:r>
            <a:endParaRPr lang="en-US" dirty="0" smtClean="0"/>
          </a:p>
          <a:p>
            <a:r>
              <a:rPr lang="en-US" dirty="0" smtClean="0"/>
              <a:t>I </a:t>
            </a:r>
            <a:r>
              <a:rPr lang="en-US" dirty="0" smtClean="0"/>
              <a:t>will use Lasso regularization to determine if any variables should be dropped from the model due to their coefficient being reduced to 0 with an L1 constant of .01 (chosen based on max scale values).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Predictive Model, But First…</a:t>
            </a:r>
            <a:endParaRPr lang="en-US" dirty="0"/>
          </a:p>
        </p:txBody>
      </p:sp>
      <p:sp>
        <p:nvSpPr>
          <p:cNvPr id="3" name="Content Placeholder 2"/>
          <p:cNvSpPr>
            <a:spLocks noGrp="1"/>
          </p:cNvSpPr>
          <p:nvPr>
            <p:ph idx="1"/>
          </p:nvPr>
        </p:nvSpPr>
        <p:spPr/>
        <p:txBody>
          <a:bodyPr/>
          <a:lstStyle/>
          <a:p>
            <a:r>
              <a:rPr lang="en-US" dirty="0" smtClean="0"/>
              <a:t>Lasso reduced energy, key, and time signature coefficients to 0 indicating they are not well correlated with the target variable. Therefore I will run one model with the recommended variables removed and one with all the variables included to compare the initial results before improving the model</a:t>
            </a:r>
            <a:r>
              <a:rPr lang="en-US" dirty="0" smtClean="0"/>
              <a:t>.</a:t>
            </a:r>
            <a:endParaRPr lang="en-US"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Predictive </a:t>
            </a:r>
            <a:r>
              <a:rPr lang="en-US" dirty="0" smtClean="0"/>
              <a:t>Model - ANN</a:t>
            </a:r>
            <a:endParaRPr lang="en-US" dirty="0"/>
          </a:p>
        </p:txBody>
      </p:sp>
      <p:sp>
        <p:nvSpPr>
          <p:cNvPr id="3" name="Content Placeholder 2"/>
          <p:cNvSpPr>
            <a:spLocks noGrp="1"/>
          </p:cNvSpPr>
          <p:nvPr>
            <p:ph idx="1"/>
          </p:nvPr>
        </p:nvSpPr>
        <p:spPr/>
        <p:txBody>
          <a:bodyPr>
            <a:normAutofit lnSpcReduction="10000"/>
          </a:bodyPr>
          <a:lstStyle/>
          <a:p>
            <a:r>
              <a:rPr lang="en-US" dirty="0" smtClean="0"/>
              <a:t>Two ANNs were designed using either the total number of variables or the recommended size given dropped variables. </a:t>
            </a:r>
            <a:endParaRPr lang="en-US" dirty="0" smtClean="0"/>
          </a:p>
          <a:p>
            <a:r>
              <a:rPr lang="en-US" dirty="0" smtClean="0"/>
              <a:t>2 hidden layers </a:t>
            </a:r>
            <a:r>
              <a:rPr lang="en-US" dirty="0" smtClean="0"/>
              <a:t>with 15 and 11 nodes was chosen; more layers significantly reduced accuracy while reducing variance </a:t>
            </a:r>
            <a:r>
              <a:rPr lang="en-US" dirty="0" smtClean="0"/>
              <a:t>and </a:t>
            </a:r>
            <a:r>
              <a:rPr lang="en-US" dirty="0" smtClean="0"/>
              <a:t>more nodes improved accuracy less than the consequential increase in variance.</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Predictive </a:t>
            </a:r>
            <a:r>
              <a:rPr lang="en-US" dirty="0" smtClean="0"/>
              <a:t>Model - ANN</a:t>
            </a:r>
            <a:endParaRPr lang="en-US" dirty="0"/>
          </a:p>
        </p:txBody>
      </p:sp>
      <p:sp>
        <p:nvSpPr>
          <p:cNvPr id="3" name="Content Placeholder 2"/>
          <p:cNvSpPr>
            <a:spLocks noGrp="1"/>
          </p:cNvSpPr>
          <p:nvPr>
            <p:ph idx="1"/>
          </p:nvPr>
        </p:nvSpPr>
        <p:spPr>
          <a:xfrm>
            <a:off x="457200" y="3200400"/>
            <a:ext cx="8153400" cy="2925763"/>
          </a:xfrm>
        </p:spPr>
        <p:txBody>
          <a:bodyPr>
            <a:normAutofit lnSpcReduction="10000"/>
          </a:bodyPr>
          <a:lstStyle/>
          <a:p>
            <a:r>
              <a:rPr lang="en-US" dirty="0" smtClean="0"/>
              <a:t>The initial results were determined using a batch size of 10 over 50 epochs since the training dataset is not particularly large. </a:t>
            </a:r>
            <a:endParaRPr lang="en-US" dirty="0" smtClean="0"/>
          </a:p>
          <a:p>
            <a:r>
              <a:rPr lang="en-US" dirty="0" smtClean="0"/>
              <a:t>5-fold </a:t>
            </a:r>
            <a:r>
              <a:rPr lang="en-US" dirty="0" smtClean="0"/>
              <a:t>cross validation revealed that following the Lasso recommendation significantly reduces accuracy of the ANN. </a:t>
            </a:r>
            <a:endParaRPr lang="en-US" dirty="0"/>
          </a:p>
        </p:txBody>
      </p:sp>
      <p:graphicFrame>
        <p:nvGraphicFramePr>
          <p:cNvPr id="4" name="Table 3"/>
          <p:cNvGraphicFramePr>
            <a:graphicFrameLocks noGrp="1"/>
          </p:cNvGraphicFramePr>
          <p:nvPr/>
        </p:nvGraphicFramePr>
        <p:xfrm>
          <a:off x="2057400" y="1600200"/>
          <a:ext cx="4571999" cy="1143000"/>
        </p:xfrm>
        <a:graphic>
          <a:graphicData uri="http://schemas.openxmlformats.org/drawingml/2006/table">
            <a:tbl>
              <a:tblPr>
                <a:tableStyleId>{3C2FFA5D-87B4-456A-9821-1D502468CF0F}</a:tableStyleId>
              </a:tblPr>
              <a:tblGrid>
                <a:gridCol w="2187797"/>
                <a:gridCol w="842800"/>
                <a:gridCol w="1541402"/>
              </a:tblGrid>
              <a:tr h="381000">
                <a:tc>
                  <a:txBody>
                    <a:bodyPr/>
                    <a:lstStyle/>
                    <a:p>
                      <a:pPr marL="0" marR="0" algn="ctr">
                        <a:spcBef>
                          <a:spcPts val="0"/>
                        </a:spcBef>
                        <a:spcAft>
                          <a:spcPts val="0"/>
                        </a:spcAft>
                      </a:pPr>
                      <a:r>
                        <a:rPr lang="en-US" sz="1400" dirty="0"/>
                        <a:t>ANN Model</a:t>
                      </a:r>
                      <a:endParaRPr lang="en-US" sz="1400" dirty="0">
                        <a:latin typeface="Calibri"/>
                        <a:ea typeface="Calibri"/>
                        <a:cs typeface="Times New Roman"/>
                      </a:endParaRPr>
                    </a:p>
                  </a:txBody>
                  <a:tcPr marL="68580" marR="68580" marT="0" marB="0"/>
                </a:tc>
                <a:tc>
                  <a:txBody>
                    <a:bodyPr/>
                    <a:lstStyle/>
                    <a:p>
                      <a:pPr marL="0" marR="0" algn="ctr">
                        <a:spcBef>
                          <a:spcPts val="0"/>
                        </a:spcBef>
                        <a:spcAft>
                          <a:spcPts val="0"/>
                        </a:spcAft>
                      </a:pPr>
                      <a:r>
                        <a:rPr lang="en-US" sz="1400"/>
                        <a:t>Variance</a:t>
                      </a:r>
                      <a:endParaRPr lang="en-US" sz="1400">
                        <a:latin typeface="Calibri"/>
                        <a:ea typeface="Calibri"/>
                        <a:cs typeface="Times New Roman"/>
                      </a:endParaRPr>
                    </a:p>
                  </a:txBody>
                  <a:tcPr marL="68580" marR="68580" marT="0" marB="0"/>
                </a:tc>
                <a:tc>
                  <a:txBody>
                    <a:bodyPr/>
                    <a:lstStyle/>
                    <a:p>
                      <a:pPr marL="0" marR="0" algn="ctr">
                        <a:spcBef>
                          <a:spcPts val="0"/>
                        </a:spcBef>
                        <a:spcAft>
                          <a:spcPts val="0"/>
                        </a:spcAft>
                      </a:pPr>
                      <a:r>
                        <a:rPr lang="en-US" sz="1400"/>
                        <a:t>Mean Accuracy</a:t>
                      </a:r>
                      <a:endParaRPr lang="en-US" sz="1400">
                        <a:latin typeface="Calibri"/>
                        <a:ea typeface="Calibri"/>
                        <a:cs typeface="Times New Roman"/>
                      </a:endParaRPr>
                    </a:p>
                  </a:txBody>
                  <a:tcPr marL="68580" marR="68580" marT="0" marB="0"/>
                </a:tc>
              </a:tr>
              <a:tr h="381000">
                <a:tc>
                  <a:txBody>
                    <a:bodyPr/>
                    <a:lstStyle/>
                    <a:p>
                      <a:pPr marL="0" marR="0">
                        <a:spcBef>
                          <a:spcPts val="0"/>
                        </a:spcBef>
                        <a:spcAft>
                          <a:spcPts val="0"/>
                        </a:spcAft>
                      </a:pPr>
                      <a:r>
                        <a:rPr lang="en-US" sz="1400" dirty="0"/>
                        <a:t>Full Model result: </a:t>
                      </a:r>
                      <a:endParaRPr lang="en-US" sz="1400" dirty="0">
                        <a:latin typeface="Calibri"/>
                        <a:ea typeface="Calibri"/>
                        <a:cs typeface="Times New Roman"/>
                      </a:endParaRPr>
                    </a:p>
                  </a:txBody>
                  <a:tcPr marL="68580" marR="68580" marT="0" marB="0"/>
                </a:tc>
                <a:tc>
                  <a:txBody>
                    <a:bodyPr/>
                    <a:lstStyle/>
                    <a:p>
                      <a:pPr marL="0" marR="0" algn="ctr">
                        <a:spcBef>
                          <a:spcPts val="0"/>
                        </a:spcBef>
                        <a:spcAft>
                          <a:spcPts val="0"/>
                        </a:spcAft>
                      </a:pPr>
                      <a:r>
                        <a:rPr lang="en-US" sz="1400" dirty="0"/>
                        <a:t>0.0257</a:t>
                      </a:r>
                      <a:endParaRPr lang="en-US" sz="1400" dirty="0">
                        <a:latin typeface="Calibri"/>
                        <a:ea typeface="Calibri"/>
                        <a:cs typeface="Times New Roman"/>
                      </a:endParaRPr>
                    </a:p>
                  </a:txBody>
                  <a:tcPr marL="68580" marR="68580" marT="0" marB="0"/>
                </a:tc>
                <a:tc>
                  <a:txBody>
                    <a:bodyPr/>
                    <a:lstStyle/>
                    <a:p>
                      <a:pPr marL="0" marR="0" algn="ctr">
                        <a:spcBef>
                          <a:spcPts val="0"/>
                        </a:spcBef>
                        <a:spcAft>
                          <a:spcPts val="0"/>
                        </a:spcAft>
                      </a:pPr>
                      <a:r>
                        <a:rPr lang="en-US" sz="1400" dirty="0"/>
                        <a:t>70.652%</a:t>
                      </a:r>
                      <a:endParaRPr lang="en-US" sz="1400" dirty="0">
                        <a:latin typeface="Calibri"/>
                        <a:ea typeface="Calibri"/>
                        <a:cs typeface="Times New Roman"/>
                      </a:endParaRPr>
                    </a:p>
                  </a:txBody>
                  <a:tcPr marL="68580" marR="68580" marT="0" marB="0"/>
                </a:tc>
              </a:tr>
              <a:tr h="381000">
                <a:tc>
                  <a:txBody>
                    <a:bodyPr/>
                    <a:lstStyle/>
                    <a:p>
                      <a:pPr marL="0" marR="0">
                        <a:spcBef>
                          <a:spcPts val="0"/>
                        </a:spcBef>
                        <a:spcAft>
                          <a:spcPts val="0"/>
                        </a:spcAft>
                      </a:pPr>
                      <a:r>
                        <a:rPr lang="en-US" sz="1400"/>
                        <a:t>Lasso result: </a:t>
                      </a:r>
                      <a:endParaRPr lang="en-US" sz="1400">
                        <a:latin typeface="Calibri"/>
                        <a:ea typeface="Calibri"/>
                        <a:cs typeface="Times New Roman"/>
                      </a:endParaRPr>
                    </a:p>
                  </a:txBody>
                  <a:tcPr marL="68580" marR="68580" marT="0" marB="0"/>
                </a:tc>
                <a:tc>
                  <a:txBody>
                    <a:bodyPr/>
                    <a:lstStyle/>
                    <a:p>
                      <a:pPr marL="0" marR="0" algn="ctr">
                        <a:spcBef>
                          <a:spcPts val="0"/>
                        </a:spcBef>
                        <a:spcAft>
                          <a:spcPts val="0"/>
                        </a:spcAft>
                      </a:pPr>
                      <a:r>
                        <a:rPr lang="en-US" sz="1400"/>
                        <a:t>0.0250</a:t>
                      </a:r>
                      <a:endParaRPr lang="en-US" sz="1400">
                        <a:latin typeface="Calibri"/>
                        <a:ea typeface="Calibri"/>
                        <a:cs typeface="Times New Roman"/>
                      </a:endParaRPr>
                    </a:p>
                  </a:txBody>
                  <a:tcPr marL="68580" marR="68580" marT="0" marB="0"/>
                </a:tc>
                <a:tc>
                  <a:txBody>
                    <a:bodyPr/>
                    <a:lstStyle/>
                    <a:p>
                      <a:pPr marL="0" marR="0" algn="ctr">
                        <a:spcBef>
                          <a:spcPts val="0"/>
                        </a:spcBef>
                        <a:spcAft>
                          <a:spcPts val="0"/>
                        </a:spcAft>
                      </a:pPr>
                      <a:r>
                        <a:rPr lang="en-US" sz="1400" dirty="0"/>
                        <a:t>49.477%</a:t>
                      </a:r>
                      <a:endParaRPr lang="en-US" sz="1400" dirty="0">
                        <a:latin typeface="Calibri"/>
                        <a:ea typeface="Calibri"/>
                        <a:cs typeface="Times New Roman"/>
                      </a:endParaRPr>
                    </a:p>
                  </a:txBody>
                  <a:tcPr marL="68580" marR="68580" marT="0" marB="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Predictive </a:t>
            </a:r>
            <a:r>
              <a:rPr lang="en-US" dirty="0" smtClean="0"/>
              <a:t>Model - ANN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Numerous values were tested through GridSearchCV for batch size and epochs based on the size of the dataset with batches size 1-15 and epochs </a:t>
            </a:r>
            <a:r>
              <a:rPr lang="en-US" dirty="0" smtClean="0"/>
              <a:t>50-200 being explored</a:t>
            </a:r>
            <a:r>
              <a:rPr lang="en-US" dirty="0" smtClean="0"/>
              <a:t>. There appeared to be convergence at batch size = 1 and epoch=99</a:t>
            </a:r>
            <a:r>
              <a:rPr lang="en-US" dirty="0" smtClean="0"/>
              <a:t>. </a:t>
            </a:r>
          </a:p>
          <a:p>
            <a:r>
              <a:rPr lang="en-US" dirty="0" smtClean="0"/>
              <a:t>The final ANN model yielded a 74.917% accuracy rate on the test set, a better score than training but one to challenged by other methods</a:t>
            </a:r>
            <a:r>
              <a:rPr lang="en-US" dirty="0" smtClean="0"/>
              <a:t>.</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Predictive </a:t>
            </a:r>
            <a:r>
              <a:rPr lang="en-US" dirty="0" smtClean="0"/>
              <a:t>Model - SVM</a:t>
            </a:r>
            <a:endParaRPr lang="en-US" dirty="0"/>
          </a:p>
        </p:txBody>
      </p:sp>
      <p:sp>
        <p:nvSpPr>
          <p:cNvPr id="3" name="Content Placeholder 2"/>
          <p:cNvSpPr>
            <a:spLocks noGrp="1"/>
          </p:cNvSpPr>
          <p:nvPr>
            <p:ph idx="1"/>
          </p:nvPr>
        </p:nvSpPr>
        <p:spPr>
          <a:xfrm>
            <a:off x="457200" y="3200400"/>
            <a:ext cx="8153400" cy="2925763"/>
          </a:xfrm>
        </p:spPr>
        <p:txBody>
          <a:bodyPr>
            <a:normAutofit fontScale="77500" lnSpcReduction="20000"/>
          </a:bodyPr>
          <a:lstStyle/>
          <a:p>
            <a:r>
              <a:rPr lang="en-US" dirty="0" smtClean="0"/>
              <a:t>A</a:t>
            </a:r>
            <a:r>
              <a:rPr lang="en-US" dirty="0" smtClean="0"/>
              <a:t> </a:t>
            </a:r>
            <a:r>
              <a:rPr lang="en-US" dirty="0" smtClean="0"/>
              <a:t>Support Vector Machine (SVM) </a:t>
            </a:r>
            <a:r>
              <a:rPr lang="en-US" dirty="0" smtClean="0"/>
              <a:t>was used next to create </a:t>
            </a:r>
            <a:r>
              <a:rPr lang="en-US" dirty="0" smtClean="0"/>
              <a:t>a predictive model through the same methodology. </a:t>
            </a:r>
            <a:endParaRPr lang="en-US" dirty="0" smtClean="0"/>
          </a:p>
          <a:p>
            <a:r>
              <a:rPr lang="en-US" dirty="0" smtClean="0"/>
              <a:t>Using </a:t>
            </a:r>
            <a:r>
              <a:rPr lang="en-US" dirty="0" smtClean="0"/>
              <a:t>initial values of C = 1.5 for the tolerance value and gamma=.14 for the vector distance parameter, the model was tested with both the Lasso recommendations and the full model. </a:t>
            </a:r>
            <a:endParaRPr lang="en-US" dirty="0" smtClean="0"/>
          </a:p>
          <a:p>
            <a:r>
              <a:rPr lang="en-US" dirty="0" smtClean="0"/>
              <a:t>Again </a:t>
            </a:r>
            <a:r>
              <a:rPr lang="en-US" dirty="0" smtClean="0"/>
              <a:t>we see here that the Lasso recommendation model underperforms and the full model performs slightly better than the ANN did in its training</a:t>
            </a:r>
            <a:endParaRPr lang="en-US" dirty="0"/>
          </a:p>
        </p:txBody>
      </p:sp>
      <p:graphicFrame>
        <p:nvGraphicFramePr>
          <p:cNvPr id="5" name="Table 4"/>
          <p:cNvGraphicFramePr>
            <a:graphicFrameLocks noGrp="1"/>
          </p:cNvGraphicFramePr>
          <p:nvPr/>
        </p:nvGraphicFramePr>
        <p:xfrm>
          <a:off x="2362200" y="1752600"/>
          <a:ext cx="4572000" cy="1066800"/>
        </p:xfrm>
        <a:graphic>
          <a:graphicData uri="http://schemas.openxmlformats.org/drawingml/2006/table">
            <a:tbl>
              <a:tblPr>
                <a:tableStyleId>{3C2FFA5D-87B4-456A-9821-1D502468CF0F}</a:tableStyleId>
              </a:tblPr>
              <a:tblGrid>
                <a:gridCol w="2187798"/>
                <a:gridCol w="842799"/>
                <a:gridCol w="1541403"/>
              </a:tblGrid>
              <a:tr h="355600">
                <a:tc>
                  <a:txBody>
                    <a:bodyPr/>
                    <a:lstStyle/>
                    <a:p>
                      <a:pPr marL="0" marR="0" algn="ctr">
                        <a:spcBef>
                          <a:spcPts val="0"/>
                        </a:spcBef>
                        <a:spcAft>
                          <a:spcPts val="0"/>
                        </a:spcAft>
                      </a:pPr>
                      <a:r>
                        <a:rPr lang="en-US" sz="1400" dirty="0"/>
                        <a:t>SVM Model</a:t>
                      </a:r>
                      <a:endParaRPr lang="en-US" sz="1400" dirty="0">
                        <a:latin typeface="Calibri"/>
                        <a:ea typeface="Calibri"/>
                        <a:cs typeface="Times New Roman"/>
                      </a:endParaRPr>
                    </a:p>
                  </a:txBody>
                  <a:tcPr marL="68580" marR="68580" marT="0" marB="0"/>
                </a:tc>
                <a:tc>
                  <a:txBody>
                    <a:bodyPr/>
                    <a:lstStyle/>
                    <a:p>
                      <a:pPr marL="0" marR="0" algn="ctr">
                        <a:spcBef>
                          <a:spcPts val="0"/>
                        </a:spcBef>
                        <a:spcAft>
                          <a:spcPts val="0"/>
                        </a:spcAft>
                      </a:pPr>
                      <a:r>
                        <a:rPr lang="en-US" sz="1400"/>
                        <a:t>Variance</a:t>
                      </a:r>
                      <a:endParaRPr lang="en-US" sz="1400">
                        <a:latin typeface="Calibri"/>
                        <a:ea typeface="Calibri"/>
                        <a:cs typeface="Times New Roman"/>
                      </a:endParaRPr>
                    </a:p>
                  </a:txBody>
                  <a:tcPr marL="68580" marR="68580" marT="0" marB="0"/>
                </a:tc>
                <a:tc>
                  <a:txBody>
                    <a:bodyPr/>
                    <a:lstStyle/>
                    <a:p>
                      <a:pPr marL="0" marR="0" algn="ctr">
                        <a:spcBef>
                          <a:spcPts val="0"/>
                        </a:spcBef>
                        <a:spcAft>
                          <a:spcPts val="0"/>
                        </a:spcAft>
                      </a:pPr>
                      <a:r>
                        <a:rPr lang="en-US" sz="1400"/>
                        <a:t>Mean Accuracy</a:t>
                      </a:r>
                      <a:endParaRPr lang="en-US" sz="1400">
                        <a:latin typeface="Calibri"/>
                        <a:ea typeface="Calibri"/>
                        <a:cs typeface="Times New Roman"/>
                      </a:endParaRPr>
                    </a:p>
                  </a:txBody>
                  <a:tcPr marL="68580" marR="68580" marT="0" marB="0"/>
                </a:tc>
              </a:tr>
              <a:tr h="355600">
                <a:tc>
                  <a:txBody>
                    <a:bodyPr/>
                    <a:lstStyle/>
                    <a:p>
                      <a:pPr marL="0" marR="0">
                        <a:spcBef>
                          <a:spcPts val="0"/>
                        </a:spcBef>
                        <a:spcAft>
                          <a:spcPts val="0"/>
                        </a:spcAft>
                      </a:pPr>
                      <a:r>
                        <a:rPr lang="en-US" sz="1400" dirty="0"/>
                        <a:t>Full Model result: </a:t>
                      </a:r>
                      <a:endParaRPr lang="en-US" sz="1400" dirty="0">
                        <a:latin typeface="Calibri"/>
                        <a:ea typeface="Calibri"/>
                        <a:cs typeface="Times New Roman"/>
                      </a:endParaRPr>
                    </a:p>
                  </a:txBody>
                  <a:tcPr marL="68580" marR="68580" marT="0" marB="0"/>
                </a:tc>
                <a:tc>
                  <a:txBody>
                    <a:bodyPr/>
                    <a:lstStyle/>
                    <a:p>
                      <a:pPr marL="0" marR="0" algn="ctr">
                        <a:spcBef>
                          <a:spcPts val="0"/>
                        </a:spcBef>
                        <a:spcAft>
                          <a:spcPts val="0"/>
                        </a:spcAft>
                      </a:pPr>
                      <a:r>
                        <a:rPr lang="en-US" sz="1400" dirty="0"/>
                        <a:t>0.0287</a:t>
                      </a:r>
                      <a:endParaRPr lang="en-US" sz="1400" dirty="0">
                        <a:latin typeface="Calibri"/>
                        <a:ea typeface="Calibri"/>
                        <a:cs typeface="Times New Roman"/>
                      </a:endParaRPr>
                    </a:p>
                  </a:txBody>
                  <a:tcPr marL="68580" marR="68580" marT="0" marB="0" anchor="b"/>
                </a:tc>
                <a:tc>
                  <a:txBody>
                    <a:bodyPr/>
                    <a:lstStyle/>
                    <a:p>
                      <a:pPr marL="0" marR="0" algn="ctr">
                        <a:spcBef>
                          <a:spcPts val="0"/>
                        </a:spcBef>
                        <a:spcAft>
                          <a:spcPts val="0"/>
                        </a:spcAft>
                      </a:pPr>
                      <a:r>
                        <a:rPr lang="en-US" sz="1400" dirty="0"/>
                        <a:t>73.686%</a:t>
                      </a:r>
                      <a:endParaRPr lang="en-US" sz="1400" dirty="0">
                        <a:latin typeface="Calibri"/>
                        <a:ea typeface="Calibri"/>
                        <a:cs typeface="Times New Roman"/>
                      </a:endParaRPr>
                    </a:p>
                  </a:txBody>
                  <a:tcPr marL="68580" marR="68580" marT="0" marB="0" anchor="b"/>
                </a:tc>
              </a:tr>
              <a:tr h="355600">
                <a:tc>
                  <a:txBody>
                    <a:bodyPr/>
                    <a:lstStyle/>
                    <a:p>
                      <a:pPr marL="0" marR="0">
                        <a:spcBef>
                          <a:spcPts val="0"/>
                        </a:spcBef>
                        <a:spcAft>
                          <a:spcPts val="0"/>
                        </a:spcAft>
                      </a:pPr>
                      <a:r>
                        <a:rPr lang="en-US" sz="1400"/>
                        <a:t>Lasso result: </a:t>
                      </a:r>
                      <a:endParaRPr lang="en-US" sz="1400">
                        <a:latin typeface="Calibri"/>
                        <a:ea typeface="Calibri"/>
                        <a:cs typeface="Times New Roman"/>
                      </a:endParaRPr>
                    </a:p>
                  </a:txBody>
                  <a:tcPr marL="68580" marR="68580" marT="0" marB="0"/>
                </a:tc>
                <a:tc>
                  <a:txBody>
                    <a:bodyPr/>
                    <a:lstStyle/>
                    <a:p>
                      <a:pPr marL="0" marR="0" algn="ctr">
                        <a:spcBef>
                          <a:spcPts val="0"/>
                        </a:spcBef>
                        <a:spcAft>
                          <a:spcPts val="0"/>
                        </a:spcAft>
                      </a:pPr>
                      <a:r>
                        <a:rPr lang="en-US" sz="1400"/>
                        <a:t>0.0024</a:t>
                      </a:r>
                      <a:endParaRPr lang="en-US" sz="1400">
                        <a:latin typeface="Calibri"/>
                        <a:ea typeface="Calibri"/>
                        <a:cs typeface="Times New Roman"/>
                      </a:endParaRPr>
                    </a:p>
                  </a:txBody>
                  <a:tcPr marL="68580" marR="68580" marT="0" marB="0" anchor="b"/>
                </a:tc>
                <a:tc>
                  <a:txBody>
                    <a:bodyPr/>
                    <a:lstStyle/>
                    <a:p>
                      <a:pPr marL="0" marR="0" algn="ctr">
                        <a:spcBef>
                          <a:spcPts val="0"/>
                        </a:spcBef>
                        <a:spcAft>
                          <a:spcPts val="0"/>
                        </a:spcAft>
                      </a:pPr>
                      <a:r>
                        <a:rPr lang="en-US" sz="1400" dirty="0"/>
                        <a:t>51.342%</a:t>
                      </a:r>
                      <a:endParaRPr lang="en-US" sz="1400" dirty="0">
                        <a:latin typeface="Calibri"/>
                        <a:ea typeface="Calibri"/>
                        <a:cs typeface="Times New Roman"/>
                      </a:endParaRPr>
                    </a:p>
                  </a:txBody>
                  <a:tcPr marL="68580" marR="68580" marT="0" marB="0" anchor="b"/>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Predictive </a:t>
            </a:r>
            <a:r>
              <a:rPr lang="en-US" dirty="0" smtClean="0"/>
              <a:t>Model - SVM</a:t>
            </a:r>
            <a:endParaRPr lang="en-US" dirty="0"/>
          </a:p>
        </p:txBody>
      </p:sp>
      <p:sp>
        <p:nvSpPr>
          <p:cNvPr id="3" name="Content Placeholder 2"/>
          <p:cNvSpPr>
            <a:spLocks noGrp="1"/>
          </p:cNvSpPr>
          <p:nvPr>
            <p:ph idx="1"/>
          </p:nvPr>
        </p:nvSpPr>
        <p:spPr>
          <a:xfrm>
            <a:off x="457200" y="1676400"/>
            <a:ext cx="8153400" cy="4449763"/>
          </a:xfrm>
        </p:spPr>
        <p:txBody>
          <a:bodyPr>
            <a:normAutofit/>
          </a:bodyPr>
          <a:lstStyle/>
          <a:p>
            <a:r>
              <a:rPr lang="en-US" dirty="0" smtClean="0"/>
              <a:t>The </a:t>
            </a:r>
            <a:r>
              <a:rPr lang="en-US" dirty="0" smtClean="0"/>
              <a:t>tolerance parameter ‘C’ was explored from 1-1000 and ‘gamma’ was explored from .01-100 with GridSearchCV converging at C = 1 and gamma=.136 with an accuracy rate of 74.562%. </a:t>
            </a:r>
          </a:p>
          <a:p>
            <a:r>
              <a:rPr lang="en-US" dirty="0" smtClean="0"/>
              <a:t>T</a:t>
            </a:r>
            <a:r>
              <a:rPr lang="en-US" dirty="0" smtClean="0"/>
              <a:t>he </a:t>
            </a:r>
            <a:r>
              <a:rPr lang="en-US" dirty="0" smtClean="0"/>
              <a:t>final SVM model we find that it does indeed outperform the ANN with an accuracy rate of 77.227</a:t>
            </a:r>
            <a:r>
              <a:rPr lang="en-US" dirty="0" smtClean="0"/>
              <a: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Predictive </a:t>
            </a:r>
            <a:r>
              <a:rPr lang="en-US" dirty="0" smtClean="0"/>
              <a:t>Model - SVM</a:t>
            </a:r>
            <a:endParaRPr lang="en-US" dirty="0"/>
          </a:p>
        </p:txBody>
      </p:sp>
      <p:sp>
        <p:nvSpPr>
          <p:cNvPr id="3" name="Content Placeholder 2"/>
          <p:cNvSpPr>
            <a:spLocks noGrp="1"/>
          </p:cNvSpPr>
          <p:nvPr>
            <p:ph idx="1"/>
          </p:nvPr>
        </p:nvSpPr>
        <p:spPr>
          <a:xfrm>
            <a:off x="457200" y="3200400"/>
            <a:ext cx="8153400" cy="2925763"/>
          </a:xfrm>
        </p:spPr>
        <p:txBody>
          <a:bodyPr>
            <a:normAutofit fontScale="77500" lnSpcReduction="20000"/>
          </a:bodyPr>
          <a:lstStyle/>
          <a:p>
            <a:r>
              <a:rPr lang="en-US" dirty="0" smtClean="0"/>
              <a:t>A</a:t>
            </a:r>
            <a:r>
              <a:rPr lang="en-US" dirty="0" smtClean="0"/>
              <a:t> </a:t>
            </a:r>
            <a:r>
              <a:rPr lang="en-US" dirty="0" smtClean="0"/>
              <a:t>Support Vector Machine (SVM) </a:t>
            </a:r>
            <a:r>
              <a:rPr lang="en-US" dirty="0" smtClean="0"/>
              <a:t>was used next to create </a:t>
            </a:r>
            <a:r>
              <a:rPr lang="en-US" dirty="0" smtClean="0"/>
              <a:t>a predictive model through the same methodology. </a:t>
            </a:r>
            <a:endParaRPr lang="en-US" dirty="0" smtClean="0"/>
          </a:p>
          <a:p>
            <a:r>
              <a:rPr lang="en-US" dirty="0" smtClean="0"/>
              <a:t>Using </a:t>
            </a:r>
            <a:r>
              <a:rPr lang="en-US" dirty="0" smtClean="0"/>
              <a:t>initial values of C = 1.5 for the tolerance value and gamma=.14 for the vector distance parameter, the model was tested with both the Lasso recommendations and the full model. </a:t>
            </a:r>
            <a:endParaRPr lang="en-US" dirty="0" smtClean="0"/>
          </a:p>
          <a:p>
            <a:r>
              <a:rPr lang="en-US" dirty="0" smtClean="0"/>
              <a:t>Again </a:t>
            </a:r>
            <a:r>
              <a:rPr lang="en-US" dirty="0" smtClean="0"/>
              <a:t>we see here that the Lasso recommendation model underperforms and the full model performs slightly better than the ANN did in its training</a:t>
            </a:r>
            <a:endParaRPr lang="en-US" dirty="0"/>
          </a:p>
        </p:txBody>
      </p:sp>
      <p:graphicFrame>
        <p:nvGraphicFramePr>
          <p:cNvPr id="5" name="Table 4"/>
          <p:cNvGraphicFramePr>
            <a:graphicFrameLocks noGrp="1"/>
          </p:cNvGraphicFramePr>
          <p:nvPr/>
        </p:nvGraphicFramePr>
        <p:xfrm>
          <a:off x="2362200" y="1752600"/>
          <a:ext cx="4572000" cy="1066800"/>
        </p:xfrm>
        <a:graphic>
          <a:graphicData uri="http://schemas.openxmlformats.org/drawingml/2006/table">
            <a:tbl>
              <a:tblPr>
                <a:tableStyleId>{3C2FFA5D-87B4-456A-9821-1D502468CF0F}</a:tableStyleId>
              </a:tblPr>
              <a:tblGrid>
                <a:gridCol w="2187798"/>
                <a:gridCol w="842799"/>
                <a:gridCol w="1541403"/>
              </a:tblGrid>
              <a:tr h="355600">
                <a:tc>
                  <a:txBody>
                    <a:bodyPr/>
                    <a:lstStyle/>
                    <a:p>
                      <a:pPr marL="0" marR="0" algn="ctr">
                        <a:spcBef>
                          <a:spcPts val="0"/>
                        </a:spcBef>
                        <a:spcAft>
                          <a:spcPts val="0"/>
                        </a:spcAft>
                      </a:pPr>
                      <a:r>
                        <a:rPr lang="en-US" sz="1400" dirty="0"/>
                        <a:t>SVM Model</a:t>
                      </a:r>
                      <a:endParaRPr lang="en-US" sz="1400" dirty="0">
                        <a:latin typeface="Calibri"/>
                        <a:ea typeface="Calibri"/>
                        <a:cs typeface="Times New Roman"/>
                      </a:endParaRPr>
                    </a:p>
                  </a:txBody>
                  <a:tcPr marL="68580" marR="68580" marT="0" marB="0"/>
                </a:tc>
                <a:tc>
                  <a:txBody>
                    <a:bodyPr/>
                    <a:lstStyle/>
                    <a:p>
                      <a:pPr marL="0" marR="0" algn="ctr">
                        <a:spcBef>
                          <a:spcPts val="0"/>
                        </a:spcBef>
                        <a:spcAft>
                          <a:spcPts val="0"/>
                        </a:spcAft>
                      </a:pPr>
                      <a:r>
                        <a:rPr lang="en-US" sz="1400"/>
                        <a:t>Variance</a:t>
                      </a:r>
                      <a:endParaRPr lang="en-US" sz="1400">
                        <a:latin typeface="Calibri"/>
                        <a:ea typeface="Calibri"/>
                        <a:cs typeface="Times New Roman"/>
                      </a:endParaRPr>
                    </a:p>
                  </a:txBody>
                  <a:tcPr marL="68580" marR="68580" marT="0" marB="0"/>
                </a:tc>
                <a:tc>
                  <a:txBody>
                    <a:bodyPr/>
                    <a:lstStyle/>
                    <a:p>
                      <a:pPr marL="0" marR="0" algn="ctr">
                        <a:spcBef>
                          <a:spcPts val="0"/>
                        </a:spcBef>
                        <a:spcAft>
                          <a:spcPts val="0"/>
                        </a:spcAft>
                      </a:pPr>
                      <a:r>
                        <a:rPr lang="en-US" sz="1400"/>
                        <a:t>Mean Accuracy</a:t>
                      </a:r>
                      <a:endParaRPr lang="en-US" sz="1400">
                        <a:latin typeface="Calibri"/>
                        <a:ea typeface="Calibri"/>
                        <a:cs typeface="Times New Roman"/>
                      </a:endParaRPr>
                    </a:p>
                  </a:txBody>
                  <a:tcPr marL="68580" marR="68580" marT="0" marB="0"/>
                </a:tc>
              </a:tr>
              <a:tr h="355600">
                <a:tc>
                  <a:txBody>
                    <a:bodyPr/>
                    <a:lstStyle/>
                    <a:p>
                      <a:pPr marL="0" marR="0">
                        <a:spcBef>
                          <a:spcPts val="0"/>
                        </a:spcBef>
                        <a:spcAft>
                          <a:spcPts val="0"/>
                        </a:spcAft>
                      </a:pPr>
                      <a:r>
                        <a:rPr lang="en-US" sz="1400" dirty="0"/>
                        <a:t>Full Model result: </a:t>
                      </a:r>
                      <a:endParaRPr lang="en-US" sz="1400" dirty="0">
                        <a:latin typeface="Calibri"/>
                        <a:ea typeface="Calibri"/>
                        <a:cs typeface="Times New Roman"/>
                      </a:endParaRPr>
                    </a:p>
                  </a:txBody>
                  <a:tcPr marL="68580" marR="68580" marT="0" marB="0"/>
                </a:tc>
                <a:tc>
                  <a:txBody>
                    <a:bodyPr/>
                    <a:lstStyle/>
                    <a:p>
                      <a:pPr marL="0" marR="0" algn="ctr">
                        <a:spcBef>
                          <a:spcPts val="0"/>
                        </a:spcBef>
                        <a:spcAft>
                          <a:spcPts val="0"/>
                        </a:spcAft>
                      </a:pPr>
                      <a:r>
                        <a:rPr lang="en-US" sz="1400" dirty="0"/>
                        <a:t>0.0287</a:t>
                      </a:r>
                      <a:endParaRPr lang="en-US" sz="1400" dirty="0">
                        <a:latin typeface="Calibri"/>
                        <a:ea typeface="Calibri"/>
                        <a:cs typeface="Times New Roman"/>
                      </a:endParaRPr>
                    </a:p>
                  </a:txBody>
                  <a:tcPr marL="68580" marR="68580" marT="0" marB="0" anchor="b"/>
                </a:tc>
                <a:tc>
                  <a:txBody>
                    <a:bodyPr/>
                    <a:lstStyle/>
                    <a:p>
                      <a:pPr marL="0" marR="0" algn="ctr">
                        <a:spcBef>
                          <a:spcPts val="0"/>
                        </a:spcBef>
                        <a:spcAft>
                          <a:spcPts val="0"/>
                        </a:spcAft>
                      </a:pPr>
                      <a:r>
                        <a:rPr lang="en-US" sz="1400" dirty="0"/>
                        <a:t>73.686%</a:t>
                      </a:r>
                      <a:endParaRPr lang="en-US" sz="1400" dirty="0">
                        <a:latin typeface="Calibri"/>
                        <a:ea typeface="Calibri"/>
                        <a:cs typeface="Times New Roman"/>
                      </a:endParaRPr>
                    </a:p>
                  </a:txBody>
                  <a:tcPr marL="68580" marR="68580" marT="0" marB="0" anchor="b"/>
                </a:tc>
              </a:tr>
              <a:tr h="355600">
                <a:tc>
                  <a:txBody>
                    <a:bodyPr/>
                    <a:lstStyle/>
                    <a:p>
                      <a:pPr marL="0" marR="0">
                        <a:spcBef>
                          <a:spcPts val="0"/>
                        </a:spcBef>
                        <a:spcAft>
                          <a:spcPts val="0"/>
                        </a:spcAft>
                      </a:pPr>
                      <a:r>
                        <a:rPr lang="en-US" sz="1400"/>
                        <a:t>Lasso result: </a:t>
                      </a:r>
                      <a:endParaRPr lang="en-US" sz="1400">
                        <a:latin typeface="Calibri"/>
                        <a:ea typeface="Calibri"/>
                        <a:cs typeface="Times New Roman"/>
                      </a:endParaRPr>
                    </a:p>
                  </a:txBody>
                  <a:tcPr marL="68580" marR="68580" marT="0" marB="0"/>
                </a:tc>
                <a:tc>
                  <a:txBody>
                    <a:bodyPr/>
                    <a:lstStyle/>
                    <a:p>
                      <a:pPr marL="0" marR="0" algn="ctr">
                        <a:spcBef>
                          <a:spcPts val="0"/>
                        </a:spcBef>
                        <a:spcAft>
                          <a:spcPts val="0"/>
                        </a:spcAft>
                      </a:pPr>
                      <a:r>
                        <a:rPr lang="en-US" sz="1400"/>
                        <a:t>0.0024</a:t>
                      </a:r>
                      <a:endParaRPr lang="en-US" sz="1400">
                        <a:latin typeface="Calibri"/>
                        <a:ea typeface="Calibri"/>
                        <a:cs typeface="Times New Roman"/>
                      </a:endParaRPr>
                    </a:p>
                  </a:txBody>
                  <a:tcPr marL="68580" marR="68580" marT="0" marB="0" anchor="b"/>
                </a:tc>
                <a:tc>
                  <a:txBody>
                    <a:bodyPr/>
                    <a:lstStyle/>
                    <a:p>
                      <a:pPr marL="0" marR="0" algn="ctr">
                        <a:spcBef>
                          <a:spcPts val="0"/>
                        </a:spcBef>
                        <a:spcAft>
                          <a:spcPts val="0"/>
                        </a:spcAft>
                      </a:pPr>
                      <a:r>
                        <a:rPr lang="en-US" sz="1400" dirty="0"/>
                        <a:t>51.342%</a:t>
                      </a:r>
                      <a:endParaRPr lang="en-US" sz="1400" dirty="0">
                        <a:latin typeface="Calibri"/>
                        <a:ea typeface="Calibri"/>
                        <a:cs typeface="Times New Roman"/>
                      </a:endParaRPr>
                    </a:p>
                  </a:txBody>
                  <a:tcPr marL="68580" marR="68580" marT="0" marB="0" anchor="b"/>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Predictive Model - </a:t>
            </a:r>
            <a:r>
              <a:rPr lang="en-US" dirty="0" smtClean="0"/>
              <a:t>RFC</a:t>
            </a:r>
            <a:endParaRPr lang="en-US" dirty="0"/>
          </a:p>
        </p:txBody>
      </p:sp>
      <p:sp>
        <p:nvSpPr>
          <p:cNvPr id="3" name="Content Placeholder 2"/>
          <p:cNvSpPr>
            <a:spLocks noGrp="1"/>
          </p:cNvSpPr>
          <p:nvPr>
            <p:ph idx="1"/>
          </p:nvPr>
        </p:nvSpPr>
        <p:spPr/>
        <p:txBody>
          <a:bodyPr>
            <a:normAutofit fontScale="77500" lnSpcReduction="20000"/>
          </a:bodyPr>
          <a:lstStyle/>
          <a:p>
            <a:pPr>
              <a:spcAft>
                <a:spcPts val="600"/>
              </a:spcAft>
            </a:pPr>
            <a:r>
              <a:rPr lang="en-US" dirty="0" smtClean="0"/>
              <a:t>Given that the Lasso recommendation has thus far consistently </a:t>
            </a:r>
            <a:r>
              <a:rPr lang="en-US" dirty="0" smtClean="0"/>
              <a:t>underperformed, the </a:t>
            </a:r>
            <a:r>
              <a:rPr lang="en-US" dirty="0" smtClean="0"/>
              <a:t>following models </a:t>
            </a:r>
            <a:r>
              <a:rPr lang="en-US" dirty="0" smtClean="0"/>
              <a:t>won’t be cross validated using the Lasso recommendation.</a:t>
            </a:r>
          </a:p>
          <a:p>
            <a:pPr>
              <a:spcAft>
                <a:spcPts val="600"/>
              </a:spcAft>
            </a:pPr>
            <a:r>
              <a:rPr lang="en-US" dirty="0" smtClean="0"/>
              <a:t>A </a:t>
            </a:r>
            <a:r>
              <a:rPr lang="en-US" dirty="0" smtClean="0"/>
              <a:t>Random Forest classifier (RFC</a:t>
            </a:r>
            <a:r>
              <a:rPr lang="en-US" dirty="0" smtClean="0"/>
              <a:t>) </a:t>
            </a:r>
            <a:r>
              <a:rPr lang="en-US" dirty="0" smtClean="0"/>
              <a:t>will use only a subset of the total amount of features to create a predefined number of decision trees and then average those trees out. </a:t>
            </a:r>
            <a:endParaRPr lang="en-US" dirty="0" smtClean="0"/>
          </a:p>
          <a:p>
            <a:pPr>
              <a:spcAft>
                <a:spcPts val="600"/>
              </a:spcAft>
            </a:pPr>
            <a:r>
              <a:rPr lang="en-US" dirty="0" smtClean="0"/>
              <a:t>The </a:t>
            </a:r>
            <a:r>
              <a:rPr lang="en-US" dirty="0" smtClean="0"/>
              <a:t>number of trees was explored exponentially from 10 – 10,000 and converged at 90 trees. This RFC configuration yielded a 77.887% accuracy rate on the training data and yielded the highest accuracy thus far on the test data, 79.208%.</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Predictive Model - </a:t>
            </a:r>
            <a:r>
              <a:rPr lang="en-US" dirty="0" smtClean="0"/>
              <a:t>GBT</a:t>
            </a:r>
            <a:endParaRPr lang="en-US" dirty="0"/>
          </a:p>
        </p:txBody>
      </p:sp>
      <p:sp>
        <p:nvSpPr>
          <p:cNvPr id="3" name="Content Placeholder 2"/>
          <p:cNvSpPr>
            <a:spLocks noGrp="1"/>
          </p:cNvSpPr>
          <p:nvPr>
            <p:ph idx="1"/>
          </p:nvPr>
        </p:nvSpPr>
        <p:spPr/>
        <p:txBody>
          <a:bodyPr>
            <a:normAutofit fontScale="85000" lnSpcReduction="10000"/>
          </a:bodyPr>
          <a:lstStyle/>
          <a:p>
            <a:pPr>
              <a:spcAft>
                <a:spcPts val="600"/>
              </a:spcAft>
            </a:pPr>
            <a:r>
              <a:rPr lang="en-US" dirty="0" smtClean="0"/>
              <a:t>The final </a:t>
            </a:r>
            <a:r>
              <a:rPr lang="en-US" dirty="0" smtClean="0"/>
              <a:t>model </a:t>
            </a:r>
            <a:r>
              <a:rPr lang="en-US" dirty="0" smtClean="0"/>
              <a:t>will </a:t>
            </a:r>
            <a:r>
              <a:rPr lang="en-US" dirty="0" smtClean="0"/>
              <a:t>be </a:t>
            </a:r>
            <a:r>
              <a:rPr lang="en-US" dirty="0" smtClean="0"/>
              <a:t>Gradient Boosted Trees (GBT) which will operate in a similar fashion as the RFC but instead of treating each decision tree as independent it trains the next tree based on the previous tree’s residual. </a:t>
            </a:r>
            <a:endParaRPr lang="en-US" dirty="0" smtClean="0"/>
          </a:p>
          <a:p>
            <a:pPr>
              <a:spcAft>
                <a:spcPts val="600"/>
              </a:spcAft>
            </a:pPr>
            <a:r>
              <a:rPr lang="en-US" dirty="0" smtClean="0"/>
              <a:t>There are several parameters to be specified for GBT: </a:t>
            </a:r>
            <a:endParaRPr lang="en-US" dirty="0" smtClean="0"/>
          </a:p>
          <a:p>
            <a:pPr lvl="1">
              <a:spcAft>
                <a:spcPts val="600"/>
              </a:spcAft>
            </a:pPr>
            <a:r>
              <a:rPr lang="en-US" dirty="0" smtClean="0"/>
              <a:t>Number </a:t>
            </a:r>
            <a:r>
              <a:rPr lang="en-US" dirty="0" smtClean="0"/>
              <a:t>of </a:t>
            </a:r>
            <a:r>
              <a:rPr lang="en-US" dirty="0" smtClean="0"/>
              <a:t>Estimators - Number </a:t>
            </a:r>
            <a:r>
              <a:rPr lang="en-US" dirty="0" smtClean="0"/>
              <a:t>of trees to utilize</a:t>
            </a:r>
            <a:endParaRPr lang="en-US" dirty="0" smtClean="0"/>
          </a:p>
          <a:p>
            <a:pPr lvl="1">
              <a:spcAft>
                <a:spcPts val="600"/>
              </a:spcAft>
            </a:pPr>
            <a:r>
              <a:rPr lang="en-US" dirty="0" smtClean="0"/>
              <a:t>Learning Rate - Defines </a:t>
            </a:r>
            <a:r>
              <a:rPr lang="en-US" dirty="0" smtClean="0"/>
              <a:t>the </a:t>
            </a:r>
            <a:r>
              <a:rPr lang="en-US" dirty="0" smtClean="0"/>
              <a:t>rate the </a:t>
            </a:r>
            <a:r>
              <a:rPr lang="en-US" dirty="0" smtClean="0"/>
              <a:t>trees adjust </a:t>
            </a:r>
            <a:r>
              <a:rPr lang="en-US" dirty="0" smtClean="0"/>
              <a:t>based </a:t>
            </a:r>
            <a:r>
              <a:rPr lang="en-US" dirty="0" smtClean="0"/>
              <a:t>on the previous </a:t>
            </a:r>
            <a:r>
              <a:rPr lang="en-US" dirty="0" smtClean="0"/>
              <a:t>tree</a:t>
            </a:r>
          </a:p>
          <a:p>
            <a:pPr lvl="1">
              <a:spcAft>
                <a:spcPts val="600"/>
              </a:spcAft>
            </a:pPr>
            <a:r>
              <a:rPr lang="en-US" dirty="0" smtClean="0"/>
              <a:t>Max Depth -</a:t>
            </a:r>
            <a:r>
              <a:rPr lang="en-US" dirty="0" smtClean="0"/>
              <a:t> </a:t>
            </a:r>
            <a:r>
              <a:rPr lang="en-US" dirty="0" smtClean="0"/>
              <a:t>Defines </a:t>
            </a:r>
            <a:r>
              <a:rPr lang="en-US" dirty="0" smtClean="0"/>
              <a:t>how large each tree can </a:t>
            </a:r>
            <a:r>
              <a:rPr lang="en-US" dirty="0" smtClean="0"/>
              <a:t>be</a:t>
            </a:r>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Data</a:t>
            </a:r>
            <a:endParaRPr lang="en-US" dirty="0"/>
          </a:p>
        </p:txBody>
      </p:sp>
      <p:pic>
        <p:nvPicPr>
          <p:cNvPr id="7" name="Content Placeholder 6" descr="spotify.png"/>
          <p:cNvPicPr>
            <a:picLocks noGrp="1" noChangeAspect="1"/>
          </p:cNvPicPr>
          <p:nvPr>
            <p:ph sz="half" idx="1"/>
          </p:nvPr>
        </p:nvPicPr>
        <p:blipFill>
          <a:blip r:embed="rId2" cstate="print"/>
          <a:stretch>
            <a:fillRect/>
          </a:stretch>
        </p:blipFill>
        <p:spPr>
          <a:xfrm>
            <a:off x="4953000" y="2286000"/>
            <a:ext cx="3175163" cy="1079555"/>
          </a:xfrm>
        </p:spPr>
      </p:pic>
      <p:pic>
        <p:nvPicPr>
          <p:cNvPr id="6" name="Content Placeholder 5" descr="kapple.png"/>
          <p:cNvPicPr>
            <a:picLocks noGrp="1" noChangeAspect="1"/>
          </p:cNvPicPr>
          <p:nvPr>
            <p:ph sz="half" idx="2"/>
          </p:nvPr>
        </p:nvPicPr>
        <p:blipFill>
          <a:blip r:embed="rId3" cstate="print"/>
          <a:stretch>
            <a:fillRect/>
          </a:stretch>
        </p:blipFill>
        <p:spPr>
          <a:xfrm>
            <a:off x="5562600" y="3733800"/>
            <a:ext cx="2286000" cy="819150"/>
          </a:xfrm>
        </p:spPr>
      </p:pic>
      <p:sp>
        <p:nvSpPr>
          <p:cNvPr id="9" name="Content Placeholder 2"/>
          <p:cNvSpPr txBox="1">
            <a:spLocks/>
          </p:cNvSpPr>
          <p:nvPr/>
        </p:nvSpPr>
        <p:spPr>
          <a:xfrm>
            <a:off x="457200" y="1600200"/>
            <a:ext cx="4191000" cy="4800600"/>
          </a:xfrm>
          <a:prstGeom prst="rect">
            <a:avLst/>
          </a:prstGeom>
        </p:spPr>
        <p:txBody>
          <a:bodyPr vert="horz">
            <a:normAutofit fontScale="92500" lnSpcReduction="10000"/>
          </a:bodyPr>
          <a:lstStyle/>
          <a:p>
            <a:pPr marL="420624" marR="0" lvl="0" indent="-384048" algn="l" defTabSz="914400" rtl="0" eaLnBrk="1" fontAlgn="auto" latinLnBrk="0" hangingPunct="1">
              <a:lnSpc>
                <a:spcPct val="100000"/>
              </a:lnSpc>
              <a:spcBef>
                <a:spcPct val="20000"/>
              </a:spcBef>
              <a:spcAft>
                <a:spcPts val="600"/>
              </a:spcAft>
              <a:buClr>
                <a:schemeClr val="accent1"/>
              </a:buClr>
              <a:buSzPct val="80000"/>
              <a:buFont typeface="Arial" pitchFamily="34" charset="0"/>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The dataset used was obtained from Kaggle and contains 2017 songs with their attribute scores and whether or not they were liked by the user</a:t>
            </a:r>
          </a:p>
          <a:p>
            <a:pPr marL="420624" marR="0" lvl="0" indent="-384048" algn="l" defTabSz="914400" rtl="0" eaLnBrk="1" fontAlgn="auto" latinLnBrk="0" hangingPunct="1">
              <a:lnSpc>
                <a:spcPct val="100000"/>
              </a:lnSpc>
              <a:spcBef>
                <a:spcPct val="20000"/>
              </a:spcBef>
              <a:spcAft>
                <a:spcPts val="600"/>
              </a:spcAft>
              <a:buClr>
                <a:schemeClr val="accent1"/>
              </a:buClr>
              <a:buSzPct val="80000"/>
              <a:buFont typeface="Arial" pitchFamily="34" charset="0"/>
              <a:buChar char="•"/>
              <a:tabLst/>
              <a:defRPr/>
            </a:pPr>
            <a:r>
              <a:rPr lang="en-US" sz="2600" dirty="0" smtClean="0"/>
              <a:t>T</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his data was initially gathered from the Spotify API</a:t>
            </a:r>
          </a:p>
          <a:p>
            <a:pPr marL="420624" marR="0" lvl="0" indent="-384048" algn="l" defTabSz="914400" rtl="0" eaLnBrk="1" fontAlgn="auto" latinLnBrk="0" hangingPunct="1">
              <a:lnSpc>
                <a:spcPct val="100000"/>
              </a:lnSpc>
              <a:spcBef>
                <a:spcPct val="20000"/>
              </a:spcBef>
              <a:spcAft>
                <a:spcPts val="600"/>
              </a:spcAft>
              <a:buClr>
                <a:schemeClr val="accent1"/>
              </a:buClr>
              <a:buSzPct val="80000"/>
              <a:buFont typeface="Arial" pitchFamily="34" charset="0"/>
              <a:buChar char="•"/>
              <a:tabLst/>
              <a:defRPr/>
            </a:pPr>
            <a:r>
              <a:rPr lang="en-US" sz="2600" dirty="0" smtClean="0"/>
              <a:t>T</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he data started off very clean with the columns properly formatted as ‘</a:t>
            </a:r>
            <a:r>
              <a:rPr kumimoji="0" lang="en-US" sz="26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and ‘float’ types</a:t>
            </a:r>
          </a:p>
          <a:p>
            <a:pPr marL="420624" marR="0" lvl="0" indent="-384048"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Predictive Model - GBT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GBT had 77.479% accuracy on the training set and converged at a Learning Rate of .2, Max Depth of 5, and Number of Estimators of 365. </a:t>
            </a:r>
            <a:endParaRPr lang="en-US" dirty="0" smtClean="0"/>
          </a:p>
          <a:p>
            <a:r>
              <a:rPr lang="en-US" dirty="0" smtClean="0"/>
              <a:t>Values </a:t>
            </a:r>
            <a:r>
              <a:rPr lang="en-US" dirty="0" smtClean="0"/>
              <a:t>were explored for these parameters exponentially just as was done in the previous models to ensure that an earnest attempt was made to find a global minimum rather than a local minimum. </a:t>
            </a:r>
            <a:endParaRPr lang="en-US" dirty="0" smtClean="0"/>
          </a:p>
          <a:p>
            <a:r>
              <a:rPr lang="en-US" dirty="0" smtClean="0"/>
              <a:t>This </a:t>
            </a:r>
            <a:r>
              <a:rPr lang="en-US" dirty="0" smtClean="0"/>
              <a:t>model specification yielded 80.198% accuracy on the test set, taking the top spot for performance on this dataset.</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Closing Thoughts</a:t>
            </a:r>
            <a:endParaRPr lang="en-US" dirty="0"/>
          </a:p>
        </p:txBody>
      </p:sp>
      <p:sp>
        <p:nvSpPr>
          <p:cNvPr id="3" name="Content Placeholder 2"/>
          <p:cNvSpPr>
            <a:spLocks noGrp="1"/>
          </p:cNvSpPr>
          <p:nvPr>
            <p:ph idx="1"/>
          </p:nvPr>
        </p:nvSpPr>
        <p:spPr/>
        <p:txBody>
          <a:bodyPr>
            <a:normAutofit/>
          </a:bodyPr>
          <a:lstStyle/>
          <a:p>
            <a:r>
              <a:rPr lang="en-US" dirty="0" smtClean="0"/>
              <a:t>To implement </a:t>
            </a:r>
            <a:r>
              <a:rPr lang="en-US" dirty="0" smtClean="0"/>
              <a:t>these findings, </a:t>
            </a:r>
            <a:r>
              <a:rPr lang="en-US" dirty="0" smtClean="0"/>
              <a:t>we would query songs whose attributes of interest (defined in the statistical analysis) fall within the concentrated range identified in the visual inspection of the data. </a:t>
            </a:r>
            <a:endParaRPr lang="en-US" dirty="0" smtClean="0"/>
          </a:p>
          <a:p>
            <a:r>
              <a:rPr lang="en-US" dirty="0" smtClean="0"/>
              <a:t>Using </a:t>
            </a:r>
            <a:r>
              <a:rPr lang="en-US" dirty="0" smtClean="0"/>
              <a:t>these queried songs, we would then run the final GBT model and recommend the songs that are classified as ‘1’ in the model results. </a:t>
            </a:r>
            <a:endParaRPr lang="en-US"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Closing Thoughts</a:t>
            </a:r>
            <a:endParaRPr lang="en-US" dirty="0"/>
          </a:p>
        </p:txBody>
      </p:sp>
      <p:sp>
        <p:nvSpPr>
          <p:cNvPr id="3" name="Content Placeholder 2"/>
          <p:cNvSpPr>
            <a:spLocks noGrp="1"/>
          </p:cNvSpPr>
          <p:nvPr>
            <p:ph idx="1"/>
          </p:nvPr>
        </p:nvSpPr>
        <p:spPr/>
        <p:txBody>
          <a:bodyPr/>
          <a:lstStyle/>
          <a:p>
            <a:r>
              <a:rPr lang="en-US" dirty="0" smtClean="0"/>
              <a:t>We would expect this model to be able to fill a playlist with approximately 80% of songs that the user will like and add to their own library</a:t>
            </a:r>
            <a:r>
              <a:rPr lang="en-US" dirty="0" smtClean="0"/>
              <a:t>.</a:t>
            </a:r>
            <a:endParaRPr lang="en-US" dirty="0" smtClean="0"/>
          </a:p>
          <a:p>
            <a:r>
              <a:rPr lang="en-US" dirty="0" smtClean="0"/>
              <a:t>Additionally, as the user goes through our predictions and likes or dislikes them, we would add those to our training data to further improve </a:t>
            </a:r>
            <a:r>
              <a:rPr lang="en-US" dirty="0" smtClean="0"/>
              <a:t>the models performance </a:t>
            </a:r>
            <a:r>
              <a:rPr lang="en-US" dirty="0" smtClean="0"/>
              <a:t>over </a:t>
            </a:r>
            <a:r>
              <a:rPr lang="en-US" dirty="0" smtClean="0"/>
              <a:t>time.</a:t>
            </a:r>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smtClean="0"/>
              <a:t>Goals</a:t>
            </a:r>
            <a:endParaRPr lang="en-US" dirty="0"/>
          </a:p>
        </p:txBody>
      </p:sp>
      <p:sp>
        <p:nvSpPr>
          <p:cNvPr id="3" name="Content Placeholder 2"/>
          <p:cNvSpPr>
            <a:spLocks noGrp="1"/>
          </p:cNvSpPr>
          <p:nvPr>
            <p:ph idx="1"/>
          </p:nvPr>
        </p:nvSpPr>
        <p:spPr/>
        <p:txBody>
          <a:bodyPr>
            <a:normAutofit/>
          </a:bodyPr>
          <a:lstStyle/>
          <a:p>
            <a:pPr>
              <a:buFont typeface="Arial" pitchFamily="34" charset="0"/>
              <a:buChar char="•"/>
            </a:pPr>
            <a:r>
              <a:rPr lang="en-US" dirty="0" smtClean="0"/>
              <a:t>Create </a:t>
            </a:r>
            <a:r>
              <a:rPr lang="en-US" dirty="0" smtClean="0"/>
              <a:t>a clear profile of attributes that define the user’s </a:t>
            </a:r>
            <a:r>
              <a:rPr lang="en-US" dirty="0" smtClean="0"/>
              <a:t>preferences</a:t>
            </a:r>
          </a:p>
          <a:p>
            <a:pPr>
              <a:buFont typeface="Arial" pitchFamily="34" charset="0"/>
              <a:buChar char="•"/>
            </a:pPr>
            <a:r>
              <a:rPr lang="en-US" dirty="0" smtClean="0"/>
              <a:t>Create a recommendation engine that can accurately predict what songs the user will </a:t>
            </a:r>
            <a:r>
              <a:rPr lang="en-US" dirty="0" smtClean="0"/>
              <a:t>like</a:t>
            </a:r>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Analysis</a:t>
            </a:r>
            <a:endParaRPr lang="en-US" dirty="0"/>
          </a:p>
        </p:txBody>
      </p:sp>
      <p:sp>
        <p:nvSpPr>
          <p:cNvPr id="3" name="Content Placeholder 2"/>
          <p:cNvSpPr>
            <a:spLocks noGrp="1"/>
          </p:cNvSpPr>
          <p:nvPr>
            <p:ph idx="1"/>
          </p:nvPr>
        </p:nvSpPr>
        <p:spPr>
          <a:xfrm>
            <a:off x="457200" y="1600200"/>
            <a:ext cx="3962400" cy="4525963"/>
          </a:xfrm>
        </p:spPr>
        <p:txBody>
          <a:bodyPr>
            <a:normAutofit fontScale="77500" lnSpcReduction="20000"/>
          </a:bodyPr>
          <a:lstStyle/>
          <a:p>
            <a:pPr>
              <a:spcAft>
                <a:spcPts val="600"/>
              </a:spcAft>
            </a:pPr>
            <a:r>
              <a:rPr lang="en-US" dirty="0" smtClean="0"/>
              <a:t>The </a:t>
            </a:r>
            <a:r>
              <a:rPr lang="en-US" dirty="0" smtClean="0"/>
              <a:t>skewed attributes provide evidence for preferred values for the given attributes because of the concentration of songs around that value</a:t>
            </a:r>
            <a:r>
              <a:rPr lang="en-US" dirty="0" smtClean="0"/>
              <a:t>.</a:t>
            </a:r>
          </a:p>
          <a:p>
            <a:pPr>
              <a:spcAft>
                <a:spcPts val="600"/>
              </a:spcAft>
            </a:pPr>
            <a:r>
              <a:rPr lang="en-US" dirty="0" smtClean="0"/>
              <a:t>Attributes </a:t>
            </a:r>
            <a:r>
              <a:rPr lang="en-US" dirty="0" smtClean="0"/>
              <a:t>that are normally distributed are not concentrated at certain values but are instead relatively evenly spread out over the range</a:t>
            </a:r>
            <a:endParaRPr lang="en-US" dirty="0"/>
          </a:p>
        </p:txBody>
      </p:sp>
      <p:pic>
        <p:nvPicPr>
          <p:cNvPr id="4" name="Picture 3" descr="hey.png"/>
          <p:cNvPicPr/>
          <p:nvPr/>
        </p:nvPicPr>
        <p:blipFill>
          <a:blip r:embed="rId2" cstate="print"/>
          <a:srcRect l="1667" t="3527" r="5603" b="4564"/>
          <a:stretch>
            <a:fillRect/>
          </a:stretch>
        </p:blipFill>
        <p:spPr>
          <a:xfrm>
            <a:off x="4572000" y="1828800"/>
            <a:ext cx="4133850" cy="32766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Analysis</a:t>
            </a:r>
            <a:endParaRPr lang="en-US" dirty="0"/>
          </a:p>
        </p:txBody>
      </p:sp>
      <p:sp>
        <p:nvSpPr>
          <p:cNvPr id="3" name="Content Placeholder 2"/>
          <p:cNvSpPr>
            <a:spLocks noGrp="1"/>
          </p:cNvSpPr>
          <p:nvPr>
            <p:ph idx="1"/>
          </p:nvPr>
        </p:nvSpPr>
        <p:spPr>
          <a:xfrm>
            <a:off x="457200" y="1600201"/>
            <a:ext cx="8229600" cy="1295399"/>
          </a:xfrm>
        </p:spPr>
        <p:txBody>
          <a:bodyPr>
            <a:normAutofit/>
          </a:bodyPr>
          <a:lstStyle/>
          <a:p>
            <a:pPr>
              <a:spcAft>
                <a:spcPts val="600"/>
              </a:spcAft>
            </a:pPr>
            <a:r>
              <a:rPr lang="en-US" dirty="0" smtClean="0"/>
              <a:t>Loudness and Duration are plotted below on their </a:t>
            </a:r>
            <a:r>
              <a:rPr lang="en-US" dirty="0" smtClean="0"/>
              <a:t>given scales</a:t>
            </a:r>
            <a:endParaRPr lang="en-US" dirty="0"/>
          </a:p>
        </p:txBody>
      </p:sp>
      <p:pic>
        <p:nvPicPr>
          <p:cNvPr id="5" name="Picture 4" descr="hey.png"/>
          <p:cNvPicPr/>
          <p:nvPr/>
        </p:nvPicPr>
        <p:blipFill>
          <a:blip r:embed="rId2" cstate="print"/>
          <a:srcRect l="4184" r="7113" b="6729"/>
          <a:stretch>
            <a:fillRect/>
          </a:stretch>
        </p:blipFill>
        <p:spPr>
          <a:xfrm>
            <a:off x="304800" y="2971800"/>
            <a:ext cx="4267200" cy="3429000"/>
          </a:xfrm>
          <a:prstGeom prst="rect">
            <a:avLst/>
          </a:prstGeom>
          <a:ln>
            <a:noFill/>
          </a:ln>
        </p:spPr>
      </p:pic>
      <p:pic>
        <p:nvPicPr>
          <p:cNvPr id="6" name="Picture 5" descr="hey.png"/>
          <p:cNvPicPr/>
          <p:nvPr/>
        </p:nvPicPr>
        <p:blipFill>
          <a:blip r:embed="rId3" cstate="print"/>
          <a:srcRect l="6624" r="3947" b="4167"/>
          <a:stretch>
            <a:fillRect/>
          </a:stretch>
        </p:blipFill>
        <p:spPr>
          <a:xfrm>
            <a:off x="4495800" y="2971800"/>
            <a:ext cx="4267200" cy="3429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Analysis</a:t>
            </a:r>
            <a:endParaRPr lang="en-US" dirty="0"/>
          </a:p>
        </p:txBody>
      </p:sp>
      <p:sp>
        <p:nvSpPr>
          <p:cNvPr id="3" name="Content Placeholder 2"/>
          <p:cNvSpPr>
            <a:spLocks noGrp="1"/>
          </p:cNvSpPr>
          <p:nvPr>
            <p:ph idx="1"/>
          </p:nvPr>
        </p:nvSpPr>
        <p:spPr>
          <a:xfrm>
            <a:off x="457200" y="1600201"/>
            <a:ext cx="3657600" cy="4800599"/>
          </a:xfrm>
        </p:spPr>
        <p:txBody>
          <a:bodyPr>
            <a:normAutofit fontScale="92500" lnSpcReduction="20000"/>
          </a:bodyPr>
          <a:lstStyle/>
          <a:p>
            <a:pPr>
              <a:spcAft>
                <a:spcPts val="600"/>
              </a:spcAft>
            </a:pPr>
            <a:r>
              <a:rPr lang="en-US" dirty="0" smtClean="0"/>
              <a:t>T</a:t>
            </a:r>
            <a:r>
              <a:rPr lang="en-US" dirty="0" smtClean="0"/>
              <a:t>he </a:t>
            </a:r>
            <a:r>
              <a:rPr lang="en-US" dirty="0" smtClean="0"/>
              <a:t>user’s favorite artist is likely Drake or Disclosure. With this information we can confidently present the user new releases from these </a:t>
            </a:r>
            <a:r>
              <a:rPr lang="en-US" dirty="0" smtClean="0"/>
              <a:t>and other </a:t>
            </a:r>
            <a:r>
              <a:rPr lang="en-US" dirty="0" smtClean="0"/>
              <a:t>artists to keep them up to date with their favorite music</a:t>
            </a:r>
            <a:endParaRPr lang="en-US" dirty="0"/>
          </a:p>
        </p:txBody>
      </p:sp>
      <p:sp>
        <p:nvSpPr>
          <p:cNvPr id="1026" name="AutoShape 2" descr="data:image/png;base64,iVBORw0KGgoAAAANSUhEUgAAAe0AAAGECAYAAAAbT3hpAAAABHNCSVQICAgIfAhkiAAAAAlwSFlzAAALEgAACxIB0t1+/AAAIABJREFUeJzt3Xl8TXfi//H3lUjsJBqjai+l2qop9ZW2au1QU4TaW1q032ltrW1axC7Woq3SxVCCKjpaa02/Qmuo0tIFVSrtDBEkKhpr1vP7w+T+EnJzEyP3nE/yej4efTySe+N+3g+N+77nnM/nc1yWZVkCAACOV8TuAAAAIHcobQAADEFpAwBgCEobAABDUNoAABiC0gYAwBD+dgfISXz8hXx77aCgEkpIuJxvr3+rmZZXIrMvmJZXIrMvmJZXInNmISGlPT5XaI+0/f397I6QJ6bllcjsC6bllcjsC6bllcicW4W2tAEAMA2lDQCAIShtAAAMQWkDAGAIShsAAENQ2gAAGILSBgDAEI7eXAUAAEnqN33bLX29xa+2/K/+fFJSktas2aLmzdtq8+YNKlOmjB55pFm2P7tu3Vr9+c8d5O//31cuR9oAAOTRuXO/ac2aNZKkdu3aeyxsSVq27H2lpaXdknE50gYA4DqXLl3U9OlTdPHiBZ09G6/OnbspKuozBQUFKzExUZUqVdKxY8f0/vsLlZ6ervLly6tZs1YaP36U0tPTlZycrJEjR+nIkcM6d+43TZgwWtOmzf6vc1HaAABcJyYmRq1b/0nNmrXU2bPxGjTof3XbbSFq3bqNmjVroVOnYnX8+K/q2/d5LVr0riTp8OFDKlOmrMaOnahff/1VV65c0RNPhGnJkkWaMGHqLclFaQMAcJ3g4GCtXv2Bvvhiu0qUKKnU1FRJUtWq1Tz+mSZNHlJMzHG9+upw+fv765ln+t/yXAWqtG/1RIUM/+2EBQCAWT78cLnuvbe+OnXqov37v9Hu3TslSUWKXJsK5nIVUXp6epY/8+23+1S+/G2aO3e+Dh78Qe++O1/z5r0rl6uILMu6JbkKVGkDAHArPPzwo5o7d6aioj5TqVKl5Ofnp5SUFPfzQUFBSklJ0YIFbyowMFCSVKtWbY0fP1off/yR0tLS1Lfv85Kk++9voBEjhvynwF3/VS6XdavqPx/k9X7aBflIOySkdL7eXzw/kDn/mZZXIrMvmJZXIvP1r+sJS74AADAEpQ0AgCEobQAADEFpAwBgCEobAABDUNoAABiC0gYAwBCUNgAAhqC0AQAwBKUNAIAhKG0AAAxBaQMAYAhKGwAAQ1DaAAAYgtIGAMAQlDYAAIbI19L+/vvv1bt3b0nS4cOH1atXL/Xu3Vv9+/fX2bNn83NoAAAKnHwr7YULFyo8PFxJSUmSpIiICI0dO1bLli3TY489poULF+bX0AAAFEj5VtpVq1bVvHnz3N/PmTNHd999tyQpLS1NgYGB+TU0AAAFkn9+vXCbNm0UExPj/r5ChQqSpP3792v58uVasWKF19cICiohf3+//IqYayEhpfPlddsPX5cvrytJG2Z3zLfXzov8+rvLT6ZlNi2vRGZfMC2vRObcyLfSzs7mzZv19ttv67333lNwcLDXn09IuOyDVN7Fx1+wO0KeOSFzSEhpR+TIC9Mym5ZXIrMvmJZXIvP1r+uJz0p73bp1WrVqlZYtW6Zy5cr5algAAAoMn5R2WlqaIiIidPvtt2vw4MGSpAcffFBDhgzxxfAAABQI+VralStX1urVqyVJe/fuzc+hAAAo8NhcBQAAQ1DaAAAYgtIGAMAQlDYAAIagtAEAMASlDQCAIShtAAAMQWkDAGAIShsAAENQ2gAAGILSBgDAEJQ2AACGoLQBADAEpQ0AgCEobQAADEFpAwBgCEobAABDUNoAABiC0gYAwBCUNgAAhqC0AQAwBKUNAIAhKG0AAAxBaQMAYAhKGwAAQ1DaAAAYgtIGAMAQlDYAAIagtAEAMASlDQCAIShtAAAMQWkDAGAIShsAAENQ2gAAGILSBgDAEJQ2AACGyNfS/v7779W7d29J0r///W/17NlTvXr10vjx45Wenp6fQwMAUODkW2kvXLhQ4eHhSkpKkiRNmzZNL7/8sj744ANZlqWoqKj8GhoAgAIp30q7atWqmjdvnvv7Q4cOqXHjxpKkRx99VF9++WV+DQ0AQIHkn18v3KZNG8XExLi/tyxLLpdLklSyZElduHDB62sEBZWQv79ffkXMtZCQ0nZHyDOnZHZKjrwwLbNpeSUy+4JpeSUy50a+lfb1ihT5/wf1ly5dUpkyZbz+mYSEy/kZKdfi471/wHAaJ2QOCSntiBx5YVpm0/JKZPYF0/JKZL7+dT3x2ezxevXqac+ePZKkHTt2qFGjRr4aGgCAAsFnpf3KK69o3rx56t69u1JSUtSmTRtfDQ0AQIGQr6fHK1eurNWrV0uSatSooeXLl+fncAAAFGhsrgIAgCEobQAADEFpAwBgCEobAABDUNoAABiC0gYAwBCUNgAAhqC0AQAwBKUNAIAhKG0AAAxBaQMAYAhKGwAAQ1DaAAAYgtIGAMAQlDYAAIagtAEAMASlDQCAIfztDgCz9Ju+LV9ed/GrLfPldSUzMwNAdjjSBgDAEJQ2AACGoLQBADAEpQ0AgCEobQAADOG1tM+fP68vv/xSkvTuu+9qyJAhOnbsWL4HAwAAWXkt7eHDh+uXX37Rl19+qS1btqhly5YaP368L7IBAIBMvJb277//rqefflpRUVHq1KmTwsLCdOXKFV9kAwAAmXgt7fT0dB08eFBbt25VixYtdPjwYaWlpfkiGwAAyMTrjmgjR47UzJkz1a9fP1WpUkXdunXTqFGjfJENAABk4rW0Q0NDVb9+fZ04cUKWZWnJkiUqUaKEL7IBAIBMvJ4e3717t8LCwjRgwADFx8erVatW2rlzpy+yAQCATLyW9pw5c/TBBx+oTJkyqlChgpYtW6aZM2f6IhsAAMgkVxPRQkJC3N/XqlUrXwMBAIDseb2mXbFiRW3fvl0ul0uJiYlasWKFKlWq5ItsAAAgE69H2pMmTdKGDRt06tQpPfbYYzp8+LAmT57si2wAACATr0faRYoU0Zw5c7I8tn37drVo0SLfQgEAgBt5PdLu27evzp07J0mKj4/XkCFDNGvWrJsaLCUlRcOHD1ePHj3Uq1cvRUdH39TrAABQGHkt7RdffFH9+vXTkiVL1KlTJ9WpU0fr1q27qcG++OILpaam6sMPP9TAgQP1+uuv39TrAABQGHk9Pd6mTRuVKlVKgwcP1oIFC9SkSZObHqxGjRpKS0tTenq6Ll68KH9/r8MDAID/8NiaLVu2lMvlkiRZliXLsjRo0CCVLVtWkhQVFZXnwUqUKKGTJ0/q8ccfV0JCgt55552bjA0AQOHjsbSXLVt2ywdbsmSJHnnkEQ0fPlynTp3SM888ow0bNigwMDDbnw8KKiF/f79bniOvQkJK2x0hz0zLbFpeKf8ytx9+c5efvNkwu2O+vO7N4P93/jMtr0Tm3PBY2kePHlWLFi30ySefZPv8HXfckefBypQpo6JFi0qSypYtq9TU1BzvGJaQcDnPY+SH+PgLdkfIM9Mym5ZXMi+zU/KGhJR2TJbcMi2zaXklMl//up54LO0DBw6oRYsW2rNnT7bPh4WF5TnIs88+q9GjR6tXr15KSUnR0KFDufkIAAC55LG0hwwZIkmaNm3aDc/t27fvpgYrWbKk3njjjZv6swAAFHZel3xl5/nnn7/VOQAAgBc3VdqWZd3qHAAAwIubKu2MpWAAAMB3PF7T9jRr3LKsHGd8AwCA/OGxtD3NGpekdu3a5UsYAADgmcfSzm7WOAAAsM9NXdMGAAC+R2kDAGAIj6V95swZX+YAAABeeCztF154wf314sWLfRIGAAB45rG0M2+gsmHDBp+EAQAAnnks7cwbqLADGgAA9svVRDR2QAMAwH4e12n//PPPatWqlSzLUlxcnFq1aiXp2lG3y+VSVFSUz0ICAIAcSvsf//iHL3MAAAAvPJb2HXfcIenavbMPHDggSapfv74eeOAB3yQDAABZeCztq1evasCAATp27JgaNGiglJQUvf/++6pVq5bmz5+vYsWK+TInAACFnsfSfv3111WjRg2999578ve/9mPJycmKiIjQ3LlzNWrUKJ+FBAAAOZT2rl279PHHH7sLW5ICAgIUHh6u9u3bU9oA3PpN35Yvr7v41Zb58rr5lVfKv8yAlMOSr/T09CyFnaFo0aIqWrRovoYCAAA38ljaJUuW1E8//XTD44cPH1aZMmXyNRQAALiRx9PjgwcP1sCBAzV48GDdd999SktL03fffae3335bM2bM8GVGAACgHEq7adOmmjJlihYsWKCJEydKkho0aKDXXntNDRs29FlAAABwjcfSlqTQ0FCFhob6KgsAAMhBrvYeBwAA9qO0AQAwhNfSXrlypS9yAAAAL7yW9ooVK3yRAwAAeJHjRDRJqlixovr06aP7779fgYGB7scHDRqUr8EAAEBWXku7QYMGvsgBAAC88FragwYN0uXLl3X8+HHdddddunr1qkqUKOGLbAAAIBOv17R3796tjh07asCAATp79qxatmypnTt3+iIbAADIxGtpz5kzRx988IHKlCmjChUqaPny5Zo5c6YvsgEAgEy8lnZ6erpCQkLc39eqVStfAwEAgOzlavb49u3b5XK5lJiYqBUrVqhSpUq+yAYAADLxeqQ9adIkbdiwQadOnVLr1q11+PBhTZo0yRfZAABAJl6PtMuXL685c+bo4sWL8vf3V7Fixf6rAd99911t27ZNKSkp6tmzp7p27fpfvR4AAIWF19I+cuSIXn31VcXGxkqSatasqRkzZqhq1ap5HmzPnj369ttvtXLlSl25ckWLFy/Oe2IAAAopr6U9fvx4vfzyy2rWrJkk6f/+7/80evRoLV++PM+D7dy5U3fddZcGDhyoixcv6q9//WveEwMAUEh5vaadlJTkLmxJeuyxx3Tx4sWbGiwhIUEHDx7UG2+8oYkTJ2rEiBGyLOumXgsAgMLG45F2xunwunXr6r333lOXLl3k5+enDRs2qFGjRjc1WLly5VSzZk0FBASoZs2aCgwM1Llz51S+fPlsfz4oqIT8/f1uaqxbKSSktN0R8sy0zKbllczLbFpeicyZtR++Ll9ed8PsjvnyupJ5mfMrr3TrMnss7aeffloul0uWZWnPnj368MMP3c+5XC6Fh4fnebCGDRsqMjJSffv2VVxcnK5cuaJy5cp5/PmEhMt5HiM/xMdfsDtCnpmW2bS8knmZTcsrkdkXTMsrFfzMOX3w81ja27Zty1uiXGjRooW+/vprdenSRZZlady4cfLzs/9IGgAAE3idiPbLL79o9erV+v3337M8Pm3atJsakMlnAADcnFzd5atdu3aqU6eOL/IAAAAPvJZ2mTJlNGjQIF9kAQAAOfBa2p06ddLcuXPVpEkT+fv//x9/8MEH8zUYAADIymtp7927VwcOHND+/fvdj7lcLkVGRuZrMAAAkJXX0j548KA+++wzX2QBAAA58Loj2l133aWffvrJF1kAAEAOvB5pnzhxQp06dVJISIiKFi0qy7LkcrkUFRXli3wAAOA/vJb2/PnzfZEDAAB44bW0v/7662wfv+OOO255GAAA4JnX0t6zZ4/765SUFO3bt0+NGjVSWFhYvgYDAABZeS3t67crPX/+vIYOHZpvgQAAQPa8zh6/XokSJXTy5Mn8yAIAAHLg9Ui7d+/ecrlckiTLshQTE6NmzZrlezAAAJCV19IePHiw+2uXy6WgoCDVqlUrX0MBAIAbeSzt2NhYSVLlypWzfa5SpUr5lwoAANzAY2k//fTTcrlcsizL/ZjL5VJcXJxSU1N1+PBhnwQEAADXeCztbdu2Zfn+0qVLmjFjhnbu3KnJkyfnezAAAJBVrmaP7969Wx06dJAkrV+/Xg8//HC+hgIAADfKcSLa5cuXNX36dPfRNWUNAIB9PB5p7969W+3bt5ckbdiwgcIGAMBmHo+0+/btK39/f+3cuVO7du1yP85dvgAAsIfH0qaUAQBwFo+lzV28AABwljzvPQ4AAOxBaQMAYAhKGwAAQ1DaAAAYgtIGAMAQlDYAAIagtAEAMASlDQCAIShtAAAMQWkDAGAIShsAAENQ2gAAGILSBgDAELaU9m+//aZmzZopOjrajuEBADCSz0s7JSVF48aNU7FixXw9NAAARvN5ac+YMUM9evRQhQoVfD00AABG8/flYGvXrlVwcLCaNm2q9957z+vPBwWVkL+/nw+S5SwkpLTdEfLMtMym5ZXMy2xaXonMvmBaXqlwZ/Zpaf/973+Xy+XS7t27dfjwYb3yyit6++23FRISku3PJyRc9mU8j+LjL9gdIc9My2xaXsm8zKbllcjsC6bllQp+5pwK3qelvWLFCvfXvXv31oQJEzwWNgAAyIolXwAAGMKnR9qZLVu2zK6hAQAwEkfaAAAYgtIGAMAQlDYAAIagtAEAMASlDQCAIShtAAAMQWkDAGAIShsAAENQ2gAAGILSBgDAEJQ2AACGoLQBADAEpQ0AgCEobQAADEFpAwBgCEobAABDUNoAABiC0gYAwBCUNgAAhqC0AQAwBKUNAIAhKG0AAAxBaQMAYAhKGwAAQ1DaAAAYgtIGAMAQlDYAAIagtAEAMASlDQCAIShtAAAMQWkDAGAIShsAAENQ2gAAGILSBgDAEJQ2AACGoLQBADCEvy8HS0lJ0ejRo3Xy5EklJyfrxRdfVKtWrXwZAQAAY/m0tNevX69y5cpp1qxZOn/+vMLCwihtAAByyael3bZtW7Vp00aSZFmW/Pz8fDk8AABG82lplyxZUpJ08eJFDRkyRC+//HKOPx8UVEL+/vYXe0hIabsj5JlpmU3LK5mX2bS8Epl9wbS8UuHO7NPSlqRTp05p4MCB6tWrl9q3b5/jzyYkXPZRqpzFx1+wO0KemZbZtLySeZlNyyuR2RdMyysV/Mw5FbxPS/vs2bPq16+fxo0bp9DQUF8ODQCA8Xy65Oudd95RYmKiFixYoN69e6t37966evWqLyMAAGAsnx5ph4eHKzw83JdDAgBQYLC5CgAAhqC0AQAwBKUNAIAhKG0AAAxBaQMAYAhKGwAAQ1DaAAAYgtIGAMAQlDYAAIagtAEAMASlDQCAIShtAAAMQWkDAGAIShsAAENQ2gAAGILSBgDAEJQ2AACGoLQBADAEpQ0AgCEobQAADEFpAwBgCEobAABDUNoAABiC0gYAwBCUNgAAhqC0AQAwBKUNAIAhKG0AAAxBaQMAYAhKGwAAQ1DaAAAYgtIGAMAQlDYAAIagtAEAMASlDQCAIShtAAAM4e/LwdLT0zVhwgQdOXJEAQEBmjJliqpVq+bLCAAAGMunR9pbt25VcnKyVq1apeHDh2v69Om+HB4AAKP5tLT37dunpk2bSpIaNGiggwcP+nJ4AACM5rIsy/LVYGPGjNGf/vQnNWvWTJLUvHlzbd26Vf7+Pj1LDwCAkXx6pF2qVCldunTJ/X16ejqFDQBALvm0tB944AHt2LFDkvTdd9/prrvu8uXwAAAYzaenxzNmjx89elSWZWnq1Km68847fTU8AABG82lpAwCAm8fmKgAAGILSBgDAEJQ2AACGoLRR6KWnpystLU3ffPONkpOT7Y7jUVpampKTkzVo0CClpKQoOTlZSUlJ6tOnj93RCpzY2Ngs/8XFxSklJcXuWF4dPnxYmzdv1pEjR+yOgnxS6CaiXbx4UTExMapatapKlChhdxyv0tLStHbtWsXGxqpJkyaqXbu2goOD7Y51g9TUVG3btk1lypRRkyZNJElnz57VlClT9Prrr9uczrOIiAjdeeedio2N1aFDh3TbbbdpxowZdsfK1urVq/XOO+/o7NmzCgkJkWVZKlKkiBo1asSWwLdY+/btdebMGdWoUUP/+te/VLx4caWmpmrkyJHq2LGj3fGyNXfuXO3Zs0f169fXDz/8oNatW+u5556zO1aOLl68qIULFyouLk4tWrRQnTp1uB+FN1Yh8umnn1odO3a0nnjiCeutt96y5s+fb3ckr0aPHm29/vrrVrdu3ayoqCjrueeesztStl566SVr2LBhVu/eva1ly5ZZ27dvtx566CHrnXfesTtajrp3725ZlmU9/fTTlmVZVp8+feyMkytr1qyxO0KuHT9+3BowYICVkpJi7d2713rooYes1q1bW/v377c7Wo5eeOEF67fffrMsy7LOnz9vDRo0yEpISLC6dOliczLPOnXqZKWlpVmWZVmpqanWk08+aXMi7wYPHmytWbPG6tmzp7Vv3z7rqaeesjuSV7t27bK++OIL6/PPP7datWplrV+/3qfjF6rT40uWLNHq1atVrlw5DRgwQFu3brU7klfHjx/XSy+9pMDAQLVs2VIXLlywO1K2jh8/rtmzZ+tvf/ubVq1apTfffFORkZH6y1/+Yne0HKWnp+vgwYOqXLmykpOTs+zY51T33nuvvv32W33//fd65plntHv3brsjeTR58mR17txZ/v7+mj59umbOnKnly5drzpw5dkfL0W+//eY+o1W2bFmdPXtW5cqVU5Eizn3LrFixovv3NzU1VbfddpvNibw7f/68unTpIn9/fz3wwANKT0+3O5JXc+fOVfXq1RUZGamVK1fqww8/9On4hWoPUT8/PwUEBMjlcsnlcql48eJ2R/IqLS1N586dk3TtVJJT3zRKlSolSQoICFB6eroWL16scuXK2ZzKu44dO2rixImaOnWqZs2ape7du9sdyasJEyZo7NixmjdvnoYOHapZs2YpNDTU7ljZunz5slq1aqWEhASdPn1aDz/8sCQ5/s25Xr16GjZsmBo0aKDvvvtOd999tzZv3qzy5cvbHc2juLg4tWnTRnXr1tWxY8dUtGhR9ejRQ5J8Xix5ER0dLUk6ffq0/Pz8bE7jXbFixVS+fHn5+/srJCRELpfLp+MXqtJu2LChhg8frjNnzmjcuHG677777I7k1dChQ9WzZ0/Fx8ere/fuGjNmjN2RvCpfvrwRhS1JTz31lDp06KCTJ09q6NChRsxzCAgIUO3atZWSkqIGDRo49oOcJAUGBkqSdu/e7Z7rYFmWY88YZZgwYYKioqIUHR2tDh06qHnz5vrll1/UokULu6N59MYbb9gdIc/Cw8M1evRoRUdHa8iQIRo/frzdkbwqVaqUnnvuOXXv3l0rVqzw+RyjQjcRbceOHTp69Khq1qypli1b2h3Hq/Xr16tDhw46d+6cgoKCfP6pLrceeughhYaGyrIsffXVV1mO/GbPnm1jspz94x//0Ntvv620tDS1bdtWLpdLAwYMsDtWjp555hkFBQXpj3/8o0JCQvTRRx9p8eLFdsfK1vTp0xUfH6+DBw9q8uTJql69ut58802VKFFCo0ePtjueR5988skNj4WFhdmQxLs1a9aoa9eumj179g3vD8OGDbMpVe4sWrRI/fv3tztGniQnJ+v48eOqVauWjh49qurVqysgIMBn4xeq0t64caOeeOIJSddOJY0ePVp/+9vfbE6Vs6efflrLly+3O4ZXe/fu9fhc48aNfZgkb3r06KHIyEj1799fkZGRevLJJ7V27Vq7Y+Xo3LlzOnDggJo1a6avvvpKdevWdeyZDcuytGPHDgUHB+u+++7TkSNHtHv3bvXp08fRZwgyPmhalqXDhw+rXLlyjv3w+c9//lNNmzbVxx9/nOVxl8vl2A8aGfr06aP333/fiNPiGc6cOaNZs2bp3Llzatu2rerUqaP777/fZ+MXqtPj69atU8mSJZWcnKw5c+ZoyJAhdkfyKjk5WWFhYapRo4b7Tc6Jbx7XF/PFixf18ccfa+XKldq8ebNNqbwzcZ5DQECA9u/fry1btqhFixb6/fffHVva8fHxatasmfv7OnXqqE6dOvr+++99+kaXV8OHD3d/bVmWoydUNm3aVJLUunVr7dq1S1evXrU5Ue4lJCSoadOmqly5svvfoJOvv0vS2LFj1bdvXy1YsECNGjXSq6++qtWrV/ts/EJV2vPmzdMLL7ygpKQkrVy50pHrna83YsQIuyPkybFjx7R8+XJt2bJFf/rTnxy/frhhw4YaNmyYUfMcRo8erUcffVRff/21brvtNo0ZM8axZ2NGjBihyMhISdLIkSM1a9YsSdc+eGY87kSZN9mJj49XTEyMjWlyZ+DAgbrjjjvcs8adeikts3feecfuCHl29epVhYaG6u2331bNmjXd8zZ8pVCU9rBhw9y/wMWKFdMPP/ygiIgISc48as0sNjbW7gi58o9//EMrVqxQSkqKOnfurF9//VWTJk2yO5ZXw4YN044dO1SvXj3deeedjp5olCFjmcz69esdv0wm89W306dPZ/u4E7Vt29b9dbFixYy47mpZlqZNm2Z3jDy5/pS+JA0aNMiGJLkXGBiof/7zn0pPT9d3333n0+vZUiEp7YxlDxn69etnU5K8y1gOkfnamhOvU73yyivq06eP+vbtq6CgIH322Wd2R8rRqlWrsnxfunRpxcXFadWqVUYs+zJtmcz1nH4UuG3bNrsj5FrGWYEqVaro22+/1T333ON+zteFklcZZwUsy9KPP/7o6A+gGSZPnqwZM2YoISFBixcv1oQJE3w6fqEo7YzrrefPn9fOnTuVmpoqy7IUFxfn6ElSkjnX1j777DOtXbtWTz31lO666y4lJCTYHSlH8fHxdke4aWPGjDFmmUzmcnZ6UWe2Zs0aLV26VFeuXHE/FhUVZWMizzJWPWSs3MjgcrkcmznD9QdUTt92Vbq2ic3kyZOVlJRky/iFavb4008/rZo1a+ro0aMKDAxU8eLFHX9N5fpra88//7yjJ3ZJ19bkrl69Wt9//73atGmjV155xe5IHi1YsCDLEq/Zs2dn+aDkJFFRUQoNDTViLXmGe++91z1J7vz58+6vf//9dx04cMDOaDnq3Lmz5s2bp5CQEPdjTj9qzZCamip/fzOOx3799Vf31/Hx8ZowYYLj39/++te/av/+/SpdurQsy5LL5cr2NH9+MeP/7C1iWZYmTZqkUaNGKSIiQr169bI7kleZP0Wbcm3Zv8GqAAAVAUlEQVQtNDRUoaGhOnfunGNngq5Zs0YfffSRoqOjtWPHDknXdp9LTU11bGlv3bpVM2fO1B/+8Ac1bdpUTZs2Vd26de2OlaODBw/aHeGmBAUF6Y477rA7Rq6cPn1aL7/8st59912VLVtWn376qZYtW6Z58+bpD3/4g93xcjRu3Dj314GBgXr11VdtTJM7v/76q61bYBeq0vbz81NSUpKuXLkil8ultLQ0uyN5lfnaWnp6uqPXtl4vODhY27Ztc+RmJR07dlRoaKjeffddvfDCC5KkIkWKOHqbyoxJRjExMdq7d6+WLl2q48ePq1q1apo6darN6bL31ltveXzOiROOMjYoSU5OVv/+/VWvXj33aX2nblQyfvx4Pffccypbtqyka3co8/f31/jx4x1/JrFv375ZNrly+lG2JNWvX1+//PKLatasacv4haq0n3rqKS1dulQPP/ywmjVrpoYNG9odyav169fLz89PycnJmjVrlvr372/E0XYGp159CQgIUOXKlTVq1CglJibK399fq1atUlhYmOOPsJKSkvT777/r0qVL8vPzc+/77kSZb1qxZMkSPfvss/aFyYWMN+IaNWrYnCT3Ll26pNatW2d57PHHH3f0krrt27dr//792rRpk7777jtJ1w5KoqKi1K5dO5vT5axUqVLq0qVLlstUO3fu9Nn4haq0k5KS9L//+7+Srv1SO/nNLkNkZKQWLlyoYcOG6fPPP1e/fv2MKm2nTz4aMmSIevTooc8++0y1atXSuHHjtGjRIrtjZWvy5Mnau3ev7rjjDj366KMaOXKkqlSpYnesHGWeaLRp06YbJh45zaFDhxQeHm53jDzx9MHYqR+YJalu3bo6f/68AgMD3R+QXC6X/vznP9uczLs9e/Zo7969ts0bKFSlvXr1anXo0EGSjChs6doaUUkqWbKkAgIClJqaanOi7GW377FlWTpz5oxNiXLn6tWratWqlSIjIzVz5kx9+eWXdkfyaPfu3apatapatWqlRx991PHXK6/n9A9wknT06FG7I+RZ/fr1FRkZqT59+rgfW7ZsmerUqWNjqpzdfvvt6tSpk8LCwoz4vcisevXq+u2332z791eoStuULUEzq1Klirp3765Ro0bprbfecuw/RE/Xd5x6HTBDSkqKli5dqnvuuUfHjh3LssTHaTZv3qwTJ07oiy++0NixY3X+/Hk1btxYzZo104MPPmh3vALhzJkzN6zhz+DU9ftDhw5VRESEmjZtqpCQECUmJuqRRx7RqFGj7I7mVcYWrNK11QVVqlTRp59+amMi7/bt26eWLVsqKCjI/ZgvT48XmiVfP/30kyZNmqSEhAR17NhRwcHBql69uuPXaUvXrlmVLFlSZ8+edfSN7ZOTk7Vv3z4lJCSoYsWKjr9tpHTtH2BUVJReeOEFrV+/XvXr11f9+vXtjuXVxYsX9eWXX2rp0qX68ccf9e2339odKVvdu3d3r344duyYateu7V4m48SVBS1btlTnzp2zfc6JE+cyS0lJ0fnz5xUUFGTMkq/MTp48qbfeesu4Xd18rVCU9qeffqqFCxeqR48eKl++vGJjY7V69Wq99NJLN0zgcJojR45o9OjROnPmjG677TZNnTpV9erVszvWDQ4fPqxhw4bpnnvucf8dR0dHa968ebrzzjvtjpejuLi4LBvu/PGPf7Q7Ura2bNmib775Rvv371eRIkUUGhqqhx56SA0bNnTsGuKTJ096fM6JE/569+6tZcuW2R2j0OrevbvHMx12y9jTIfO22Bl8ecbWvI9jNyEyMlLLly/PMtuvU6dOevHFFx1f2lOmTFFERITq1q2rw4cPa+LEiY48Qnnttdc0f/78LKfJf/75Z02fPl0LFy60MVnORo8ere+++05XrlzRlStXVLVqVZ/esScv/vnPf+rhhx/WgAEDjLjZjXStmFetWqUnn3xS/v7++uabb/Tzzz+rZ8+edkfLlmnzBEyXuQDj4uIcveQyY2lau3btVKZMGdtyOPvc5S3i7+9/wy5SpUqVMmbP5owNNO6++27Hnva6evXqDde1a9eurZSUFJsS5c5PP/2kTZs26ZFHHtHmzZt9fseevIiIiFC7du2MKWzp2p31du3a5f49qFixonbt2qX58+fbnCx7r732mt0Rbtr27duzfO/kNc8LFiyQdG11QfPmzdW9e3eNGDFC8+bNszmZZxnvw4sWLVLjxo2z/OdLzmyAW8zT7EQTNqcvUqSItm/frkaNGunrr7927GlQTx+AnP53HBQUJJfLpcuXLxtVhqbYsWOHVq9e7f43WLlyZc2dO1c9evTQwIEDbU5XMGRe85wxtyEtLU3btm1z7Jrnr776SgMGDFDjxo3Vp08fR68pv17ZsmW1dOnSLBOaH3nkEZ+NXyhK+9ixYzdsTWlZlvtOSU42depUzZgxQ7Nnz9add96pyZMn2x0pW9nNus24Ruxk99xzjxYtWqQKFSpo6NChunr1qt2RCpQSJUrc8KG5aNGiKlmypE2JCh5Pa56feOIJm5N5lnkqlWnTqoKCgvTFF1/op59+UmxsrCpVqkRp32qvv/56to87eaOHjBuFhISEGHHKrn379tneOcvJbxzStWtqFy9eVLFixbRjxw4jZo4fPXpUEyZMUGJiojp06KDatWs79j7gxYoV04kTJ7JsAnPixAnHr829fvvVokWLqmLFimrXrp2KFi1qU6rsZax57tixo6Kjo3Xs2DFVr15dd999t93RPDLx7m/Hjh3TpEmTFBkZqbZt2+rSpUs6ffq0z+9hUShmj5uoZcuW7qUy1/9SO/12eyZISUnRvHnzNHDgQAUGBmr79u3at2+fXn75ZcfOG8jwzDPPaNKkSQoPD9cbb7yh5557TmvXrrU7VrZ+/vlnDRs2TKGhoapSpYpiY2O1c+dOzZgxw5GrIDIMHjxYgYGBatSokb7//nudOnXKfcevWbNm2Zwue8uWLdOGDRt0//3369tvv9Xjjz/u2N0TGzZs6F7+Z8JSQEl64YUXNHDgQN13333uVQb//ve/FR4e7tMVB85+dyrEMm4UYlmWTp8+rdtvv10//PCDY48Eczo95MuNB3Jr2rRp8vf3d38g+uMf/6hdu3Zp+vTpRmxjWa1aNblcLgUHBzv6VHPt2rX1wQcfKCoqSnFxcbrnnns0cOBAx+9ImJiYqKVLl0q6dkauX79+mjVrlmNnvUvSxo0b9cEHH8jf318pKSnq0aOHY0t7/fr1dkfIsytXrui+++6TJJUuXVrStX+Hvt6lktJ2uPHjx6tatWrq37+/1q9frw0bNmjMmDF2x7pBz5493ROLzpw54/ilM4cOHcpyDb5cuXIaM2aMunbtamOq3Clbtqw+/PBDXblyRZs2bbJ1+UluHD9+XA888ICqVq0q6do9AGbNmqWRI0fanMyzCxcu6Ny5cwoODlZCQoIuXLiglJQUR895sCzLfZaoaNGijjuNn5kT1+h7k5SU5P46Y/a7JJ+fmSsUS75M9uOPP7o/LYeHh+vHH3+0OVH29uzZ4/7ayW/GGbJb2uVyuVS8eHEb0uTN1KlTFRMTo6CgIB08eFARERF2R/Jo8uTJmjJligYOHKjNmzfr0KFDateunS5cuGB3tBwNHjxY3bp1U1hYmLp3767Bgwfr/fffV5cuXeyO5lHDhg01ZMgQLV26VEOGDHHsJkGmqlChgn744Ycsj/3www/uyya+wpG2ARISEhQUFKTExETH3gPctNmgwcHBOnDggPt0lyQdOHDAiNKeM2eOunbtqhEjRtgdxav9+/fr448/1oULF/Tss8/q8uXLmjJlikJDQ+2OlqMWLVqoWbNmOnfunMqXLy+Xy6VHH33U7lg5euWVV/T5558rOjpanTt3VvPmze2OVKCMHDlSAwYMUJMmTVStWjWdOHFCu3fv9vk9yylthxs4cKCefPJJlStXTomJiRo/frzdkbJl2mzQV199VQMGDNDtt9/uniB18uRJvfHGG3ZH86p58+Z65513dObMGXXo0EEdOnRw7DXijFylS5fWxYsXtWjRIlWuXNnmVN7t2rVLS5YsyXJK1KlriT/55JMs35cvX17nz5/XJ598orCwMJtSFTxVqlTRmjVrtG3bNsXExOjee+/VSy+9dMPGXfmN2eMGSEtLU0JCgsqVK+fYmc0mzgZNT0/Xvn37FBcXp0qVKqlBgwZGfODIcO7cOUVERGjbtm1q06aNBgwY4L5u7BSZN84waV/vJ554QqNHj1bFihXdj3m6k53dMu97vWnTJj3xxBPuf3tOv8se8o7Sdrj169fLz89PycnJmjVrlvr37+/IGaGm3RjCZNHR0Vq7dq22b9+uxo0bq1u3bkpNTdWECRMct/SrRYsWat++vSzL0saNG9W+fXv3c04ulOeff97Re+Z7YtIHI9wcZx62wS0yMlILFy7UsGHD9Pnnn6tfv36OLG2K2XfCw8PVrVs3DRo0KMs1+CeffNLGVNkbMmRItl87Xfny5TVu3DjVq1fPffbFqffTzsykM0W4OZS2wxUrVkySVLJkSQUEBPh8TSCcZ+XKlfrtt9+UkJCghIQESVKlSpX01FNP2ZzsRl9++aW6d++uRo0a2R0lTzKuu589e9bmJEBWnB53uFGjRmnfvn0aNWqUDh06pPj4eE2cONHuWMbL7p64GXx5b9ybMXHiRH3xxReqUKGC4+cNbN26VR999JFiY2P15JNPqlOnTo5fVy5JsbGxNzxWqVIlG5J4l/G7bFmWvvrqqywz853+u4y8o7QNcOnSJZUsWVJnz57VbbfdZnecAmHv3r0en/P1rfbyqnPnzvroo4/cdxgywdmzZ/XJJ59o06ZNqlWrluOPvrt37y6Xy6X09HTFxMSoWrVqWrlypd2xsmXy7zLyjtJ2qAULFmjAgAE33J1M4tPzrXT+/Hnt3LlTqamp7ruS/eUvf7E7Vo6GDh2qqVOnGrGm/HrJycmaP3++Fi9erAMHDtgdJ1cSExM1duxYI5YDouDjmrZDtWzZUj/99JNOnTqlhIQEdezYUcHBwapevbrd0QqUQYMGqWbNmjp69KgCAwONKMJTp06pRYsWqlatmiQ5+vR4hm+++Ubr1q3Tvn371Lp1a23atMnuSLlWunRpnThxwu4YgCRK27F+/fVXLVy4UD169FD58uUVGxurZcuW6aWXXrI7WoFiWZYmTZqkUaNGKSIiwue32bsZJp1pefPNN7Vx40ZVr15dXbt21fjx4x2710BmGafHLcvSuXPn9NBDD9kdCZBEaTtWZGSkli9fnmW3nU6dOunFF19U69atbUxWsPj5+SkpKUlXrlyRy+Vy7DaxmaWmpmrLli1KSUmRJMXFxWnSpEk2p8qey+XSkiVLHDuJy5M5c+a4vw4MDGQuCRyD0nYof3//G7bHK1WqlPz8/GxKVDA99dRTWrp0qR5++GE1a9ZMDRs2tDuSV8OHD9djjz2m/fv3q0KFCrp8+bLdkTxyuVweN3wZNGiQj9Pknp+fn6ZOnaro6GhVr15do0aNMmL7VRR8lLZDeVqOlJ6e7uMkBVulSpXUpk0bSdLjjz/u2LuoZVaiRAn95S9/0b/+9S9NmzbN0af0Mx+hLlmyRM8++6x9YfIgPDxcPXv21IMPPqi9e/dqzJgx7vtrA3aitB3q2LFjN8wctyxL0dHRNiUqWL755hsdO3ZMS5YsUd++fSVd+0C0YsUKbdy40eZ0OXO5XIqPj9elS5d0+fJlRx9p9+jRw/31pk2bsnzvZElJSWrVqpUkqXXr1lqyZIm9gYD/oLQd6vXXX8/2cVPe9JyuTJkyOnv2rJKTkxUfHy/pWhmacC/wQYMGaevWrerYsaNat26tjh072h0pV0zaYjMtLU1HjhxRnTp1dOTIEbvjAG6s00ahdubMGf3hD3+QdG0p1e23325zIs9Onz6d5a5TGfbu3WvEJhqZ7/jlVBlF/eOPP2rs2LGKj49XhQoVNGXKFNWtW9fueACljcLtb3/7m8qUKaPExEStXbtWTZs21ahRo+yOla327dtr6dKlCg4Odj/29ttva9WqVfr888/tC5aDzEunMm7ZmsGJa8vbtm2rHj16GHPtHYUPpY1CrVu3blq+fLmee+45RUZGOvpocMuWLVq4cKGWLl2qlJQUjRgxQgEBAYqIiMhS5E4SExOjnTt3qkmTJipatKhOnTqlo0eP6tFHH3XkbOxLly5p5syZiomJ0fTp0xUSEmJ3JCALrmmjUCtSpEiWPd2vXr1qcyLP2rZtq9TUVPXt21eJiYnq06ePI+/sldknn3yio0ePqmPHjipevLgsy9KSJUuUkJCggQMH2h3vBiVLltTEiRO1d+9e9ezZU/fff7/7OZM2tUHBxZE2CrW5c+dq48aNmjVrlrZs2aKyZcs6skwyW7dundasWaPFixcrICDA7jg56tq1q1avXp1lElpKSop69Oihv//97zYm8yw6OlpjxoxRzZo1FRYW5n7chHkDKPg40kah1rp1aw0dOlSSdO+99zq6BDPfgvH48ePq1auXe/9xpx4FFi9e/IZZ40WLFlXJkiVtSpSz9957Tx9++KHGjRun5s2b2x0HuAGljUJt8eLFOnnypDp06KAOHTo4urQzL/czZelf8eLFdeLECVWpUsX92IkTJxy7/OvgwYP6+9//rqCgILujANni9DgKvd9//10bN27U1q1bFRwcrG7duul//ud/7I5VIPz8888aNmyYQkNDVaVKFcXGxmrnzp2aMWOG6tWrZ3c8wDiUNgq96OhorV27Vrt27VKjRo2Unp6uxMREvfbaa3ZHKxAuXLigqKgoxcXFqVKlSmrevLlKlSpldyzASJQ2CrWuXbuqWLFi6tatm9q0aeM+Pd6/f38tWrTI5nQAkBWljULtrbfecvTdpgAgsyJ2BwDs9NVXX9kdAQByjdnjKNSSk5MVFhamGjVqqEiRa59hnbp8CgA4PY5Cbe/evTc8xiYaAJyK0+MotFatWqUHHnhAjRs3VpEiRRQdHU1hA3A0ShuF0rx587Rr1y6lpKRIkipWrKhdu3Zp/vz5NicDAM84PY5CycQ9sQGAI20USiVKlDBqT2wAkChtFFLFihXTiRMnsjzm5D2xAUDi9DgKKfbEBmAiShuFFntiAzANpQ0AgCG4pg0AgCEobQAADEFpAwBgCEobAABDUNoAABji/wHmSEhz4GRxcQ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data:image/png;base64,iVBORw0KGgoAAAANSUhEUgAAAe0AAAGECAYAAAAbT3hpAAAABHNCSVQICAgIfAhkiAAAAAlwSFlzAAALEgAACxIB0t1+/AAAIABJREFUeJzt3Xl8TXfi//H3lUjsJBqjai+l2qop9ZW2au1QU4TaW1q032ltrW1axC7Woq3SxVCCKjpaa02/Qmuo0tIFVSrtDBEkKhpr1vP7w+T+EnJzEyP3nE/yej4efTySe+N+3g+N+77nnM/nc1yWZVkCAACOV8TuAAAAIHcobQAADEFpAwBgCEobAABDUNoAABiC0gYAwBD+dgfISXz8hXx77aCgEkpIuJxvr3+rmZZXIrMvmJZXIrMvmJZXInNmISGlPT5XaI+0/f397I6QJ6bllcjsC6bllcjsC6bllcicW4W2tAEAMA2lDQCAIShtAAAMQWkDAGAIShsAAENQ2gAAGILSBgDAEI7eXAUAAEnqN33bLX29xa+2/K/+fFJSktas2aLmzdtq8+YNKlOmjB55pFm2P7tu3Vr9+c8d5O//31cuR9oAAOTRuXO/ac2aNZKkdu3aeyxsSVq27H2lpaXdknE50gYA4DqXLl3U9OlTdPHiBZ09G6/OnbspKuozBQUFKzExUZUqVdKxY8f0/vsLlZ6ervLly6tZs1YaP36U0tPTlZycrJEjR+nIkcM6d+43TZgwWtOmzf6vc1HaAABcJyYmRq1b/0nNmrXU2bPxGjTof3XbbSFq3bqNmjVroVOnYnX8+K/q2/d5LVr0riTp8OFDKlOmrMaOnahff/1VV65c0RNPhGnJkkWaMGHqLclFaQMAcJ3g4GCtXv2Bvvhiu0qUKKnU1FRJUtWq1Tz+mSZNHlJMzHG9+upw+fv765ln+t/yXAWqtG/1RIUM/+2EBQCAWT78cLnuvbe+OnXqov37v9Hu3TslSUWKXJsK5nIVUXp6epY/8+23+1S+/G2aO3e+Dh78Qe++O1/z5r0rl6uILMu6JbkKVGkDAHArPPzwo5o7d6aioj5TqVKl5Ofnp5SUFPfzQUFBSklJ0YIFbyowMFCSVKtWbY0fP1off/yR0tLS1Lfv85Kk++9voBEjhvynwF3/VS6XdavqPx/k9X7aBflIOySkdL7eXzw/kDn/mZZXIrMvmJZXIvP1r+sJS74AADAEpQ0AgCEobQAADEFpAwBgCEobAABDUNoAABiC0gYAwBCUNgAAhqC0AQAwBKUNAIAhKG0AAAxBaQMAYAhKGwAAQ1DaAAAYgtIGAMAQlDYAAIbI19L+/vvv1bt3b0nS4cOH1atXL/Xu3Vv9+/fX2bNn83NoAAAKnHwr7YULFyo8PFxJSUmSpIiICI0dO1bLli3TY489poULF+bX0AAAFEj5VtpVq1bVvHnz3N/PmTNHd999tyQpLS1NgYGB+TU0AAAFkn9+vXCbNm0UExPj/r5ChQqSpP3792v58uVasWKF19cICiohf3+//IqYayEhpfPlddsPX5cvrytJG2Z3zLfXzov8+rvLT6ZlNi2vRGZfMC2vRObcyLfSzs7mzZv19ttv67333lNwcLDXn09IuOyDVN7Fx1+wO0KeOSFzSEhpR+TIC9Mym5ZXIrMvmJZXIvP1r+uJz0p73bp1WrVqlZYtW6Zy5cr5algAAAoMn5R2WlqaIiIidPvtt2vw4MGSpAcffFBDhgzxxfAAABQI+VralStX1urVqyVJe/fuzc+hAAAo8NhcBQAAQ1DaAAAYgtIGAMAQlDYAAIagtAEAMASlDQCAIShtAAAMQWkDAGAIShsAAENQ2gAAGILSBgDAEJQ2AACGoLQBADAEpQ0AgCEobQAADEFpAwBgCEobAABDUNoAABiC0gYAwBCUNgAAhqC0AQAwBKUNAIAhKG0AAAxBaQMAYAhKGwAAQ1DaAAAYgtIGAMAQlDYAAIagtAEAMASlDQCAIShtAAAMQWkDAGAIShsAAENQ2gAAGILSBgDAEJQ2AACGyNfS/v7779W7d29J0r///W/17NlTvXr10vjx45Wenp6fQwMAUODkW2kvXLhQ4eHhSkpKkiRNmzZNL7/8sj744ANZlqWoqKj8GhoAgAIp30q7atWqmjdvnvv7Q4cOqXHjxpKkRx99VF9++WV+DQ0AQIHkn18v3KZNG8XExLi/tyxLLpdLklSyZElduHDB62sEBZWQv79ffkXMtZCQ0nZHyDOnZHZKjrwwLbNpeSUy+4JpeSUy50a+lfb1ihT5/wf1ly5dUpkyZbz+mYSEy/kZKdfi471/wHAaJ2QOCSntiBx5YVpm0/JKZPYF0/JKZL7+dT3x2ezxevXqac+ePZKkHTt2qFGjRr4aGgCAAsFnpf3KK69o3rx56t69u1JSUtSmTRtfDQ0AQIGQr6fHK1eurNWrV0uSatSooeXLl+fncAAAFGhsrgIAgCEobQAADEFpAwBgCEobAABDUNoAABiC0gYAwBCUNgAAhqC0AQAwBKUNAIAhKG0AAAxBaQMAYAhKGwAAQ1DaAAAYgtIGAMAQlDYAAIagtAEAMASlDQCAIfztDgCz9Ju+LV9ed/GrLfPldSUzMwNAdjjSBgDAEJQ2AACGoLQBADAEpQ0AgCEobQAADOG1tM+fP68vv/xSkvTuu+9qyJAhOnbsWL4HAwAAWXkt7eHDh+uXX37Rl19+qS1btqhly5YaP368L7IBAIBMvJb277//rqefflpRUVHq1KmTwsLCdOXKFV9kAwAAmXgt7fT0dB08eFBbt25VixYtdPjwYaWlpfkiGwAAyMTrjmgjR47UzJkz1a9fP1WpUkXdunXTqFGjfJENAABk4rW0Q0NDVb9+fZ04cUKWZWnJkiUqUaKEL7IBAIBMvJ4e3717t8LCwjRgwADFx8erVatW2rlzpy+yAQCATLyW9pw5c/TBBx+oTJkyqlChgpYtW6aZM2f6IhsAAMgkVxPRQkJC3N/XqlUrXwMBAIDseb2mXbFiRW3fvl0ul0uJiYlasWKFKlWq5ItsAAAgE69H2pMmTdKGDRt06tQpPfbYYzp8+LAmT57si2wAACATr0faRYoU0Zw5c7I8tn37drVo0SLfQgEAgBt5PdLu27evzp07J0mKj4/XkCFDNGvWrJsaLCUlRcOHD1ePHj3Uq1cvRUdH39TrAABQGHkt7RdffFH9+vXTkiVL1KlTJ9WpU0fr1q27qcG++OILpaam6sMPP9TAgQP1+uuv39TrAABQGHk9Pd6mTRuVKlVKgwcP1oIFC9SkSZObHqxGjRpKS0tTenq6Ll68KH9/r8MDAID/8NiaLVu2lMvlkiRZliXLsjRo0CCVLVtWkhQVFZXnwUqUKKGTJ0/q8ccfV0JCgt55552bjA0AQOHjsbSXLVt2ywdbsmSJHnnkEQ0fPlynTp3SM888ow0bNigwMDDbnw8KKiF/f79bniOvQkJK2x0hz0zLbFpeKf8ytx9+c5efvNkwu2O+vO7N4P93/jMtr0Tm3PBY2kePHlWLFi30ySefZPv8HXfckefBypQpo6JFi0qSypYtq9TU1BzvGJaQcDnPY+SH+PgLdkfIM9Mym5ZXMi+zU/KGhJR2TJbcMi2zaXklMl//up54LO0DBw6oRYsW2rNnT7bPh4WF5TnIs88+q9GjR6tXr15KSUnR0KFDufkIAAC55LG0hwwZIkmaNm3aDc/t27fvpgYrWbKk3njjjZv6swAAFHZel3xl5/nnn7/VOQAAgBc3VdqWZd3qHAAAwIubKu2MpWAAAMB3PF7T9jRr3LKsHGd8AwCA/OGxtD3NGpekdu3a5UsYAADgmcfSzm7WOAAAsM9NXdMGAAC+R2kDAGAIj6V95swZX+YAAABeeCztF154wf314sWLfRIGAAB45rG0M2+gsmHDBp+EAQAAnnks7cwbqLADGgAA9svVRDR2QAMAwH4e12n//PPPatWqlSzLUlxcnFq1aiXp2lG3y+VSVFSUz0ICAIAcSvsf//iHL3MAAAAvPJb2HXfcIenavbMPHDggSapfv74eeOAB3yQDAABZeCztq1evasCAATp27JgaNGiglJQUvf/++6pVq5bmz5+vYsWK+TInAACFnsfSfv3111WjRg2999578ve/9mPJycmKiIjQ3LlzNWrUKJ+FBAAAOZT2rl279PHHH7sLW5ICAgIUHh6u9u3bU9oA3PpN35Yvr7v41Zb58rr5lVfKv8yAlMOSr/T09CyFnaFo0aIqWrRovoYCAAA38ljaJUuW1E8//XTD44cPH1aZMmXyNRQAALiRx9PjgwcP1sCBAzV48GDdd999SktL03fffae3335bM2bM8GVGAACgHEq7adOmmjJlihYsWKCJEydKkho0aKDXXntNDRs29FlAAABwjcfSlqTQ0FCFhob6KgsAAMhBrvYeBwAA9qO0AQAwhNfSXrlypS9yAAAAL7yW9ooVK3yRAwAAeJHjRDRJqlixovr06aP7779fgYGB7scHDRqUr8EAAEBWXku7QYMGvsgBAAC88FragwYN0uXLl3X8+HHdddddunr1qkqUKOGLbAAAIBOv17R3796tjh07asCAATp79qxatmypnTt3+iIbAADIxGtpz5kzRx988IHKlCmjChUqaPny5Zo5c6YvsgEAgEy8lnZ6erpCQkLc39eqVStfAwEAgOzlavb49u3b5XK5lJiYqBUrVqhSpUq+yAYAADLxeqQ9adIkbdiwQadOnVLr1q11+PBhTZo0yRfZAABAJl6PtMuXL685c+bo4sWL8vf3V7Fixf6rAd99911t27ZNKSkp6tmzp7p27fpfvR4AAIWF19I+cuSIXn31VcXGxkqSatasqRkzZqhq1ap5HmzPnj369ttvtXLlSl25ckWLFy/Oe2IAAAopr6U9fvx4vfzyy2rWrJkk6f/+7/80evRoLV++PM+D7dy5U3fddZcGDhyoixcv6q9//WveEwMAUEh5vaadlJTkLmxJeuyxx3Tx4sWbGiwhIUEHDx7UG2+8oYkTJ2rEiBGyLOumXgsAgMLG45F2xunwunXr6r333lOXLl3k5+enDRs2qFGjRjc1WLly5VSzZk0FBASoZs2aCgwM1Llz51S+fPlsfz4oqIT8/f1uaqxbKSSktN0R8sy0zKbllczLbFpeicyZtR++Ll9ed8PsjvnyupJ5mfMrr3TrMnss7aeffloul0uWZWnPnj368MMP3c+5XC6Fh4fnebCGDRsqMjJSffv2VVxcnK5cuaJy5cp5/PmEhMt5HiM/xMdfsDtCnpmW2bS8knmZTcsrkdkXTMsrFfzMOX3w81ja27Zty1uiXGjRooW+/vprdenSRZZlady4cfLzs/9IGgAAE3idiPbLL79o9erV+v3337M8Pm3atJsakMlnAADcnFzd5atdu3aqU6eOL/IAAAAPvJZ2mTJlNGjQIF9kAQAAOfBa2p06ddLcuXPVpEkT+fv//x9/8MEH8zUYAADIymtp7927VwcOHND+/fvdj7lcLkVGRuZrMAAAkJXX0j548KA+++wzX2QBAAA58Loj2l133aWffvrJF1kAAEAOvB5pnzhxQp06dVJISIiKFi0qy7LkcrkUFRXli3wAAOA/vJb2/PnzfZEDAAB44bW0v/7662wfv+OOO255GAAA4JnX0t6zZ4/765SUFO3bt0+NGjVSWFhYvgYDAABZeS3t67crPX/+vIYOHZpvgQAAQPa8zh6/XokSJXTy5Mn8yAIAAHLg9Ui7d+/ecrlckiTLshQTE6NmzZrlezAAAJCV19IePHiw+2uXy6WgoCDVqlUrX0MBAIAbeSzt2NhYSVLlypWzfa5SpUr5lwoAANzAY2k//fTTcrlcsizL/ZjL5VJcXJxSU1N1+PBhnwQEAADXeCztbdu2Zfn+0qVLmjFjhnbu3KnJkyfnezAAAJBVrmaP7969Wx06dJAkrV+/Xg8//HC+hgIAADfKcSLa5cuXNX36dPfRNWUNAIB9PB5p7969W+3bt5ckbdiwgcIGAMBmHo+0+/btK39/f+3cuVO7du1yP85dvgAAsIfH0qaUAQBwFo+lzV28AABwljzvPQ4AAOxBaQMAYAhKGwAAQ1DaAAAYgtIGAMAQlDYAAIagtAEAMASlDQCAIShtAAAMQWkDAGAIShsAAENQ2gAAGILSBgDAELaU9m+//aZmzZopOjrajuEBADCSz0s7JSVF48aNU7FixXw9NAAARvN5ac+YMUM9evRQhQoVfD00AABG8/flYGvXrlVwcLCaNm2q9957z+vPBwWVkL+/nw+S5SwkpLTdEfLMtMym5ZXMy2xaXonMvmBaXqlwZ/Zpaf/973+Xy+XS7t27dfjwYb3yyit6++23FRISku3PJyRc9mU8j+LjL9gdIc9My2xaXsm8zKbllcjsC6bllQp+5pwK3qelvWLFCvfXvXv31oQJEzwWNgAAyIolXwAAGMKnR9qZLVu2zK6hAQAwEkfaAAAYgtIGAMAQlDYAAIagtAEAMASlDQCAIShtAAAMQWkDAGAIShsAAENQ2gAAGILSBgDAEJQ2AACGoLQBADAEpQ0AgCEobQAADEFpAwBgCEobAABDUNoAABiC0gYAwBCUNgAAhqC0AQAwBKUNAIAhKG0AAAxBaQMAYAhKGwAAQ1DaAAAYgtIGAMAQlDYAAIagtAEAMASlDQCAIShtAAAMQWkDAGAIShsAAENQ2gAAGILSBgDAEJQ2AACGoLQBADCEvy8HS0lJ0ejRo3Xy5EklJyfrxRdfVKtWrXwZAQAAY/m0tNevX69y5cpp1qxZOn/+vMLCwihtAAByyael3bZtW7Vp00aSZFmW/Pz8fDk8AABG82lplyxZUpJ08eJFDRkyRC+//HKOPx8UVEL+/vYXe0hIabsj5JlpmU3LK5mX2bS8Epl9wbS8UuHO7NPSlqRTp05p4MCB6tWrl9q3b5/jzyYkXPZRqpzFx1+wO0KemZbZtLySeZlNyyuR2RdMyysV/Mw5FbxPS/vs2bPq16+fxo0bp9DQUF8ODQCA8Xy65Oudd95RYmKiFixYoN69e6t37966evWqLyMAAGAsnx5ph4eHKzw83JdDAgBQYLC5CgAAhqC0AQAwBKUNAIAhKG0AAAxBaQMAYAhKGwAAQ1DaAAAYgtIGAMAQlDYAAIagtAEAMASlDQCAIShtAAAMQWkDAGAIShsAAENQ2gAAGILSBgDAEJQ2AACGoLQBADAEpQ0AgCEobQAADEFpAwBgCEobAABDUNoAABiC0gYAwBCUNgAAhqC0AQAwBKUNAIAhKG0AAAxBaQMAYAhKGwAAQ1DaAAAYgtIGAMAQlDYAAIagtAEAMASlDQCAIShtAAAM4e/LwdLT0zVhwgQdOXJEAQEBmjJliqpVq+bLCAAAGMunR9pbt25VcnKyVq1apeHDh2v69Om+HB4AAKP5tLT37dunpk2bSpIaNGiggwcP+nJ4AACM5rIsy/LVYGPGjNGf/vQnNWvWTJLUvHlzbd26Vf7+Pj1LDwCAkXx6pF2qVCldunTJ/X16ejqFDQBALvm0tB944AHt2LFDkvTdd9/prrvu8uXwAAAYzaenxzNmjx89elSWZWnq1Km68847fTU8AABG82lpAwCAm8fmKgAAGILSBgDAEJQ2AACGoLRR6KWnpystLU3ffPONkpOT7Y7jUVpampKTkzVo0CClpKQoOTlZSUlJ6tOnj93RCpzY2Ngs/8XFxSklJcXuWF4dPnxYmzdv1pEjR+yOgnxS6CaiXbx4UTExMapatapKlChhdxyv0tLStHbtWsXGxqpJkyaqXbu2goOD7Y51g9TUVG3btk1lypRRkyZNJElnz57VlClT9Prrr9uczrOIiAjdeeedio2N1aFDh3TbbbdpxowZdsfK1urVq/XOO+/o7NmzCgkJkWVZKlKkiBo1asSWwLdY+/btdebMGdWoUUP/+te/VLx4caWmpmrkyJHq2LGj3fGyNXfuXO3Zs0f169fXDz/8oNatW+u5556zO1aOLl68qIULFyouLk4tWrRQnTp1uB+FN1Yh8umnn1odO3a0nnjiCeutt96y5s+fb3ckr0aPHm29/vrrVrdu3ayoqCjrueeesztStl566SVr2LBhVu/eva1ly5ZZ27dvtx566CHrnXfesTtajrp3725ZlmU9/fTTlmVZVp8+feyMkytr1qyxO0KuHT9+3BowYICVkpJi7d2713rooYes1q1bW/v377c7Wo5eeOEF67fffrMsy7LOnz9vDRo0yEpISLC6dOliczLPOnXqZKWlpVmWZVmpqanWk08+aXMi7wYPHmytWbPG6tmzp7Vv3z7rqaeesjuSV7t27bK++OIL6/PPP7datWplrV+/3qfjF6rT40uWLNHq1atVrlw5DRgwQFu3brU7klfHjx/XSy+9pMDAQLVs2VIXLlywO1K2jh8/rtmzZ+tvf/ubVq1apTfffFORkZH6y1/+Yne0HKWnp+vgwYOqXLmykpOTs+zY51T33nuvvv32W33//fd65plntHv3brsjeTR58mR17txZ/v7+mj59umbOnKnly5drzpw5dkfL0W+//eY+o1W2bFmdPXtW5cqVU5Eizn3LrFixovv3NzU1VbfddpvNibw7f/68unTpIn9/fz3wwANKT0+3O5JXc+fOVfXq1RUZGamVK1fqww8/9On4hWoPUT8/PwUEBMjlcsnlcql48eJ2R/IqLS1N586dk3TtVJJT3zRKlSolSQoICFB6eroWL16scuXK2ZzKu44dO2rixImaOnWqZs2ape7du9sdyasJEyZo7NixmjdvnoYOHapZs2YpNDTU7ljZunz5slq1aqWEhASdPn1aDz/8sCQ5/s25Xr16GjZsmBo0aKDvvvtOd999tzZv3qzy5cvbHc2juLg4tWnTRnXr1tWxY8dUtGhR9ejRQ5J8Xix5ER0dLUk6ffq0/Pz8bE7jXbFixVS+fHn5+/srJCRELpfLp+MXqtJu2LChhg8frjNnzmjcuHG677777I7k1dChQ9WzZ0/Fx8ere/fuGjNmjN2RvCpfvrwRhS1JTz31lDp06KCTJ09q6NChRsxzCAgIUO3atZWSkqIGDRo49oOcJAUGBkqSdu/e7Z7rYFmWY88YZZgwYYKioqIUHR2tDh06qHnz5vrll1/UokULu6N59MYbb9gdIc/Cw8M1evRoRUdHa8iQIRo/frzdkbwqVaqUnnvuOXXv3l0rVqzw+RyjQjcRbceOHTp69Khq1qypli1b2h3Hq/Xr16tDhw46d+6cgoKCfP6pLrceeughhYaGyrIsffXVV1mO/GbPnm1jspz94x//0Ntvv620tDS1bdtWLpdLAwYMsDtWjp555hkFBQXpj3/8o0JCQvTRRx9p8eLFdsfK1vTp0xUfH6+DBw9q8uTJql69ut58802VKFFCo0ePtjueR5988skNj4WFhdmQxLs1a9aoa9eumj179g3vD8OGDbMpVe4sWrRI/fv3tztGniQnJ+v48eOqVauWjh49qurVqysgIMBn4xeq0t64caOeeOIJSddOJY0ePVp/+9vfbE6Vs6efflrLly+3O4ZXe/fu9fhc48aNfZgkb3r06KHIyEj1799fkZGRevLJJ7V27Vq7Y+Xo3LlzOnDggJo1a6avvvpKdevWdeyZDcuytGPHDgUHB+u+++7TkSNHtHv3bvXp08fRZwgyPmhalqXDhw+rXLlyjv3w+c9//lNNmzbVxx9/nOVxl8vl2A8aGfr06aP333/fiNPiGc6cOaNZs2bp3Llzatu2rerUqaP777/fZ+MXqtPj69atU8mSJZWcnKw5c+ZoyJAhdkfyKjk5WWFhYapRo4b7Tc6Jbx7XF/PFixf18ccfa+XKldq8ebNNqbwzcZ5DQECA9u/fry1btqhFixb6/fffHVva8fHxatasmfv7OnXqqE6dOvr+++99+kaXV8OHD3d/bVmWoydUNm3aVJLUunVr7dq1S1evXrU5Ue4lJCSoadOmqly5svvfoJOvv0vS2LFj1bdvXy1YsECNGjXSq6++qtWrV/ts/EJV2vPmzdMLL7ygpKQkrVy50pHrna83YsQIuyPkybFjx7R8+XJt2bJFf/rTnxy/frhhw4YaNmyYUfMcRo8erUcffVRff/21brvtNo0ZM8axZ2NGjBihyMhISdLIkSM1a9YsSdc+eGY87kSZN9mJj49XTEyMjWlyZ+DAgbrjjjvcs8adeikts3feecfuCHl29epVhYaG6u2331bNmjXd8zZ8pVCU9rBhw9y/wMWKFdMPP/ygiIgISc48as0sNjbW7gi58o9//EMrVqxQSkqKOnfurF9//VWTJk2yO5ZXw4YN044dO1SvXj3deeedjp5olCFjmcz69esdv0wm89W306dPZ/u4E7Vt29b9dbFixYy47mpZlqZNm2Z3jDy5/pS+JA0aNMiGJLkXGBiof/7zn0pPT9d3333n0+vZUiEp7YxlDxn69etnU5K8y1gOkfnamhOvU73yyivq06eP+vbtq6CgIH322Wd2R8rRqlWrsnxfunRpxcXFadWqVUYs+zJtmcz1nH4UuG3bNrsj5FrGWYEqVaro22+/1T333ON+zteFklcZZwUsy9KPP/7o6A+gGSZPnqwZM2YoISFBixcv1oQJE3w6fqEo7YzrrefPn9fOnTuVmpoqy7IUFxfn6ElSkjnX1j777DOtXbtWTz31lO666y4lJCTYHSlH8fHxdke4aWPGjDFmmUzmcnZ6UWe2Zs0aLV26VFeuXHE/FhUVZWMizzJWPWSs3MjgcrkcmznD9QdUTt92Vbq2ic3kyZOVlJRky/iFavb4008/rZo1a+ro0aMKDAxU8eLFHX9N5fpra88//7yjJ3ZJ19bkrl69Wt9//73atGmjV155xe5IHi1YsCDLEq/Zs2dn+aDkJFFRUQoNDTViLXmGe++91z1J7vz58+6vf//9dx04cMDOaDnq3Lmz5s2bp5CQEPdjTj9qzZCamip/fzOOx3799Vf31/Hx8ZowYYLj39/++te/av/+/SpdurQsy5LL5cr2NH9+MeP/7C1iWZYmTZqkUaNGKSIiQr169bI7kleZP0Wbcm3Zv8GqAAAVAUlEQVQtNDRUoaGhOnfunGNngq5Zs0YfffSRoqOjtWPHDknXdp9LTU11bGlv3bpVM2fO1B/+8Ac1bdpUTZs2Vd26de2OlaODBw/aHeGmBAUF6Y477rA7Rq6cPn1aL7/8st59912VLVtWn376qZYtW6Z58+bpD3/4g93xcjRu3Dj314GBgXr11VdtTJM7v/76q61bYBeq0vbz81NSUpKuXLkil8ultLQ0uyN5lfnaWnp6uqPXtl4vODhY27Ztc+RmJR07dlRoaKjeffddvfDCC5KkIkWKOHqbyoxJRjExMdq7d6+WLl2q48ePq1q1apo6darN6bL31ltveXzOiROOMjYoSU5OVv/+/VWvXj33aX2nblQyfvx4Pffccypbtqyka3co8/f31/jx4x1/JrFv375ZNrly+lG2JNWvX1+//PKLatasacv4haq0n3rqKS1dulQPP/ywmjVrpoYNG9odyav169fLz89PycnJmjVrlvr372/E0XYGp159CQgIUOXKlTVq1CglJibK399fq1atUlhYmOOPsJKSkvT777/r0qVL8vPzc+/77kSZb1qxZMkSPfvss/aFyYWMN+IaNWrYnCT3Ll26pNatW2d57PHHH3f0krrt27dr//792rRpk7777jtJ1w5KoqKi1K5dO5vT5axUqVLq0qVLlstUO3fu9Nn4haq0k5KS9L//+7+Srv1SO/nNLkNkZKQWLlyoYcOG6fPPP1e/fv2MKm2nTz4aMmSIevTooc8++0y1atXSuHHjtGjRIrtjZWvy5Mnau3ev7rjjDj366KMaOXKkqlSpYnesHGWeaLRp06YbJh45zaFDhxQeHm53jDzx9MHYqR+YJalu3bo6f/68AgMD3R+QXC6X/vznP9uczLs9e/Zo7969ts0bKFSlvXr1anXo0EGSjChs6doaUUkqWbKkAgIClJqaanOi7GW377FlWTpz5oxNiXLn6tWratWqlSIjIzVz5kx9+eWXdkfyaPfu3apatapatWqlRx991PHXK6/n9A9wknT06FG7I+RZ/fr1FRkZqT59+rgfW7ZsmerUqWNjqpzdfvvt6tSpk8LCwoz4vcisevXq+u2332z791eoStuULUEzq1Klirp3765Ro0bprbfecuw/RE/Xd5x6HTBDSkqKli5dqnvuuUfHjh3LssTHaTZv3qwTJ07oiy++0NixY3X+/Hk1btxYzZo104MPPmh3vALhzJkzN6zhz+DU9ftDhw5VRESEmjZtqpCQECUmJuqRRx7RqFGj7I7mVcYWrNK11QVVqlTRp59+amMi7/bt26eWLVsqKCjI/ZgvT48XmiVfP/30kyZNmqSEhAR17NhRwcHBql69uuPXaUvXrlmVLFlSZ8+edfSN7ZOTk7Vv3z4lJCSoYsWKjr9tpHTtH2BUVJReeOEFrV+/XvXr11f9+vXtjuXVxYsX9eWXX2rp0qX68ccf9e2339odKVvdu3d3r344duyYateu7V4m48SVBS1btlTnzp2zfc6JE+cyS0lJ0fnz5xUUFGTMkq/MTp48qbfeesu4Xd18rVCU9qeffqqFCxeqR48eKl++vGJjY7V69Wq99NJLN0zgcJojR45o9OjROnPmjG677TZNnTpV9erVszvWDQ4fPqxhw4bpnnvucf8dR0dHa968ebrzzjvtjpejuLi4LBvu/PGPf7Q7Ura2bNmib775Rvv371eRIkUUGhqqhx56SA0bNnTsGuKTJ096fM6JE/569+6tZcuW2R2j0OrevbvHMx12y9jTIfO22Bl8ecbWvI9jNyEyMlLLly/PMtuvU6dOevHFFx1f2lOmTFFERITq1q2rw4cPa+LEiY48Qnnttdc0f/78LKfJf/75Z02fPl0LFy60MVnORo8ere+++05XrlzRlStXVLVqVZ/esScv/vnPf+rhhx/WgAEDjLjZjXStmFetWqUnn3xS/v7++uabb/Tzzz+rZ8+edkfLlmnzBEyXuQDj4uIcveQyY2lau3btVKZMGdtyOPvc5S3i7+9/wy5SpUqVMmbP5owNNO6++27Hnva6evXqDde1a9eurZSUFJsS5c5PP/2kTZs26ZFHHtHmzZt9fseevIiIiFC7du2MKWzp2p31du3a5f49qFixonbt2qX58+fbnCx7r732mt0Rbtr27duzfO/kNc8LFiyQdG11QfPmzdW9e3eNGDFC8+bNszmZZxnvw4sWLVLjxo2z/OdLzmyAW8zT7EQTNqcvUqSItm/frkaNGunrr7927GlQTx+AnP53HBQUJJfLpcuXLxtVhqbYsWOHVq9e7f43WLlyZc2dO1c9evTQwIEDbU5XMGRe85wxtyEtLU3btm1z7Jrnr776SgMGDFDjxo3Vp08fR68pv17ZsmW1dOnSLBOaH3nkEZ+NXyhK+9ixYzdsTWlZlvtOSU42depUzZgxQ7Nnz9add96pyZMn2x0pW9nNus24Ruxk99xzjxYtWqQKFSpo6NChunr1qt2RCpQSJUrc8KG5aNGiKlmypE2JCh5Pa56feOIJm5N5lnkqlWnTqoKCgvTFF1/op59+UmxsrCpVqkRp32qvv/56to87eaOHjBuFhISEGHHKrn379tneOcvJbxzStWtqFy9eVLFixbRjxw4jZo4fPXpUEyZMUGJiojp06KDatWs79j7gxYoV04kTJ7JsAnPixAnHr829fvvVokWLqmLFimrXrp2KFi1qU6rsZax57tixo6Kjo3Xs2DFVr15dd999t93RPDLx7m/Hjh3TpEmTFBkZqbZt2+rSpUs6ffq0z+9hUShmj5uoZcuW7qUy1/9SO/12eyZISUnRvHnzNHDgQAUGBmr79u3at2+fXn75ZcfOG8jwzDPPaNKkSQoPD9cbb7yh5557TmvXrrU7VrZ+/vlnDRs2TKGhoapSpYpiY2O1c+dOzZgxw5GrIDIMHjxYgYGBatSokb7//nudOnXKfcevWbNm2Zwue8uWLdOGDRt0//3369tvv9Xjjz/u2N0TGzZs6F7+Z8JSQEl64YUXNHDgQN13333uVQb//ve/FR4e7tMVB85+dyrEMm4UYlmWTp8+rdtvv10//PCDY48Eczo95MuNB3Jr2rRp8vf3d38g+uMf/6hdu3Zp+vTpRmxjWa1aNblcLgUHBzv6VHPt2rX1wQcfKCoqSnFxcbrnnns0cOBAx+9ImJiYqKVLl0q6dkauX79+mjVrlmNnvUvSxo0b9cEHH8jf318pKSnq0aOHY0t7/fr1dkfIsytXrui+++6TJJUuXVrStX+Hvt6lktJ2uPHjx6tatWrq37+/1q9frw0bNmjMmDF2x7pBz5493ROLzpw54/ilM4cOHcpyDb5cuXIaM2aMunbtamOq3Clbtqw+/PBDXblyRZs2bbJ1+UluHD9+XA888ICqVq0q6do9AGbNmqWRI0fanMyzCxcu6Ny5cwoODlZCQoIuXLiglJQUR895sCzLfZaoaNGijjuNn5kT1+h7k5SU5P46Y/a7JJ+fmSsUS75M9uOPP7o/LYeHh+vHH3+0OVH29uzZ4/7ayW/GGbJb2uVyuVS8eHEb0uTN1KlTFRMTo6CgIB08eFARERF2R/Jo8uTJmjJligYOHKjNmzfr0KFDateunS5cuGB3tBwNHjxY3bp1U1hYmLp3767Bgwfr/fffV5cuXeyO5lHDhg01ZMgQLV26VEOGDHHsJkGmqlChgn744Ycsj/3www/uyya+wpG2ARISEhQUFKTExETH3gPctNmgwcHBOnDggPt0lyQdOHDAiNKeM2eOunbtqhEjRtgdxav9+/fr448/1oULF/Tss8/q8uXLmjJlikJDQ+2OlqMWLVqoWbNmOnfunMqXLy+Xy6VHH33U7lg5euWVV/T5558rOjpanTt3VvPmze2OVKCMHDlSAwYMUJMmTVStWjWdOHFCu3fv9vk9yylthxs4cKCefPJJlStXTomJiRo/frzdkbJl2mzQV199VQMGDNDtt9/uniB18uRJvfHGG3ZH86p58+Z65513dObMGXXo0EEdOnRw7DXijFylS5fWxYsXtWjRIlWuXNnmVN7t2rVLS5YsyXJK1KlriT/55JMs35cvX17nz5/XJ598orCwMJtSFTxVqlTRmjVrtG3bNsXExOjee+/VSy+9dMPGXfmN2eMGSEtLU0JCgsqVK+fYmc0mzgZNT0/Xvn37FBcXp0qVKqlBgwZGfODIcO7cOUVERGjbtm1q06aNBgwY4L5u7BSZN84waV/vJ554QqNHj1bFihXdj3m6k53dMu97vWnTJj3xxBPuf3tOv8se8o7Sdrj169fLz89PycnJmjVrlvr37+/IGaGm3RjCZNHR0Vq7dq22b9+uxo0bq1u3bkpNTdWECRMct/SrRYsWat++vSzL0saNG9W+fXv3c04ulOeff97Re+Z7YtIHI9wcZx62wS0yMlILFy7UsGHD9Pnnn6tfv36OLG2K2XfCw8PVrVs3DRo0KMs1+CeffNLGVNkbMmRItl87Xfny5TVu3DjVq1fPffbFqffTzsykM0W4OZS2wxUrVkySVLJkSQUEBPh8TSCcZ+XKlfrtt9+UkJCghIQESVKlSpX01FNP2ZzsRl9++aW6d++uRo0a2R0lTzKuu589e9bmJEBWnB53uFGjRmnfvn0aNWqUDh06pPj4eE2cONHuWMbL7p64GXx5b9ybMXHiRH3xxReqUKGC4+cNbN26VR999JFiY2P15JNPqlOnTo5fVy5JsbGxNzxWqVIlG5J4l/G7bFmWvvrqqywz853+u4y8o7QNcOnSJZUsWVJnz57VbbfdZnecAmHv3r0en/P1rfbyqnPnzvroo4/cdxgywdmzZ/XJJ59o06ZNqlWrluOPvrt37y6Xy6X09HTFxMSoWrVqWrlypd2xsmXy7zLyjtJ2qAULFmjAgAE33J1M4tPzrXT+/Hnt3LlTqamp7ruS/eUvf7E7Vo6GDh2qqVOnGrGm/HrJycmaP3++Fi9erAMHDtgdJ1cSExM1duxYI5YDouDjmrZDtWzZUj/99JNOnTqlhIQEdezYUcHBwapevbrd0QqUQYMGqWbNmjp69KgCAwONKMJTp06pRYsWqlatmiQ5+vR4hm+++Ubr1q3Tvn371Lp1a23atMnuSLlWunRpnThxwu4YgCRK27F+/fVXLVy4UD169FD58uUVGxurZcuW6aWXXrI7WoFiWZYmTZqkUaNGKSIiwue32bsZJp1pefPNN7Vx40ZVr15dXbt21fjx4x2710BmGafHLcvSuXPn9NBDD9kdCZBEaTtWZGSkli9fnmW3nU6dOunFF19U69atbUxWsPj5+SkpKUlXrlyRy+Vy7DaxmaWmpmrLli1KSUmRJMXFxWnSpEk2p8qey+XSkiVLHDuJy5M5c+a4vw4MDGQuCRyD0nYof3//G7bHK1WqlPz8/GxKVDA99dRTWrp0qR5++GE1a9ZMDRs2tDuSV8OHD9djjz2m/fv3q0KFCrp8+bLdkTxyuVweN3wZNGiQj9Pknp+fn6ZOnaro6GhVr15do0aNMmL7VRR8lLZDeVqOlJ6e7uMkBVulSpXUpk0bSdLjjz/u2LuoZVaiRAn95S9/0b/+9S9NmzbN0af0Mx+hLlmyRM8++6x9YfIgPDxcPXv21IMPPqi9e/dqzJgx7vtrA3aitB3q2LFjN8wctyxL0dHRNiUqWL755hsdO3ZMS5YsUd++fSVd+0C0YsUKbdy40eZ0OXO5XIqPj9elS5d0+fJlRx9p9+jRw/31pk2bsnzvZElJSWrVqpUkqXXr1lqyZIm9gYD/oLQd6vXXX8/2cVPe9JyuTJkyOnv2rJKTkxUfHy/pWhmacC/wQYMGaevWrerYsaNat26tjh072h0pV0zaYjMtLU1HjhxRnTp1dOTIEbvjAG6s00ahdubMGf3hD3+QdG0p1e23325zIs9Onz6d5a5TGfbu3WvEJhqZ7/jlVBlF/eOPP2rs2LGKj49XhQoVNGXKFNWtW9fueACljcLtb3/7m8qUKaPExEStXbtWTZs21ahRo+yOla327dtr6dKlCg4Odj/29ttva9WqVfr888/tC5aDzEunMm7ZmsGJa8vbtm2rHj16GHPtHYUPpY1CrVu3blq+fLmee+45RUZGOvpocMuWLVq4cKGWLl2qlJQUjRgxQgEBAYqIiMhS5E4SExOjnTt3qkmTJipatKhOnTqlo0eP6tFHH3XkbOxLly5p5syZiomJ0fTp0xUSEmJ3JCALrmmjUCtSpEiWPd2vXr1qcyLP2rZtq9TUVPXt21eJiYnq06ePI+/sldknn3yio0ePqmPHjipevLgsy9KSJUuUkJCggQMH2h3vBiVLltTEiRO1d+9e9ezZU/fff7/7OZM2tUHBxZE2CrW5c+dq48aNmjVrlrZs2aKyZcs6skwyW7dundasWaPFixcrICDA7jg56tq1q1avXp1lElpKSop69Oihv//97zYm8yw6OlpjxoxRzZo1FRYW5n7chHkDKPg40kah1rp1aw0dOlSSdO+99zq6BDPfgvH48ePq1auXe/9xpx4FFi9e/IZZ40WLFlXJkiVtSpSz9957Tx9++KHGjRun5s2b2x0HuAGljUJt8eLFOnnypDp06KAOHTo4urQzL/czZelf8eLFdeLECVWpUsX92IkTJxy7/OvgwYP6+9//rqCgILujANni9DgKvd9//10bN27U1q1bFRwcrG7duul//ud/7I5VIPz8888aNmyYQkNDVaVKFcXGxmrnzp2aMWOG6tWrZ3c8wDiUNgq96OhorV27Vrt27VKjRo2Unp6uxMREvfbaa3ZHKxAuXLigqKgoxcXFqVKlSmrevLlKlSpldyzASJQ2CrWuXbuqWLFi6tatm9q0aeM+Pd6/f38tWrTI5nQAkBWljULtrbfecvTdpgAgsyJ2BwDs9NVXX9kdAQByjdnjKNSSk5MVFhamGjVqqEiRa59hnbp8CgA4PY5Cbe/evTc8xiYaAJyK0+MotFatWqUHHnhAjRs3VpEiRRQdHU1hA3A0ShuF0rx587Rr1y6lpKRIkipWrKhdu3Zp/vz5NicDAM84PY5CycQ9sQGAI20USiVKlDBqT2wAkChtFFLFihXTiRMnsjzm5D2xAUDi9DgKKfbEBmAiShuFFntiAzANpQ0AgCG4pg0AgCEobQAADEFpAwBgCEobAABDUNoAABji/wHmSEhz4GRxcQ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ata:image/png;base64,iVBORw0KGgoAAAANSUhEUgAAAe0AAAGECAYAAAAbT3hpAAAABHNCSVQICAgIfAhkiAAAAAlwSFlzAAALEgAACxIB0t1+/AAAIABJREFUeJzt3Xl8TXfi//H3lUjsJBqjai+l2qop9ZW2au1QU4TaW1q032ltrW1axC7Woq3SxVCCKjpaa02/Qmuo0tIFVSrtDBEkKhpr1vP7w+T+EnJzEyP3nE/yej4efTySe+N+3g+N+77nnM/nc1yWZVkCAACOV8TuAAAAIHcobQAADEFpAwBgCEobAABDUNoAABiC0gYAwBD+dgfISXz8hXx77aCgEkpIuJxvr3+rmZZXIrMvmJZXIrMvmJZXInNmISGlPT5XaI+0/f397I6QJ6bllcjsC6bllcjsC6bllcicW4W2tAEAMA2lDQCAIShtAAAMQWkDAGAIShsAAENQ2gAAGILSBgDAEI7eXAUAAEnqN33bLX29xa+2/K/+fFJSktas2aLmzdtq8+YNKlOmjB55pFm2P7tu3Vr9+c8d5O//31cuR9oAAOTRuXO/ac2aNZKkdu3aeyxsSVq27H2lpaXdknE50gYA4DqXLl3U9OlTdPHiBZ09G6/OnbspKuozBQUFKzExUZUqVdKxY8f0/vsLlZ6ervLly6tZs1YaP36U0tPTlZycrJEjR+nIkcM6d+43TZgwWtOmzf6vc1HaAABcJyYmRq1b/0nNmrXU2bPxGjTof3XbbSFq3bqNmjVroVOnYnX8+K/q2/d5LVr0riTp8OFDKlOmrMaOnahff/1VV65c0RNPhGnJkkWaMGHqLclFaQMAcJ3g4GCtXv2Bvvhiu0qUKKnU1FRJUtWq1Tz+mSZNHlJMzHG9+upw+fv765ln+t/yXAWqtG/1RIUM/+2EBQCAWT78cLnuvbe+OnXqov37v9Hu3TslSUWKXJsK5nIVUXp6epY/8+23+1S+/G2aO3e+Dh78Qe++O1/z5r0rl6uILMu6JbkKVGkDAHArPPzwo5o7d6aioj5TqVKl5Ofnp5SUFPfzQUFBSklJ0YIFbyowMFCSVKtWbY0fP1off/yR0tLS1Lfv85Kk++9voBEjhvynwF3/VS6XdavqPx/k9X7aBflIOySkdL7eXzw/kDn/mZZXIrMvmJZXIvP1r+sJS74AADAEpQ0AgCEobQAADEFpAwBgCEobAABDUNoAABiC0gYAwBCUNgAAhqC0AQAwBKUNAIAhKG0AAAxBaQMAYAhKGwAAQ1DaAAAYgtIGAMAQlDYAAIbI19L+/vvv1bt3b0nS4cOH1atXL/Xu3Vv9+/fX2bNn83NoAAAKnHwr7YULFyo8PFxJSUmSpIiICI0dO1bLli3TY489poULF+bX0AAAFEj5VtpVq1bVvHnz3N/PmTNHd999tyQpLS1NgYGB+TU0AAAFkn9+vXCbNm0UExPj/r5ChQqSpP3792v58uVasWKF19cICiohf3+//IqYayEhpfPlddsPX5cvrytJG2Z3zLfXzov8+rvLT6ZlNi2vRGZfMC2vRObcyLfSzs7mzZv19ttv67333lNwcLDXn09IuOyDVN7Fx1+wO0KeOSFzSEhpR+TIC9Mym5ZXIrMvmJZXIvP1r+uJz0p73bp1WrVqlZYtW6Zy5cr5algAAAoMn5R2WlqaIiIidPvtt2vw4MGSpAcffFBDhgzxxfAAABQI+VralStX1urVqyVJe/fuzc+hAAAo8NhcBQAAQ1DaAAAYgtIGAMAQlDYAAIagtAEAMASlDQCAIShtAAAMQWkDAGAIShsAAENQ2gAAGILSBgDAEJQ2AACGoLQBADAEpQ0AgCEobQAADEFpAwBgCEobAABDUNoAABiC0gYAwBCUNgAAhqC0AQAwBKUNAIAhKG0AAAxBaQMAYAhKGwAAQ1DaAAAYgtIGAMAQlDYAAIagtAEAMASlDQCAIShtAAAMQWkDAGAIShsAAENQ2gAAGILSBgDAEJQ2AACGyNfS/v7779W7d29J0r///W/17NlTvXr10vjx45Wenp6fQwMAUODkW2kvXLhQ4eHhSkpKkiRNmzZNL7/8sj744ANZlqWoqKj8GhoAgAIp30q7atWqmjdvnvv7Q4cOqXHjxpKkRx99VF9++WV+DQ0AQIHkn18v3KZNG8XExLi/tyxLLpdLklSyZElduHDB62sEBZWQv79ffkXMtZCQ0nZHyDOnZHZKjrwwLbNpeSUy+4JpeSUy50a+lfb1ihT5/wf1ly5dUpkyZbz+mYSEy/kZKdfi471/wHAaJ2QOCSntiBx5YVpm0/JKZPYF0/JKZL7+dT3x2ezxevXqac+ePZKkHTt2qFGjRr4aGgCAAsFnpf3KK69o3rx56t69u1JSUtSmTRtfDQ0AQIGQr6fHK1eurNWrV0uSatSooeXLl+fncAAAFGhsrgIAgCEobQAADEFpAwBgCEobAABDUNoAABiC0gYAwBCUNgAAhqC0AQAwBKUNAIAhKG0AAAxBaQMAYAhKGwAAQ1DaAAAYgtIGAMAQlDYAAIagtAEAMASlDQCAIfztDgCz9Ju+LV9ed/GrLfPldSUzMwNAdjjSBgDAEJQ2AACGoLQBADAEpQ0AgCEobQAADOG1tM+fP68vv/xSkvTuu+9qyJAhOnbsWL4HAwAAWXkt7eHDh+uXX37Rl19+qS1btqhly5YaP368L7IBAIBMvJb277//rqefflpRUVHq1KmTwsLCdOXKFV9kAwAAmXgt7fT0dB08eFBbt25VixYtdPjwYaWlpfkiGwAAyMTrjmgjR47UzJkz1a9fP1WpUkXdunXTqFGjfJENAABk4rW0Q0NDVb9+fZ04cUKWZWnJkiUqUaKEL7IBAIBMvJ4e3717t8LCwjRgwADFx8erVatW2rlzpy+yAQCATLyW9pw5c/TBBx+oTJkyqlChgpYtW6aZM2f6IhsAAMgkVxPRQkJC3N/XqlUrXwMBAIDseb2mXbFiRW3fvl0ul0uJiYlasWKFKlWq5ItsAAAgE69H2pMmTdKGDRt06tQpPfbYYzp8+LAmT57si2wAACATr0faRYoU0Zw5c7I8tn37drVo0SLfQgEAgBt5PdLu27evzp07J0mKj4/XkCFDNGvWrJsaLCUlRcOHD1ePHj3Uq1cvRUdH39TrAABQGHkt7RdffFH9+vXTkiVL1KlTJ9WpU0fr1q27qcG++OILpaam6sMPP9TAgQP1+uuv39TrAABQGHk9Pd6mTRuVKlVKgwcP1oIFC9SkSZObHqxGjRpKS0tTenq6Ll68KH9/r8MDAID/8NiaLVu2lMvlkiRZliXLsjRo0CCVLVtWkhQVFZXnwUqUKKGTJ0/q8ccfV0JCgt55552bjA0AQOHjsbSXLVt2ywdbsmSJHnnkEQ0fPlynTp3SM888ow0bNigwMDDbnw8KKiF/f79bniOvQkJK2x0hz0zLbFpeKf8ytx9+c5efvNkwu2O+vO7N4P93/jMtr0Tm3PBY2kePHlWLFi30ySefZPv8HXfckefBypQpo6JFi0qSypYtq9TU1BzvGJaQcDnPY+SH+PgLdkfIM9Mym5ZXMi+zU/KGhJR2TJbcMi2zaXklMl//up54LO0DBw6oRYsW2rNnT7bPh4WF5TnIs88+q9GjR6tXr15KSUnR0KFDufkIAAC55LG0hwwZIkmaNm3aDc/t27fvpgYrWbKk3njjjZv6swAAFHZel3xl5/nnn7/VOQAAgBc3VdqWZd3qHAAAwIubKu2MpWAAAMB3PF7T9jRr3LKsHGd8AwCA/OGxtD3NGpekdu3a5UsYAADgmcfSzm7WOAAAsM9NXdMGAAC+R2kDAGAIj6V95swZX+YAAABeeCztF154wf314sWLfRIGAAB45rG0M2+gsmHDBp+EAQAAnnks7cwbqLADGgAA9svVRDR2QAMAwH4e12n//PPPatWqlSzLUlxcnFq1aiXp2lG3y+VSVFSUz0ICAIAcSvsf//iHL3MAAAAvPJb2HXfcIenavbMPHDggSapfv74eeOAB3yQDAABZeCztq1evasCAATp27JgaNGiglJQUvf/++6pVq5bmz5+vYsWK+TInAACFnsfSfv3111WjRg2999578ve/9mPJycmKiIjQ3LlzNWrUKJ+FBAAAOZT2rl279PHHH7sLW5ICAgIUHh6u9u3bU9oA3PpN35Yvr7v41Zb58rr5lVfKv8yAlMOSr/T09CyFnaFo0aIqWrRovoYCAAA38ljaJUuW1E8//XTD44cPH1aZMmXyNRQAALiRx9PjgwcP1sCBAzV48GDdd999SktL03fffae3335bM2bM8GVGAACgHEq7adOmmjJlihYsWKCJEydKkho0aKDXXntNDRs29FlAAABwjcfSlqTQ0FCFhob6KgsAAMhBrvYeBwAA9qO0AQAwhNfSXrlypS9yAAAAL7yW9ooVK3yRAwAAeJHjRDRJqlixovr06aP7779fgYGB7scHDRqUr8EAAEBWXku7QYMGvsgBAAC88FragwYN0uXLl3X8+HHdddddunr1qkqUKOGLbAAAIBOv17R3796tjh07asCAATp79qxatmypnTt3+iIbAADIxGtpz5kzRx988IHKlCmjChUqaPny5Zo5c6YvsgEAgEy8lnZ6erpCQkLc39eqVStfAwEAgOzlavb49u3b5XK5lJiYqBUrVqhSpUq+yAYAADLxeqQ9adIkbdiwQadOnVLr1q11+PBhTZo0yRfZAABAJl6PtMuXL685c+bo4sWL8vf3V7Fixf6rAd99911t27ZNKSkp6tmzp7p27fpfvR4AAIWF19I+cuSIXn31VcXGxkqSatasqRkzZqhq1ap5HmzPnj369ttvtXLlSl25ckWLFy/Oe2IAAAopr6U9fvx4vfzyy2rWrJkk6f/+7/80evRoLV++PM+D7dy5U3fddZcGDhyoixcv6q9//WveEwMAUEh5vaadlJTkLmxJeuyxx3Tx4sWbGiwhIUEHDx7UG2+8oYkTJ2rEiBGyLOumXgsAgMLG45F2xunwunXr6r333lOXLl3k5+enDRs2qFGjRjc1WLly5VSzZk0FBASoZs2aCgwM1Llz51S+fPlsfz4oqIT8/f1uaqxbKSSktN0R8sy0zKbllczLbFpeicyZtR++Ll9ed8PsjvnyupJ5mfMrr3TrMnss7aeffloul0uWZWnPnj368MMP3c+5XC6Fh4fnebCGDRsqMjJSffv2VVxcnK5cuaJy5cp5/PmEhMt5HiM/xMdfsDtCnpmW2bS8knmZTcsrkdkXTMsrFfzMOX3w81ja27Zty1uiXGjRooW+/vprdenSRZZlady4cfLzs/9IGgAAE3idiPbLL79o9erV+v3337M8Pm3atJsakMlnAADcnFzd5atdu3aqU6eOL/IAAAAPvJZ2mTJlNGjQIF9kAQAAOfBa2p06ddLcuXPVpEkT+fv//x9/8MEH8zUYAADIymtp7927VwcOHND+/fvdj7lcLkVGRuZrMAAAkJXX0j548KA+++wzX2QBAAA58Loj2l133aWffvrJF1kAAEAOvB5pnzhxQp06dVJISIiKFi0qy7LkcrkUFRXli3wAAOA/vJb2/PnzfZEDAAB44bW0v/7662wfv+OOO255GAAA4JnX0t6zZ4/765SUFO3bt0+NGjVSWFhYvgYDAABZeS3t67crPX/+vIYOHZpvgQAAQPa8zh6/XokSJXTy5Mn8yAIAAHLg9Ui7d+/ecrlckiTLshQTE6NmzZrlezAAAJCV19IePHiw+2uXy6WgoCDVqlUrX0MBAIAbeSzt2NhYSVLlypWzfa5SpUr5lwoAANzAY2k//fTTcrlcsizL/ZjL5VJcXJxSU1N1+PBhnwQEAADXeCztbdu2Zfn+0qVLmjFjhnbu3KnJkyfnezAAAJBVrmaP7969Wx06dJAkrV+/Xg8//HC+hgIAADfKcSLa5cuXNX36dPfRNWUNAIB9PB5p7969W+3bt5ckbdiwgcIGAMBmHo+0+/btK39/f+3cuVO7du1yP85dvgAAsIfH0qaUAQBwFo+lzV28AABwljzvPQ4AAOxBaQMAYAhKGwAAQ1DaAAAYgtIGAMAQlDYAAIagtAEAMASlDQCAIShtAAAMQWkDAGAIShsAAENQ2gAAGILSBgDAELaU9m+//aZmzZopOjrajuEBADCSz0s7JSVF48aNU7FixXw9NAAARvN5ac+YMUM9evRQhQoVfD00AABG8/flYGvXrlVwcLCaNm2q9957z+vPBwWVkL+/nw+S5SwkpLTdEfLMtMym5ZXMy2xaXonMvmBaXqlwZ/Zpaf/973+Xy+XS7t27dfjwYb3yyit6++23FRISku3PJyRc9mU8j+LjL9gdIc9My2xaXsm8zKbllcjsC6bllQp+5pwK3qelvWLFCvfXvXv31oQJEzwWNgAAyIolXwAAGMKnR9qZLVu2zK6hAQAwEkfaAAAYgtIGAMAQlDYAAIagtAEAMASlDQCAIShtAAAMQWkDAGAIShsAAENQ2gAAGILSBgDAEJQ2AACGoLQBADAEpQ0AgCEobQAADEFpAwBgCEobAABDUNoAABiC0gYAwBCUNgAAhqC0AQAwBKUNAIAhKG0AAAxBaQMAYAhKGwAAQ1DaAAAYgtIGAMAQlDYAAIagtAEAMASlDQCAIShtAAAMQWkDAGAIShsAAENQ2gAAGILSBgDAEJQ2AACGoLQBADCEvy8HS0lJ0ejRo3Xy5EklJyfrxRdfVKtWrXwZAQAAY/m0tNevX69y5cpp1qxZOn/+vMLCwihtAAByyael3bZtW7Vp00aSZFmW/Pz8fDk8AABG82lplyxZUpJ08eJFDRkyRC+//HKOPx8UVEL+/vYXe0hIabsj5JlpmU3LK5mX2bS8Epl9wbS8UuHO7NPSlqRTp05p4MCB6tWrl9q3b5/jzyYkXPZRqpzFx1+wO0KemZbZtLySeZlNyyuR2RdMyysV/Mw5FbxPS/vs2bPq16+fxo0bp9DQUF8ODQCA8Xy65Oudd95RYmKiFixYoN69e6t37966evWqLyMAAGAsnx5ph4eHKzw83JdDAgBQYLC5CgAAhqC0AQAwBKUNAIAhKG0AAAxBaQMAYAhKGwAAQ1DaAAAYgtIGAMAQlDYAAIagtAEAMASlDQCAIShtAAAMQWkDAGAIShsAAENQ2gAAGILSBgDAEJQ2AACGoLQBADAEpQ0AgCEobQAADEFpAwBgCEobAABDUNoAABiC0gYAwBCUNgAAhqC0AQAwBKUNAIAhKG0AAAxBaQMAYAhKGwAAQ1DaAAAYgtIGAMAQlDYAAIagtAEAMASlDQCAIShtAAAM4e/LwdLT0zVhwgQdOXJEAQEBmjJliqpVq+bLCAAAGMunR9pbt25VcnKyVq1apeHDh2v69Om+HB4AAKP5tLT37dunpk2bSpIaNGiggwcP+nJ4AACM5rIsy/LVYGPGjNGf/vQnNWvWTJLUvHlzbd26Vf7+Pj1LDwCAkXx6pF2qVCldunTJ/X16ejqFDQBALvm0tB944AHt2LFDkvTdd9/prrvu8uXwAAAYzaenxzNmjx89elSWZWnq1Km68847fTU8AABG82lpAwCAm8fmKgAAGILSBgDAEJQ2AACGoLRR6KWnpystLU3ffPONkpOT7Y7jUVpampKTkzVo0CClpKQoOTlZSUlJ6tOnj93RCpzY2Ngs/8XFxSklJcXuWF4dPnxYmzdv1pEjR+yOgnxS6CaiXbx4UTExMapatapKlChhdxyv0tLStHbtWsXGxqpJkyaqXbu2goOD7Y51g9TUVG3btk1lypRRkyZNJElnz57VlClT9Prrr9uczrOIiAjdeeedio2N1aFDh3TbbbdpxowZdsfK1urVq/XOO+/o7NmzCgkJkWVZKlKkiBo1asSWwLdY+/btdebMGdWoUUP/+te/VLx4caWmpmrkyJHq2LGj3fGyNXfuXO3Zs0f169fXDz/8oNatW+u5556zO1aOLl68qIULFyouLk4tWrRQnTp1uB+FN1Yh8umnn1odO3a0nnjiCeutt96y5s+fb3ckr0aPHm29/vrrVrdu3ayoqCjrueeesztStl566SVr2LBhVu/eva1ly5ZZ27dvtx566CHrnXfesTtajrp3725ZlmU9/fTTlmVZVp8+feyMkytr1qyxO0KuHT9+3BowYICVkpJi7d2713rooYes1q1bW/v377c7Wo5eeOEF67fffrMsy7LOnz9vDRo0yEpISLC6dOliczLPOnXqZKWlpVmWZVmpqanWk08+aXMi7wYPHmytWbPG6tmzp7Vv3z7rqaeesjuSV7t27bK++OIL6/PPP7datWplrV+/3qfjF6rT40uWLNHq1atVrlw5DRgwQFu3brU7klfHjx/XSy+9pMDAQLVs2VIXLlywO1K2jh8/rtmzZ+tvf/ubVq1apTfffFORkZH6y1/+Yne0HKWnp+vgwYOqXLmykpOTs+zY51T33nuvvv32W33//fd65plntHv3brsjeTR58mR17txZ/v7+mj59umbOnKnly5drzpw5dkfL0W+//eY+o1W2bFmdPXtW5cqVU5Eizn3LrFixovv3NzU1VbfddpvNibw7f/68unTpIn9/fz3wwANKT0+3O5JXc+fOVfXq1RUZGamVK1fqww8/9On4hWoPUT8/PwUEBMjlcsnlcql48eJ2R/IqLS1N586dk3TtVJJT3zRKlSolSQoICFB6eroWL16scuXK2ZzKu44dO2rixImaOnWqZs2ape7du9sdyasJEyZo7NixmjdvnoYOHapZs2YpNDTU7ljZunz5slq1aqWEhASdPn1aDz/8sCQ5/s25Xr16GjZsmBo0aKDvvvtOd999tzZv3qzy5cvbHc2juLg4tWnTRnXr1tWxY8dUtGhR9ejRQ5J8Xix5ER0dLUk6ffq0/Pz8bE7jXbFixVS+fHn5+/srJCRELpfLp+MXqtJu2LChhg8frjNnzmjcuHG677777I7k1dChQ9WzZ0/Fx8ere/fuGjNmjN2RvCpfvrwRhS1JTz31lDp06KCTJ09q6NChRsxzCAgIUO3atZWSkqIGDRo49oOcJAUGBkqSdu/e7Z7rYFmWY88YZZgwYYKioqIUHR2tDh06qHnz5vrll1/UokULu6N59MYbb9gdIc/Cw8M1evRoRUdHa8iQIRo/frzdkbwqVaqUnnvuOXXv3l0rVqzw+RyjQjcRbceOHTp69Khq1qypli1b2h3Hq/Xr16tDhw46d+6cgoKCfP6pLrceeughhYaGyrIsffXVV1mO/GbPnm1jspz94x//0Ntvv620tDS1bdtWLpdLAwYMsDtWjp555hkFBQXpj3/8o0JCQvTRRx9p8eLFdsfK1vTp0xUfH6+DBw9q8uTJql69ut58802VKFFCo0ePtjueR5988skNj4WFhdmQxLs1a9aoa9eumj179g3vD8OGDbMpVe4sWrRI/fv3tztGniQnJ+v48eOqVauWjh49qurVqysgIMBn4xeq0t64caOeeOIJSddOJY0ePVp/+9vfbE6Vs6efflrLly+3O4ZXe/fu9fhc48aNfZgkb3r06KHIyEj1799fkZGRevLJJ7V27Vq7Y+Xo3LlzOnDggJo1a6avvvpKdevWdeyZDcuytGPHDgUHB+u+++7TkSNHtHv3bvXp08fRZwgyPmhalqXDhw+rXLlyjv3w+c9//lNNmzbVxx9/nOVxl8vl2A8aGfr06aP333/fiNPiGc6cOaNZs2bp3Llzatu2rerUqaP777/fZ+MXqtPj69atU8mSJZWcnKw5c+ZoyJAhdkfyKjk5WWFhYapRo4b7Tc6Jbx7XF/PFixf18ccfa+XKldq8ebNNqbwzcZ5DQECA9u/fry1btqhFixb6/fffHVva8fHxatasmfv7OnXqqE6dOvr+++99+kaXV8OHD3d/bVmWoydUNm3aVJLUunVr7dq1S1evXrU5Ue4lJCSoadOmqly5svvfoJOvv0vS2LFj1bdvXy1YsECNGjXSq6++qtWrV/ts/EJV2vPmzdMLL7ygpKQkrVy50pHrna83YsQIuyPkybFjx7R8+XJt2bJFf/rTnxy/frhhw4YaNmyYUfMcRo8erUcffVRff/21brvtNo0ZM8axZ2NGjBihyMhISdLIkSM1a9YsSdc+eGY87kSZN9mJj49XTEyMjWlyZ+DAgbrjjjvcs8adeikts3feecfuCHl29epVhYaG6u2331bNmjXd8zZ8pVCU9rBhw9y/wMWKFdMPP/ygiIgISc48as0sNjbW7gi58o9//EMrVqxQSkqKOnfurF9//VWTJk2yO5ZXw4YN044dO1SvXj3deeedjp5olCFjmcz69esdv0wm89W306dPZ/u4E7Vt29b9dbFixYy47mpZlqZNm2Z3jDy5/pS+JA0aNMiGJLkXGBiof/7zn0pPT9d3333n0+vZUiEp7YxlDxn69etnU5K8y1gOkfnamhOvU73yyivq06eP+vbtq6CgIH322Wd2R8rRqlWrsnxfunRpxcXFadWqVUYs+zJtmcz1nH4UuG3bNrsj5FrGWYEqVaro22+/1T333ON+zteFklcZZwUsy9KPP/7o6A+gGSZPnqwZM2YoISFBixcv1oQJE3w6fqEo7YzrrefPn9fOnTuVmpoqy7IUFxfn6ElSkjnX1j777DOtXbtWTz31lO666y4lJCTYHSlH8fHxdke4aWPGjDFmmUzmcnZ6UWe2Zs0aLV26VFeuXHE/FhUVZWMizzJWPWSs3MjgcrkcmznD9QdUTt92Vbq2ic3kyZOVlJRky/iFavb4008/rZo1a+ro0aMKDAxU8eLFHX9N5fpra88//7yjJ3ZJ19bkrl69Wt9//73atGmjV155xe5IHi1YsCDLEq/Zs2dn+aDkJFFRUQoNDTViLXmGe++91z1J7vz58+6vf//9dx04cMDOaDnq3Lmz5s2bp5CQEPdjTj9qzZCamip/fzOOx3799Vf31/Hx8ZowYYLj39/++te/av/+/SpdurQsy5LL5cr2NH9+MeP/7C1iWZYmTZqkUaNGKSIiQr169bI7kleZP0Wbcm3Zv8GqAAAVAUlEQVQtNDRUoaGhOnfunGNngq5Zs0YfffSRoqOjtWPHDknXdp9LTU11bGlv3bpVM2fO1B/+8Ac1bdpUTZs2Vd26de2OlaODBw/aHeGmBAUF6Y477rA7Rq6cPn1aL7/8st59912VLVtWn376qZYtW6Z58+bpD3/4g93xcjRu3Dj314GBgXr11VdtTJM7v/76q61bYBeq0vbz81NSUpKuXLkil8ultLQ0uyN5lfnaWnp6uqPXtl4vODhY27Ztc+RmJR07dlRoaKjeffddvfDCC5KkIkWKOHqbyoxJRjExMdq7d6+WLl2q48ePq1q1apo6darN6bL31ltveXzOiROOMjYoSU5OVv/+/VWvXj33aX2nblQyfvx4Pffccypbtqyka3co8/f31/jx4x1/JrFv375ZNrly+lG2JNWvX1+//PKLatasacv4haq0n3rqKS1dulQPP/ywmjVrpoYNG9odyav169fLz89PycnJmjVrlvr372/E0XYGp159CQgIUOXKlTVq1CglJibK399fq1atUlhYmOOPsJKSkvT777/r0qVL8vPzc+/77kSZb1qxZMkSPfvss/aFyYWMN+IaNWrYnCT3Ll26pNatW2d57PHHH3f0krrt27dr//792rRpk7777jtJ1w5KoqKi1K5dO5vT5axUqVLq0qVLlstUO3fu9Nn4haq0k5KS9L//+7+Srv1SO/nNLkNkZKQWLlyoYcOG6fPPP1e/fv2MKm2nTz4aMmSIevTooc8++0y1atXSuHHjtGjRIrtjZWvy5Mnau3ev7rjjDj366KMaOXKkqlSpYnesHGWeaLRp06YbJh45zaFDhxQeHm53jDzx9MHYqR+YJalu3bo6f/68AgMD3R+QXC6X/vznP9uczLs9e/Zo7969ts0bKFSlvXr1anXo0EGSjChs6doaUUkqWbKkAgIClJqaanOi7GW377FlWTpz5oxNiXLn6tWratWqlSIjIzVz5kx9+eWXdkfyaPfu3apatapatWqlRx991PHXK6/n9A9wknT06FG7I+RZ/fr1FRkZqT59+rgfW7ZsmerUqWNjqpzdfvvt6tSpk8LCwoz4vcisevXq+u2332z791eoStuULUEzq1Klirp3765Ro0bprbfecuw/RE/Xd5x6HTBDSkqKli5dqnvuuUfHjh3LssTHaTZv3qwTJ07oiy++0NixY3X+/Hk1btxYzZo104MPPmh3vALhzJkzN6zhz+DU9ftDhw5VRESEmjZtqpCQECUmJuqRRx7RqFGj7I7mVcYWrNK11QVVqlTRp59+amMi7/bt26eWLVsqKCjI/ZgvT48XmiVfP/30kyZNmqSEhAR17NhRwcHBql69uuPXaUvXrlmVLFlSZ8+edfSN7ZOTk7Vv3z4lJCSoYsWKjr9tpHTtH2BUVJReeOEFrV+/XvXr11f9+vXtjuXVxYsX9eWXX2rp0qX68ccf9e2339odKVvdu3d3r344duyYateu7V4m48SVBS1btlTnzp2zfc6JE+cyS0lJ0fnz5xUUFGTMkq/MTp48qbfeesu4Xd18rVCU9qeffqqFCxeqR48eKl++vGJjY7V69Wq99NJLN0zgcJojR45o9OjROnPmjG677TZNnTpV9erVszvWDQ4fPqxhw4bpnnvucf8dR0dHa968ebrzzjvtjpejuLi4LBvu/PGPf7Q7Ura2bNmib775Rvv371eRIkUUGhqqhx56SA0bNnTsGuKTJ096fM6JE/569+6tZcuW2R2j0OrevbvHMx12y9jTIfO22Bl8ecbWvI9jNyEyMlLLly/PMtuvU6dOevHFFx1f2lOmTFFERITq1q2rw4cPa+LEiY48Qnnttdc0f/78LKfJf/75Z02fPl0LFy60MVnORo8ere+++05XrlzRlStXVLVqVZ/esScv/vnPf+rhhx/WgAEDjLjZjXStmFetWqUnn3xS/v7++uabb/Tzzz+rZ8+edkfLlmnzBEyXuQDj4uIcveQyY2lau3btVKZMGdtyOPvc5S3i7+9/wy5SpUqVMmbP5owNNO6++27Hnva6evXqDde1a9eurZSUFJsS5c5PP/2kTZs26ZFHHtHmzZt9fseevIiIiFC7du2MKWzp2p31du3a5f49qFixonbt2qX58+fbnCx7r732mt0Rbtr27duzfO/kNc8LFiyQdG11QfPmzdW9e3eNGDFC8+bNszmZZxnvw4sWLVLjxo2z/OdLzmyAW8zT7EQTNqcvUqSItm/frkaNGunrr7927GlQTx+AnP53HBQUJJfLpcuXLxtVhqbYsWOHVq9e7f43WLlyZc2dO1c9evTQwIEDbU5XMGRe85wxtyEtLU3btm1z7Jrnr776SgMGDFDjxo3Vp08fR68pv17ZsmW1dOnSLBOaH3nkEZ+NXyhK+9ixYzdsTWlZlvtOSU42depUzZgxQ7Nnz9add96pyZMn2x0pW9nNus24Ruxk99xzjxYtWqQKFSpo6NChunr1qt2RCpQSJUrc8KG5aNGiKlmypE2JCh5Pa56feOIJm5N5lnkqlWnTqoKCgvTFF1/op59+UmxsrCpVqkRp32qvv/56to87eaOHjBuFhISEGHHKrn379tneOcvJbxzStWtqFy9eVLFixbRjxw4jZo4fPXpUEyZMUGJiojp06KDatWs79j7gxYoV04kTJ7JsAnPixAnHr829fvvVokWLqmLFimrXrp2KFi1qU6rsZax57tixo6Kjo3Xs2DFVr15dd999t93RPDLx7m/Hjh3TpEmTFBkZqbZt2+rSpUs6ffq0z+9hUShmj5uoZcuW7qUy1/9SO/12eyZISUnRvHnzNHDgQAUGBmr79u3at2+fXn75ZcfOG8jwzDPPaNKkSQoPD9cbb7yh5557TmvXrrU7VrZ+/vlnDRs2TKGhoapSpYpiY2O1c+dOzZgxw5GrIDIMHjxYgYGBatSokb7//nudOnXKfcevWbNm2Zwue8uWLdOGDRt0//3369tvv9Xjjz/u2N0TGzZs6F7+Z8JSQEl64YUXNHDgQN13333uVQb//ve/FR4e7tMVB85+dyrEMm4UYlmWTp8+rdtvv10//PCDY48Eczo95MuNB3Jr2rRp8vf3d38g+uMf/6hdu3Zp+vTpRmxjWa1aNblcLgUHBzv6VHPt2rX1wQcfKCoqSnFxcbrnnns0cOBAx+9ImJiYqKVLl0q6dkauX79+mjVrlmNnvUvSxo0b9cEHH8jf318pKSnq0aOHY0t7/fr1dkfIsytXrui+++6TJJUuXVrStX+Hvt6lktJ2uPHjx6tatWrq37+/1q9frw0bNmjMmDF2x7pBz5493ROLzpw54/ilM4cOHcpyDb5cuXIaM2aMunbtamOq3Clbtqw+/PBDXblyRZs2bbJ1+UluHD9+XA888ICqVq0q6do9AGbNmqWRI0fanMyzCxcu6Ny5cwoODlZCQoIuXLiglJQUR895sCzLfZaoaNGijjuNn5kT1+h7k5SU5P46Y/a7JJ+fmSsUS75M9uOPP7o/LYeHh+vHH3+0OVH29uzZ4/7ayW/GGbJb2uVyuVS8eHEb0uTN1KlTFRMTo6CgIB08eFARERF2R/Jo8uTJmjJligYOHKjNmzfr0KFDateunS5cuGB3tBwNHjxY3bp1U1hYmLp3767Bgwfr/fffV5cuXeyO5lHDhg01ZMgQLV26VEOGDHHsJkGmqlChgn744Ycsj/3www/uyya+wpG2ARISEhQUFKTExETH3gPctNmgwcHBOnDggPt0lyQdOHDAiNKeM2eOunbtqhEjRtgdxav9+/fr448/1oULF/Tss8/q8uXLmjJlikJDQ+2OlqMWLVqoWbNmOnfunMqXLy+Xy6VHH33U7lg5euWVV/T5558rOjpanTt3VvPmze2OVKCMHDlSAwYMUJMmTVStWjWdOHFCu3fv9vk9yylthxs4cKCefPJJlStXTomJiRo/frzdkbJl2mzQV199VQMGDNDtt9/uniB18uRJvfHGG3ZH86p58+Z65513dObMGXXo0EEdOnRw7DXijFylS5fWxYsXtWjRIlWuXNnmVN7t2rVLS5YsyXJK1KlriT/55JMs35cvX17nz5/XJ598orCwMJtSFTxVqlTRmjVrtG3bNsXExOjee+/VSy+9dMPGXfmN2eMGSEtLU0JCgsqVK+fYmc0mzgZNT0/Xvn37FBcXp0qVKqlBgwZGfODIcO7cOUVERGjbtm1q06aNBgwY4L5u7BSZN84waV/vJ554QqNHj1bFihXdj3m6k53dMu97vWnTJj3xxBPuf3tOv8se8o7Sdrj169fLz89PycnJmjVrlvr37+/IGaGm3RjCZNHR0Vq7dq22b9+uxo0bq1u3bkpNTdWECRMct/SrRYsWat++vSzL0saNG9W+fXv3c04ulOeff97Re+Z7YtIHI9wcZx62wS0yMlILFy7UsGHD9Pnnn6tfv36OLG2K2XfCw8PVrVs3DRo0KMs1+CeffNLGVNkbMmRItl87Xfny5TVu3DjVq1fPffbFqffTzsykM0W4OZS2wxUrVkySVLJkSQUEBPh8TSCcZ+XKlfrtt9+UkJCghIQESVKlSpX01FNP2ZzsRl9++aW6d++uRo0a2R0lTzKuu589e9bmJEBWnB53uFGjRmnfvn0aNWqUDh06pPj4eE2cONHuWMbL7p64GXx5b9ybMXHiRH3xxReqUKGC4+cNbN26VR999JFiY2P15JNPqlOnTo5fVy5JsbGxNzxWqVIlG5J4l/G7bFmWvvrqqywz853+u4y8o7QNcOnSJZUsWVJnz57VbbfdZnecAmHv3r0en/P1rfbyqnPnzvroo4/cdxgywdmzZ/XJJ59o06ZNqlWrluOPvrt37y6Xy6X09HTFxMSoWrVqWrlypd2xsmXy7zLyjtJ2qAULFmjAgAE33J1M4tPzrXT+/Hnt3LlTqamp7ruS/eUvf7E7Vo6GDh2qqVOnGrGm/HrJycmaP3++Fi9erAMHDtgdJ1cSExM1duxYI5YDouDjmrZDtWzZUj/99JNOnTqlhIQEdezYUcHBwapevbrd0QqUQYMGqWbNmjp69KgCAwONKMJTp06pRYsWqlatmiQ5+vR4hm+++Ubr1q3Tvn371Lp1a23atMnuSLlWunRpnThxwu4YgCRK27F+/fVXLVy4UD169FD58uUVGxurZcuW6aWXXrI7WoFiWZYmTZqkUaNGKSIiwue32bsZJp1pefPNN7Vx40ZVr15dXbt21fjx4x2710BmGafHLcvSuXPn9NBDD9kdCZBEaTtWZGSkli9fnmW3nU6dOunFF19U69atbUxWsPj5+SkpKUlXrlyRy+Vy7DaxmaWmpmrLli1KSUmRJMXFxWnSpEk2p8qey+XSkiVLHDuJy5M5c+a4vw4MDGQuCRyD0nYof3//G7bHK1WqlPz8/GxKVDA99dRTWrp0qR5++GE1a9ZMDRs2tDuSV8OHD9djjz2m/fv3q0KFCrp8+bLdkTxyuVweN3wZNGiQj9Pknp+fn6ZOnaro6GhVr15do0aNMmL7VRR8lLZDeVqOlJ6e7uMkBVulSpXUpk0bSdLjjz/u2LuoZVaiRAn95S9/0b/+9S9NmzbN0af0Mx+hLlmyRM8++6x9YfIgPDxcPXv21IMPPqi9e/dqzJgx7vtrA3aitB3q2LFjN8wctyxL0dHRNiUqWL755hsdO3ZMS5YsUd++fSVd+0C0YsUKbdy40eZ0OXO5XIqPj9elS5d0+fJlRx9p9+jRw/31pk2bsnzvZElJSWrVqpUkqXXr1lqyZIm9gYD/oLQd6vXXX8/2cVPe9JyuTJkyOnv2rJKTkxUfHy/pWhmacC/wQYMGaevWrerYsaNat26tjh072h0pV0zaYjMtLU1HjhxRnTp1dOTIEbvjAG6s00ahdubMGf3hD3+QdG0p1e23325zIs9Onz6d5a5TGfbu3WvEJhqZ7/jlVBlF/eOPP2rs2LGKj49XhQoVNGXKFNWtW9fueACljcLtb3/7m8qUKaPExEStXbtWTZs21ahRo+yOla327dtr6dKlCg4Odj/29ttva9WqVfr888/tC5aDzEunMm7ZmsGJa8vbtm2rHj16GHPtHYUPpY1CrVu3blq+fLmee+45RUZGOvpocMuWLVq4cKGWLl2qlJQUjRgxQgEBAYqIiMhS5E4SExOjnTt3qkmTJipatKhOnTqlo0eP6tFHH3XkbOxLly5p5syZiomJ0fTp0xUSEmJ3JCALrmmjUCtSpEiWPd2vXr1qcyLP2rZtq9TUVPXt21eJiYnq06ePI+/sldknn3yio0ePqmPHjipevLgsy9KSJUuUkJCggQMH2h3vBiVLltTEiRO1d+9e9ezZU/fff7/7OZM2tUHBxZE2CrW5c+dq48aNmjVrlrZs2aKyZcs6skwyW7dundasWaPFixcrICDA7jg56tq1q1avXp1lElpKSop69Oihv//97zYm8yw6OlpjxoxRzZo1FRYW5n7chHkDKPg40kah1rp1aw0dOlSSdO+99zq6BDPfgvH48ePq1auXe/9xpx4FFi9e/IZZ40WLFlXJkiVtSpSz9957Tx9++KHGjRun5s2b2x0HuAGljUJt8eLFOnnypDp06KAOHTo4urQzL/czZelf8eLFdeLECVWpUsX92IkTJxy7/OvgwYP6+9//rqCgILujANni9DgKvd9//10bN27U1q1bFRwcrG7duul//ud/7I5VIPz8888aNmyYQkNDVaVKFcXGxmrnzp2aMWOG6tWrZ3c8wDiUNgq96OhorV27Vrt27VKjRo2Unp6uxMREvfbaa3ZHKxAuXLigqKgoxcXFqVKlSmrevLlKlSpldyzASJQ2CrWuXbuqWLFi6tatm9q0aeM+Pd6/f38tWrTI5nQAkBWljULtrbfecvTdpgAgsyJ2BwDs9NVXX9kdAQByjdnjKNSSk5MVFhamGjVqqEiRa59hnbp8CgA4PY5Cbe/evTc8xiYaAJyK0+MotFatWqUHHnhAjRs3VpEiRRQdHU1hA3A0ShuF0rx587Rr1y6lpKRIkipWrKhdu3Zp/vz5NicDAM84PY5CycQ9sQGAI20USiVKlDBqT2wAkChtFFLFihXTiRMnsjzm5D2xAUDi9DgKKfbEBmAiShuFFntiAzANpQ0AgCG4pg0AgCEobQAADEFpAwBgCEobAABDUNoAABji/wHmSEhz4GRxcQ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ata:image/png;base64,iVBORw0KGgoAAAANSUhEUgAAAe0AAAGECAYAAAAbT3hpAAAABHNCSVQICAgIfAhkiAAAAAlwSFlzAAALEgAACxIB0t1+/AAAIABJREFUeJzt3Xl8TXfi//H3lUjsJBqjai+l2qop9ZW2au1QU4TaW1q032ltrW1axC7Woq3SxVCCKjpaa02/Qmuo0tIFVSrtDBEkKhpr1vP7w+T+EnJzEyP3nE/yej4efTySe+N+3g+N+77nnM/nc1yWZVkCAACOV8TuAAAAIHcobQAADEFpAwBgCEobAABDUNoAABiC0gYAwBD+dgfISXz8hXx77aCgEkpIuJxvr3+rmZZXIrMvmJZXIrMvmJZXInNmISGlPT5XaI+0/f397I6QJ6bllcjsC6bllcjsC6bllcicW4W2tAEAMA2lDQCAIShtAAAMQWkDAGAIShsAAENQ2gAAGILSBgDAEI7eXAUAAEnqN33bLX29xa+2/K/+fFJSktas2aLmzdtq8+YNKlOmjB55pFm2P7tu3Vr9+c8d5O//31cuR9oAAOTRuXO/ac2aNZKkdu3aeyxsSVq27H2lpaXdknE50gYA4DqXLl3U9OlTdPHiBZ09G6/OnbspKuozBQUFKzExUZUqVdKxY8f0/vsLlZ6ervLly6tZs1YaP36U0tPTlZycrJEjR+nIkcM6d+43TZgwWtOmzf6vc1HaAABcJyYmRq1b/0nNmrXU2bPxGjTof3XbbSFq3bqNmjVroVOnYnX8+K/q2/d5LVr0riTp8OFDKlOmrMaOnahff/1VV65c0RNPhGnJkkWaMGHqLclFaQMAcJ3g4GCtXv2Bvvhiu0qUKKnU1FRJUtWq1Tz+mSZNHlJMzHG9+upw+fv765ln+t/yXAWqtG/1RIUM/+2EBQCAWT78cLnuvbe+OnXqov37v9Hu3TslSUWKXJsK5nIVUXp6epY/8+23+1S+/G2aO3e+Dh78Qe++O1/z5r0rl6uILMu6JbkKVGkDAHArPPzwo5o7d6aioj5TqVKl5Ofnp5SUFPfzQUFBSklJ0YIFbyowMFCSVKtWbY0fP1off/yR0tLS1Lfv85Kk++9voBEjhvynwF3/VS6XdavqPx/k9X7aBflIOySkdL7eXzw/kDn/mZZXIrMvmJZXIvP1r+sJS74AADAEpQ0AgCEobQAADEFpAwBgCEobAABDUNoAABiC0gYAwBCUNgAAhqC0AQAwBKUNAIAhKG0AAAxBaQMAYAhKGwAAQ1DaAAAYgtIGAMAQlDYAAIbI19L+/vvv1bt3b0nS4cOH1atXL/Xu3Vv9+/fX2bNn83NoAAAKnHwr7YULFyo8PFxJSUmSpIiICI0dO1bLli3TY489poULF+bX0AAAFEj5VtpVq1bVvHnz3N/PmTNHd999tyQpLS1NgYGB+TU0AAAFkn9+vXCbNm0UExPj/r5ChQqSpP3792v58uVasWKF19cICiohf3+//IqYayEhpfPlddsPX5cvrytJG2Z3zLfXzov8+rvLT6ZlNi2vRGZfMC2vRObcyLfSzs7mzZv19ttv67333lNwcLDXn09IuOyDVN7Fx1+wO0KeOSFzSEhpR+TIC9Mym5ZXIrMvmJZXIvP1r+uJz0p73bp1WrVqlZYtW6Zy5cr5algAAAoMn5R2WlqaIiIidPvtt2vw4MGSpAcffFBDhgzxxfAAABQI+VralStX1urVqyVJe/fuzc+hAAAo8NhcBQAAQ1DaAAAYgtIGAMAQlDYAAIagtAEAMASlDQCAIShtAAAMQWkDAGAIShsAAENQ2gAAGILSBgDAEJQ2AACGoLQBADAEpQ0AgCEobQAADEFpAwBgCEobAABDUNoAABiC0gYAwBCUNgAAhqC0AQAwBKUNAIAhKG0AAAxBaQMAYAhKGwAAQ1DaAAAYgtIGAMAQlDYAAIagtAEAMASlDQCAIShtAAAMQWkDAGAIShsAAENQ2gAAGILSBgDAEJQ2AACGyNfS/v7779W7d29J0r///W/17NlTvXr10vjx45Wenp6fQwMAUODkW2kvXLhQ4eHhSkpKkiRNmzZNL7/8sj744ANZlqWoqKj8GhoAgAIp30q7atWqmjdvnvv7Q4cOqXHjxpKkRx99VF9++WV+DQ0AQIHkn18v3KZNG8XExLi/tyxLLpdLklSyZElduHDB62sEBZWQv79ffkXMtZCQ0nZHyDOnZHZKjrwwLbNpeSUy+4JpeSUy50a+lfb1ihT5/wf1ly5dUpkyZbz+mYSEy/kZKdfi471/wHAaJ2QOCSntiBx5YVpm0/JKZPYF0/JKZL7+dT3x2ezxevXqac+ePZKkHTt2qFGjRr4aGgCAAsFnpf3KK69o3rx56t69u1JSUtSmTRtfDQ0AQIGQr6fHK1eurNWrV0uSatSooeXLl+fncAAAFGhsrgIAgCEobQAADEFpAwBgCEobAABDUNoAABiC0gYAwBCUNgAAhqC0AQAwBKUNAIAhKG0AAAxBaQMAYAhKGwAAQ1DaAAAYgtIGAMAQlDYAAIagtAEAMASlDQCAIfztDgCz9Ju+LV9ed/GrLfPldSUzMwNAdjjSBgDAEJQ2AACGoLQBADAEpQ0AgCEobQAADOG1tM+fP68vv/xSkvTuu+9qyJAhOnbsWL4HAwAAWXkt7eHDh+uXX37Rl19+qS1btqhly5YaP368L7IBAIBMvJb277//rqefflpRUVHq1KmTwsLCdOXKFV9kAwAAmXgt7fT0dB08eFBbt25VixYtdPjwYaWlpfkiGwAAyMTrjmgjR47UzJkz1a9fP1WpUkXdunXTqFGjfJENAABk4rW0Q0NDVb9+fZ04cUKWZWnJkiUqUaKEL7IBAIBMvJ4e3717t8LCwjRgwADFx8erVatW2rlzpy+yAQCATLyW9pw5c/TBBx+oTJkyqlChgpYtW6aZM2f6IhsAAMgkVxPRQkJC3N/XqlUrXwMBAIDseb2mXbFiRW3fvl0ul0uJiYlasWKFKlWq5ItsAAAgE69H2pMmTdKGDRt06tQpPfbYYzp8+LAmT57si2wAACATr0faRYoU0Zw5c7I8tn37drVo0SLfQgEAgBt5PdLu27evzp07J0mKj4/XkCFDNGvWrJsaLCUlRcOHD1ePHj3Uq1cvRUdH39TrAABQGHkt7RdffFH9+vXTkiVL1KlTJ9WpU0fr1q27qcG++OILpaam6sMPP9TAgQP1+uuv39TrAABQGHk9Pd6mTRuVKlVKgwcP1oIFC9SkSZObHqxGjRpKS0tTenq6Ll68KH9/r8MDAID/8NiaLVu2lMvlkiRZliXLsjRo0CCVLVtWkhQVFZXnwUqUKKGTJ0/q8ccfV0JCgt55552bjA0AQOHjsbSXLVt2ywdbsmSJHnnkEQ0fPlynTp3SM888ow0bNigwMDDbnw8KKiF/f79bniOvQkJK2x0hz0zLbFpeKf8ytx9+c5efvNkwu2O+vO7N4P93/jMtr0Tm3PBY2kePHlWLFi30ySefZPv8HXfckefBypQpo6JFi0qSypYtq9TU1BzvGJaQcDnPY+SH+PgLdkfIM9Mym5ZXMi+zU/KGhJR2TJbcMi2zaXklMl//up54LO0DBw6oRYsW2rNnT7bPh4WF5TnIs88+q9GjR6tXr15KSUnR0KFDufkIAAC55LG0hwwZIkmaNm3aDc/t27fvpgYrWbKk3njjjZv6swAAFHZel3xl5/nnn7/VOQAAgBc3VdqWZd3qHAAAwIubKu2MpWAAAMB3PF7T9jRr3LKsHGd8AwCA/OGxtD3NGpekdu3a5UsYAADgmcfSzm7WOAAAsM9NXdMGAAC+R2kDAGAIj6V95swZX+YAAABeeCztF154wf314sWLfRIGAAB45rG0M2+gsmHDBp+EAQAAnnks7cwbqLADGgAA9svVRDR2QAMAwH4e12n//PPPatWqlSzLUlxcnFq1aiXp2lG3y+VSVFSUz0ICAIAcSvsf//iHL3MAAAAvPJb2HXfcIenavbMPHDggSapfv74eeOAB3yQDAABZeCztq1evasCAATp27JgaNGiglJQUvf/++6pVq5bmz5+vYsWK+TInAACFnsfSfv3111WjRg2999578ve/9mPJycmKiIjQ3LlzNWrUKJ+FBAAAOZT2rl279PHHH7sLW5ICAgIUHh6u9u3bU9oA3PpN35Yvr7v41Zb58rr5lVfKv8yAlMOSr/T09CyFnaFo0aIqWrRovoYCAAA38ljaJUuW1E8//XTD44cPH1aZMmXyNRQAALiRx9PjgwcP1sCBAzV48GDdd999SktL03fffae3335bM2bM8GVGAACgHEq7adOmmjJlihYsWKCJEydKkho0aKDXXntNDRs29FlAAABwjcfSlqTQ0FCFhob6KgsAAMhBrvYeBwAA9qO0AQAwhNfSXrlypS9yAAAAL7yW9ooVK3yRAwAAeJHjRDRJqlixovr06aP7779fgYGB7scHDRqUr8EAAEBWXku7QYMGvsgBAAC88FragwYN0uXLl3X8+HHdddddunr1qkqUKOGLbAAAIBOv17R3796tjh07asCAATp79qxatmypnTt3+iIbAADIxGtpz5kzRx988IHKlCmjChUqaPny5Zo5c6YvsgEAgEy8lnZ6erpCQkLc39eqVStfAwEAgOzlavb49u3b5XK5lJiYqBUrVqhSpUq+yAYAADLxeqQ9adIkbdiwQadOnVLr1q11+PBhTZo0yRfZAABAJl6PtMuXL685c+bo4sWL8vf3V7Fixf6rAd99911t27ZNKSkp6tmzp7p27fpfvR4AAIWF19I+cuSIXn31VcXGxkqSatasqRkzZqhq1ap5HmzPnj369ttvtXLlSl25ckWLFy/Oe2IAAAopr6U9fvx4vfzyy2rWrJkk6f/+7/80evRoLV++PM+D7dy5U3fddZcGDhyoixcv6q9//WveEwMAUEh5vaadlJTkLmxJeuyxx3Tx4sWbGiwhIUEHDx7UG2+8oYkTJ2rEiBGyLOumXgsAgMLG45F2xunwunXr6r333lOXLl3k5+enDRs2qFGjRjc1WLly5VSzZk0FBASoZs2aCgwM1Llz51S+fPlsfz4oqIT8/f1uaqxbKSSktN0R8sy0zKbllczLbFpeicyZtR++Ll9ed8PsjvnyupJ5mfMrr3TrMnss7aeffloul0uWZWnPnj368MMP3c+5XC6Fh4fnebCGDRsqMjJSffv2VVxcnK5cuaJy5cp5/PmEhMt5HiM/xMdfsDtCnpmW2bS8knmZTcsrkdkXTMsrFfzMOX3w81ja27Zty1uiXGjRooW+/vprdenSRZZlady4cfLzs/9IGgAAE3idiPbLL79o9erV+v3337M8Pm3atJsakMlnAADcnFzd5atdu3aqU6eOL/IAAAAPvJZ2mTJlNGjQIF9kAQAAOfBa2p06ddLcuXPVpEkT+fv//x9/8MEH8zUYAADIymtp7927VwcOHND+/fvdj7lcLkVGRuZrMAAAkJXX0j548KA+++wzX2QBAAA58Loj2l133aWffvrJF1kAAEAOvB5pnzhxQp06dVJISIiKFi0qy7LkcrkUFRXli3wAAOA/vJb2/PnzfZEDAAB44bW0v/7662wfv+OOO255GAAA4JnX0t6zZ4/765SUFO3bt0+NGjVSWFhYvgYDAABZeS3t67crPX/+vIYOHZpvgQAAQPa8zh6/XokSJXTy5Mn8yAIAAHLg9Ui7d+/ecrlckiTLshQTE6NmzZrlezAAAJCV19IePHiw+2uXy6WgoCDVqlUrX0MBAIAbeSzt2NhYSVLlypWzfa5SpUr5lwoAANzAY2k//fTTcrlcsizL/ZjL5VJcXJxSU1N1+PBhnwQEAADXeCztbdu2Zfn+0qVLmjFjhnbu3KnJkyfnezAAAJBVrmaP7969Wx06dJAkrV+/Xg8//HC+hgIAADfKcSLa5cuXNX36dPfRNWUNAIB9PB5p7969W+3bt5ckbdiwgcIGAMBmHo+0+/btK39/f+3cuVO7du1yP85dvgAAsIfH0qaUAQBwFo+lzV28AABwljzvPQ4AAOxBaQMAYAhKGwAAQ1DaAAAYgtIGAMAQlDYAAIagtAEAMASlDQCAIShtAAAMQWkDAGAIShsAAENQ2gAAGILSBgDAELaU9m+//aZmzZopOjrajuEBADCSz0s7JSVF48aNU7FixXw9NAAARvN5ac+YMUM9evRQhQoVfD00AABG8/flYGvXrlVwcLCaNm2q9957z+vPBwWVkL+/nw+S5SwkpLTdEfLMtMym5ZXMy2xaXonMvmBaXqlwZ/Zpaf/973+Xy+XS7t27dfjwYb3yyit6++23FRISku3PJyRc9mU8j+LjL9gdIc9My2xaXsm8zKbllcjsC6bllQp+5pwK3qelvWLFCvfXvXv31oQJEzwWNgAAyIolXwAAGMKnR9qZLVu2zK6hAQAwEkfaAAAYgtIGAMAQlDYAAIagtAEAMASlDQCAIShtAAAMQWkDAGAIShsAAENQ2gAAGILSBgDAEJQ2AACGoLQBADAEpQ0AgCEobQAADEFpAwBgCEobAABDUNoAABiC0gYAwBCUNgAAhqC0AQAwBKUNAIAhKG0AAAxBaQMAYAhKGwAAQ1DaAAAYgtIGAMAQlDYAAIagtAEAMASlDQCAIShtAAAMQWkDAGAIShsAAENQ2gAAGILSBgDAEJQ2AACGoLQBADCEvy8HS0lJ0ejRo3Xy5EklJyfrxRdfVKtWrXwZAQAAY/m0tNevX69y5cpp1qxZOn/+vMLCwihtAAByyael3bZtW7Vp00aSZFmW/Pz8fDk8AABG82lplyxZUpJ08eJFDRkyRC+//HKOPx8UVEL+/vYXe0hIabsj5JlpmU3LK5mX2bS8Epl9wbS8UuHO7NPSlqRTp05p4MCB6tWrl9q3b5/jzyYkXPZRqpzFx1+wO0KemZbZtLySeZlNyyuR2RdMyysV/Mw5FbxPS/vs2bPq16+fxo0bp9DQUF8ODQCA8Xy65Oudd95RYmKiFixYoN69e6t37966evWqLyMAAGAsnx5ph4eHKzw83JdDAgBQYLC5CgAAhqC0AQAwBKUNAIAhKG0AAAxBaQMAYAhKGwAAQ1DaAAAYgtIGAMAQlDYAAIagtAEAMASlDQCAIShtAAAMQWkDAGAIShsAAENQ2gAAGILSBgDAEJQ2AACGoLQBADAEpQ0AgCEobQAADEFpAwBgCEobAABDUNoAABiC0gYAwBCUNgAAhqC0AQAwBKUNAIAhKG0AAAxBaQMAYAhKGwAAQ1DaAAAYgtIGAMAQlDYAAIagtAEAMASlDQCAIShtAAAM4e/LwdLT0zVhwgQdOXJEAQEBmjJliqpVq+bLCAAAGMunR9pbt25VcnKyVq1apeHDh2v69Om+HB4AAKP5tLT37dunpk2bSpIaNGiggwcP+nJ4AACM5rIsy/LVYGPGjNGf/vQnNWvWTJLUvHlzbd26Vf7+Pj1LDwCAkXx6pF2qVCldunTJ/X16ejqFDQBALvm0tB944AHt2LFDkvTdd9/prrvu8uXwAAAYzaenxzNmjx89elSWZWnq1Km68847fTU8AABG82lpAwCAm8fmKgAAGILSBgDAEJQ2AACGoLRR6KWnpystLU3ffPONkpOT7Y7jUVpampKTkzVo0CClpKQoOTlZSUlJ6tOnj93RCpzY2Ngs/8XFxSklJcXuWF4dPnxYmzdv1pEjR+yOgnxS6CaiXbx4UTExMapatapKlChhdxyv0tLStHbtWsXGxqpJkyaqXbu2goOD7Y51g9TUVG3btk1lypRRkyZNJElnz57VlClT9Prrr9uczrOIiAjdeeedio2N1aFDh3TbbbdpxowZdsfK1urVq/XOO+/o7NmzCgkJkWVZKlKkiBo1asSWwLdY+/btdebMGdWoUUP/+te/VLx4caWmpmrkyJHq2LGj3fGyNXfuXO3Zs0f169fXDz/8oNatW+u5556zO1aOLl68qIULFyouLk4tWrRQnTp1uB+FN1Yh8umnn1odO3a0nnjiCeutt96y5s+fb3ckr0aPHm29/vrrVrdu3ayoqCjrueeesztStl566SVr2LBhVu/eva1ly5ZZ27dvtx566CHrnXfesTtajrp3725ZlmU9/fTTlmVZVp8+feyMkytr1qyxO0KuHT9+3BowYICVkpJi7d2713rooYes1q1bW/v377c7Wo5eeOEF67fffrMsy7LOnz9vDRo0yEpISLC6dOliczLPOnXqZKWlpVmWZVmpqanWk08+aXMi7wYPHmytWbPG6tmzp7Vv3z7rqaeesjuSV7t27bK++OIL6/PPP7datWplrV+/3qfjF6rT40uWLNHq1atVrlw5DRgwQFu3brU7klfHjx/XSy+9pMDAQLVs2VIXLlywO1K2jh8/rtmzZ+tvf/ubVq1apTfffFORkZH6y1/+Yne0HKWnp+vgwYOqXLmykpOTs+zY51T33nuvvv32W33//fd65plntHv3brsjeTR58mR17txZ/v7+mj59umbOnKnly5drzpw5dkfL0W+//eY+o1W2bFmdPXtW5cqVU5Eizn3LrFixovv3NzU1VbfddpvNibw7f/68unTpIn9/fz3wwANKT0+3O5JXc+fOVfXq1RUZGamVK1fqww8/9On4hWoPUT8/PwUEBMjlcsnlcql48eJ2R/IqLS1N586dk3TtVJJT3zRKlSolSQoICFB6eroWL16scuXK2ZzKu44dO2rixImaOnWqZs2ape7du9sdyasJEyZo7NixmjdvnoYOHapZs2YpNDTU7ljZunz5slq1aqWEhASdPn1aDz/8sCQ5/s25Xr16GjZsmBo0aKDvvvtOd999tzZv3qzy5cvbHc2juLg4tWnTRnXr1tWxY8dUtGhR9ejRQ5J8Xix5ER0dLUk6ffq0/Pz8bE7jXbFixVS+fHn5+/srJCRELpfLp+MXqtJu2LChhg8frjNnzmjcuHG677777I7k1dChQ9WzZ0/Fx8ere/fuGjNmjN2RvCpfvrwRhS1JTz31lDp06KCTJ09q6NChRsxzCAgIUO3atZWSkqIGDRo49oOcJAUGBkqSdu/e7Z7rYFmWY88YZZgwYYKioqIUHR2tDh06qHnz5vrll1/UokULu6N59MYbb9gdIc/Cw8M1evRoRUdHa8iQIRo/frzdkbwqVaqUnnvuOXXv3l0rVqzw+RyjQjcRbceOHTp69Khq1qypli1b2h3Hq/Xr16tDhw46d+6cgoKCfP6pLrceeughhYaGyrIsffXVV1mO/GbPnm1jspz94x//0Ntvv620tDS1bdtWLpdLAwYMsDtWjp555hkFBQXpj3/8o0JCQvTRRx9p8eLFdsfK1vTp0xUfH6+DBw9q8uTJql69ut58802VKFFCo0ePtjueR5988skNj4WFhdmQxLs1a9aoa9eumj179g3vD8OGDbMpVe4sWrRI/fv3tztGniQnJ+v48eOqVauWjh49qurVqysgIMBn4xeq0t64caOeeOIJSddOJY0ePVp/+9vfbE6Vs6efflrLly+3O4ZXe/fu9fhc48aNfZgkb3r06KHIyEj1799fkZGRevLJJ7V27Vq7Y+Xo3LlzOnDggJo1a6avvvpKdevWdeyZDcuytGPHDgUHB+u+++7TkSNHtHv3bvXp08fRZwgyPmhalqXDhw+rXLlyjv3w+c9//lNNmzbVxx9/nOVxl8vl2A8aGfr06aP333/fiNPiGc6cOaNZs2bp3Llzatu2rerUqaP777/fZ+MXqtPj69atU8mSJZWcnKw5c+ZoyJAhdkfyKjk5WWFhYapRo4b7Tc6Jbx7XF/PFixf18ccfa+XKldq8ebNNqbwzcZ5DQECA9u/fry1btqhFixb6/fffHVva8fHxatasmfv7OnXqqE6dOvr+++99+kaXV8OHD3d/bVmWoydUNm3aVJLUunVr7dq1S1evXrU5Ue4lJCSoadOmqly5svvfoJOvv0vS2LFj1bdvXy1YsECNGjXSq6++qtWrV/ts/EJV2vPmzdMLL7ygpKQkrVy50pHrna83YsQIuyPkybFjx7R8+XJt2bJFf/rTnxy/frhhw4YaNmyYUfMcRo8erUcffVRff/21brvtNo0ZM8axZ2NGjBihyMhISdLIkSM1a9YsSdc+eGY87kSZN9mJj49XTEyMjWlyZ+DAgbrjjjvcs8adeikts3feecfuCHl29epVhYaG6u2331bNmjXd8zZ8pVCU9rBhw9y/wMWKFdMPP/ygiIgISc48as0sNjbW7gi58o9//EMrVqxQSkqKOnfurF9//VWTJk2yO5ZXw4YN044dO1SvXj3deeedjp5olCFjmcz69esdv0wm89W306dPZ/u4E7Vt29b9dbFixYy47mpZlqZNm2Z3jDy5/pS+JA0aNMiGJLkXGBiof/7zn0pPT9d3333n0+vZUiEp7YxlDxn69etnU5K8y1gOkfnamhOvU73yyivq06eP+vbtq6CgIH322Wd2R8rRqlWrsnxfunRpxcXFadWqVUYs+zJtmcz1nH4UuG3bNrsj5FrGWYEqVaro22+/1T333ON+zteFklcZZwUsy9KPP/7o6A+gGSZPnqwZM2YoISFBixcv1oQJE3w6fqEo7YzrrefPn9fOnTuVmpoqy7IUFxfn6ElSkjnX1j777DOtXbtWTz31lO666y4lJCTYHSlH8fHxdke4aWPGjDFmmUzmcnZ6UWe2Zs0aLV26VFeuXHE/FhUVZWMizzJWPWSs3MjgcrkcmznD9QdUTt92Vbq2ic3kyZOVlJRky/iFavb4008/rZo1a+ro0aMKDAxU8eLFHX9N5fpra88//7yjJ3ZJ19bkrl69Wt9//73atGmjV155xe5IHi1YsCDLEq/Zs2dn+aDkJFFRUQoNDTViLXmGe++91z1J7vz58+6vf//9dx04cMDOaDnq3Lmz5s2bp5CQEPdjTj9qzZCamip/fzOOx3799Vf31/Hx8ZowYYLj39/++te/av/+/SpdurQsy5LL5cr2NH9+MeP/7C1iWZYmTZqkUaNGKSIiQr169bI7kleZP0Wbcm3Zv8GqAAAVAUlEQVQtNDRUoaGhOnfunGNngq5Zs0YfffSRoqOjtWPHDknXdp9LTU11bGlv3bpVM2fO1B/+8Ac1bdpUTZs2Vd26de2OlaODBw/aHeGmBAUF6Y477rA7Rq6cPn1aL7/8st59912VLVtWn376qZYtW6Z58+bpD3/4g93xcjRu3Dj314GBgXr11VdtTJM7v/76q61bYBeq0vbz81NSUpKuXLkil8ultLQ0uyN5lfnaWnp6uqPXtl4vODhY27Ztc+RmJR07dlRoaKjeffddvfDCC5KkIkWKOHqbyoxJRjExMdq7d6+WLl2q48ePq1q1apo6darN6bL31ltveXzOiROOMjYoSU5OVv/+/VWvXj33aX2nblQyfvx4Pffccypbtqyka3co8/f31/jx4x1/JrFv375ZNrly+lG2JNWvX1+//PKLatasacv4haq0n3rqKS1dulQPP/ywmjVrpoYNG9odyav169fLz89PycnJmjVrlvr372/E0XYGp159CQgIUOXKlTVq1CglJibK399fq1atUlhYmOOPsJKSkvT777/r0qVL8vPzc+/77kSZb1qxZMkSPfvss/aFyYWMN+IaNWrYnCT3Ll26pNatW2d57PHHH3f0krrt27dr//792rRpk7777jtJ1w5KoqKi1K5dO5vT5axUqVLq0qVLlstUO3fu9Nn4haq0k5KS9L//+7+Srv1SO/nNLkNkZKQWLlyoYcOG6fPPP1e/fv2MKm2nTz4aMmSIevTooc8++0y1atXSuHHjtGjRIrtjZWvy5Mnau3ev7rjjDj366KMaOXKkqlSpYnesHGWeaLRp06YbJh45zaFDhxQeHm53jDzx9MHYqR+YJalu3bo6f/68AgMD3R+QXC6X/vznP9uczLs9e/Zo7969ts0bKFSlvXr1anXo0EGSjChs6doaUUkqWbKkAgIClJqaanOi7GW377FlWTpz5oxNiXLn6tWratWqlSIjIzVz5kx9+eWXdkfyaPfu3apatapatWqlRx991PHXK6/n9A9wknT06FG7I+RZ/fr1FRkZqT59+rgfW7ZsmerUqWNjqpzdfvvt6tSpk8LCwoz4vcisevXq+u2332z791eoStuULUEzq1Klirp3765Ro0bprbfecuw/RE/Xd5x6HTBDSkqKli5dqnvuuUfHjh3LssTHaTZv3qwTJ07oiy++0NixY3X+/Hk1btxYzZo104MPPmh3vALhzJkzN6zhz+DU9ftDhw5VRESEmjZtqpCQECUmJuqRRx7RqFGj7I7mVcYWrNK11QVVqlTRp59+amMi7/bt26eWLVsqKCjI/ZgvT48XmiVfP/30kyZNmqSEhAR17NhRwcHBql69uuPXaUvXrlmVLFlSZ8+edfSN7ZOTk7Vv3z4lJCSoYsWKjr9tpHTtH2BUVJReeOEFrV+/XvXr11f9+vXtjuXVxYsX9eWXX2rp0qX68ccf9e2339odKVvdu3d3r344duyYateu7V4m48SVBS1btlTnzp2zfc6JE+cyS0lJ0fnz5xUUFGTMkq/MTp48qbfeesu4Xd18rVCU9qeffqqFCxeqR48eKl++vGJjY7V69Wq99NJLN0zgcJojR45o9OjROnPmjG677TZNnTpV9erVszvWDQ4fPqxhw4bpnnvucf8dR0dHa968ebrzzjvtjpejuLi4LBvu/PGPf7Q7Ura2bNmib775Rvv371eRIkUUGhqqhx56SA0bNnTsGuKTJ096fM6JE/569+6tZcuW2R2j0OrevbvHMx12y9jTIfO22Bl8ecbWvI9jNyEyMlLLly/PMtuvU6dOevHFFx1f2lOmTFFERITq1q2rw4cPa+LEiY48Qnnttdc0f/78LKfJf/75Z02fPl0LFy60MVnORo8ere+++05XrlzRlStXVLVqVZ/esScv/vnPf+rhhx/WgAEDjLjZjXStmFetWqUnn3xS/v7++uabb/Tzzz+rZ8+edkfLlmnzBEyXuQDj4uIcveQyY2lau3btVKZMGdtyOPvc5S3i7+9/wy5SpUqVMmbP5owNNO6++27Hnva6evXqDde1a9eurZSUFJsS5c5PP/2kTZs26ZFHHtHmzZt9fseevIiIiFC7du2MKWzp2p31du3a5f49qFixonbt2qX58+fbnCx7r732mt0Rbtr27duzfO/kNc8LFiyQdG11QfPmzdW9e3eNGDFC8+bNszmZZxnvw4sWLVLjxo2z/OdLzmyAW8zT7EQTNqcvUqSItm/frkaNGunrr7927GlQTx+AnP53HBQUJJfLpcuXLxtVhqbYsWOHVq9e7f43WLlyZc2dO1c9evTQwIEDbU5XMGRe85wxtyEtLU3btm1z7Jrnr776SgMGDFDjxo3Vp08fR68pv17ZsmW1dOnSLBOaH3nkEZ+NXyhK+9ixYzdsTWlZlvtOSU42depUzZgxQ7Nnz9add96pyZMn2x0pW9nNus24Ruxk99xzjxYtWqQKFSpo6NChunr1qt2RCpQSJUrc8KG5aNGiKlmypE2JCh5Pa56feOIJm5N5lnkqlWnTqoKCgvTFF1/op59+UmxsrCpVqkRp32qvv/56to87eaOHjBuFhISEGHHKrn379tneOcvJbxzStWtqFy9eVLFixbRjxw4jZo4fPXpUEyZMUGJiojp06KDatWs79j7gxYoV04kTJ7JsAnPixAnHr829fvvVokWLqmLFimrXrp2KFi1qU6rsZax57tixo6Kjo3Xs2DFVr15dd999t93RPDLx7m/Hjh3TpEmTFBkZqbZt2+rSpUs6ffq0z+9hUShmj5uoZcuW7qUy1/9SO/12eyZISUnRvHnzNHDgQAUGBmr79u3at2+fXn75ZcfOG8jwzDPPaNKkSQoPD9cbb7yh5557TmvXrrU7VrZ+/vlnDRs2TKGhoapSpYpiY2O1c+dOzZgxw5GrIDIMHjxYgYGBatSokb7//nudOnXKfcevWbNm2Zwue8uWLdOGDRt0//3369tvv9Xjjz/u2N0TGzZs6F7+Z8JSQEl64YUXNHDgQN13333uVQb//ve/FR4e7tMVB85+dyrEMm4UYlmWTp8+rdtvv10//PCDY48Eczo95MuNB3Jr2rRp8vf3d38g+uMf/6hdu3Zp+vTpRmxjWa1aNblcLgUHBzv6VHPt2rX1wQcfKCoqSnFxcbrnnns0cOBAx+9ImJiYqKVLl0q6dkauX79+mjVrlmNnvUvSxo0b9cEHH8jf318pKSnq0aOHY0t7/fr1dkfIsytXrui+++6TJJUuXVrStX+Hvt6lktJ2uPHjx6tatWrq37+/1q9frw0bNmjMmDF2x7pBz5493ROLzpw54/ilM4cOHcpyDb5cuXIaM2aMunbtamOq3Clbtqw+/PBDXblyRZs2bbJ1+UluHD9+XA888ICqVq0q6do9AGbNmqWRI0fanMyzCxcu6Ny5cwoODlZCQoIuXLiglJQUR895sCzLfZaoaNGijjuNn5kT1+h7k5SU5P46Y/a7JJ+fmSsUS75M9uOPP7o/LYeHh+vHH3+0OVH29uzZ4/7ayW/GGbJb2uVyuVS8eHEb0uTN1KlTFRMTo6CgIB08eFARERF2R/Jo8uTJmjJligYOHKjNmzfr0KFDateunS5cuGB3tBwNHjxY3bp1U1hYmLp3767Bgwfr/fffV5cuXeyO5lHDhg01ZMgQLV26VEOGDHHsJkGmqlChgn744Ycsj/3www/uyya+wpG2ARISEhQUFKTExETH3gPctNmgwcHBOnDggPt0lyQdOHDAiNKeM2eOunbtqhEjRtgdxav9+/fr448/1oULF/Tss8/q8uXLmjJlikJDQ+2OlqMWLVqoWbNmOnfunMqXLy+Xy6VHH33U7lg5euWVV/T5558rOjpanTt3VvPmze2OVKCMHDlSAwYMUJMmTVStWjWdOHFCu3fv9vk9yylthxs4cKCefPJJlStXTomJiRo/frzdkbJl2mzQV199VQMGDNDtt9/uniB18uRJvfHGG3ZH86p58+Z65513dObMGXXo0EEdOnRw7DXijFylS5fWxYsXtWjRIlWuXNnmVN7t2rVLS5YsyXJK1KlriT/55JMs35cvX17nz5/XJ598orCwMJtSFTxVqlTRmjVrtG3bNsXExOjee+/VSy+9dMPGXfmN2eMGSEtLU0JCgsqVK+fYmc0mzgZNT0/Xvn37FBcXp0qVKqlBgwZGfODIcO7cOUVERGjbtm1q06aNBgwY4L5u7BSZN84waV/vJ554QqNHj1bFihXdj3m6k53dMu97vWnTJj3xxBPuf3tOv8se8o7Sdrj169fLz89PycnJmjVrlvr37+/IGaGm3RjCZNHR0Vq7dq22b9+uxo0bq1u3bkpNTdWECRMct/SrRYsWat++vSzL0saNG9W+fXv3c04ulOeff97Re+Z7YtIHI9wcZx62wS0yMlILFy7UsGHD9Pnnn6tfv36OLG2K2XfCw8PVrVs3DRo0KMs1+CeffNLGVNkbMmRItl87Xfny5TVu3DjVq1fPffbFqffTzsykM0W4OZS2wxUrVkySVLJkSQUEBPh8TSCcZ+XKlfrtt9+UkJCghIQESVKlSpX01FNP2ZzsRl9++aW6d++uRo0a2R0lTzKuu589e9bmJEBWnB53uFGjRmnfvn0aNWqUDh06pPj4eE2cONHuWMbL7p64GXx5b9ybMXHiRH3xxReqUKGC4+cNbN26VR999JFiY2P15JNPqlOnTo5fVy5JsbGxNzxWqVIlG5J4l/G7bFmWvvrqqywz853+u4y8o7QNcOnSJZUsWVJnz57VbbfdZnecAmHv3r0en/P1rfbyqnPnzvroo4/cdxgywdmzZ/XJJ59o06ZNqlWrluOPvrt37y6Xy6X09HTFxMSoWrVqWrlypd2xsmXy7zLyjtJ2qAULFmjAgAE33J1M4tPzrXT+/Hnt3LlTqamp7ruS/eUvf7E7Vo6GDh2qqVOnGrGm/HrJycmaP3++Fi9erAMHDtgdJ1cSExM1duxYI5YDouDjmrZDtWzZUj/99JNOnTqlhIQEdezYUcHBwapevbrd0QqUQYMGqWbNmjp69KgCAwONKMJTp06pRYsWqlatmiQ5+vR4hm+++Ubr1q3Tvn371Lp1a23atMnuSLlWunRpnThxwu4YgCRK27F+/fVXLVy4UD169FD58uUVGxurZcuW6aWXXrI7WoFiWZYmTZqkUaNGKSIiwue32bsZJp1pefPNN7Vx40ZVr15dXbt21fjx4x2710BmGafHLcvSuXPn9NBDD9kdCZBEaTtWZGSkli9fnmW3nU6dOunFF19U69atbUxWsPj5+SkpKUlXrlyRy+Vy7DaxmaWmpmrLli1KSUmRJMXFxWnSpEk2p8qey+XSkiVLHDuJy5M5c+a4vw4MDGQuCRyD0nYof3//G7bHK1WqlPz8/GxKVDA99dRTWrp0qR5++GE1a9ZMDRs2tDuSV8OHD9djjz2m/fv3q0KFCrp8+bLdkTxyuVweN3wZNGiQj9Pknp+fn6ZOnaro6GhVr15do0aNMmL7VRR8lLZDeVqOlJ6e7uMkBVulSpXUpk0bSdLjjz/u2LuoZVaiRAn95S9/0b/+9S9NmzbN0af0Mx+hLlmyRM8++6x9YfIgPDxcPXv21IMPPqi9e/dqzJgx7vtrA3aitB3q2LFjN8wctyxL0dHRNiUqWL755hsdO3ZMS5YsUd++fSVd+0C0YsUKbdy40eZ0OXO5XIqPj9elS5d0+fJlRx9p9+jRw/31pk2bsnzvZElJSWrVqpUkqXXr1lqyZIm9gYD/oLQd6vXXX8/2cVPe9JyuTJkyOnv2rJKTkxUfHy/pWhmacC/wQYMGaevWrerYsaNat26tjh072h0pV0zaYjMtLU1HjhxRnTp1dOTIEbvjAG6s00ahdubMGf3hD3+QdG0p1e23325zIs9Onz6d5a5TGfbu3WvEJhqZ7/jlVBlF/eOPP2rs2LGKj49XhQoVNGXKFNWtW9fueACljcLtb3/7m8qUKaPExEStXbtWTZs21ahRo+yOla327dtr6dKlCg4Odj/29ttva9WqVfr888/tC5aDzEunMm7ZmsGJa8vbtm2rHj16GHPtHYUPpY1CrVu3blq+fLmee+45RUZGOvpocMuWLVq4cKGWLl2qlJQUjRgxQgEBAYqIiMhS5E4SExOjnTt3qkmTJipatKhOnTqlo0eP6tFHH3XkbOxLly5p5syZiomJ0fTp0xUSEmJ3JCALrmmjUCtSpEiWPd2vXr1qcyLP2rZtq9TUVPXt21eJiYnq06ePI+/sldknn3yio0ePqmPHjipevLgsy9KSJUuUkJCggQMH2h3vBiVLltTEiRO1d+9e9ezZU/fff7/7OZM2tUHBxZE2CrW5c+dq48aNmjVrlrZs2aKyZcs6skwyW7dundasWaPFixcrICDA7jg56tq1q1avXp1lElpKSop69Oihv//97zYm8yw6OlpjxoxRzZo1FRYW5n7chHkDKPg40kah1rp1aw0dOlSSdO+99zq6BDPfgvH48ePq1auXe/9xpx4FFi9e/IZZ40WLFlXJkiVtSpSz9957Tx9++KHGjRun5s2b2x0HuAGljUJt8eLFOnnypDp06KAOHTo4urQzL/czZelf8eLFdeLECVWpUsX92IkTJxy7/OvgwYP6+9//rqCgILujANni9DgKvd9//10bN27U1q1bFRwcrG7duul//ud/7I5VIPz8888aNmyYQkNDVaVKFcXGxmrnzp2aMWOG6tWrZ3c8wDiUNgq96OhorV27Vrt27VKjRo2Unp6uxMREvfbaa3ZHKxAuXLigqKgoxcXFqVKlSmrevLlKlSpldyzASJQ2CrWuXbuqWLFi6tatm9q0aeM+Pd6/f38tWrTI5nQAkBWljULtrbfecvTdpgAgsyJ2BwDs9NVXX9kdAQByjdnjKNSSk5MVFhamGjVqqEiRa59hnbp8CgA4PY5Cbe/evTc8xiYaAJyK0+MotFatWqUHHnhAjRs3VpEiRRQdHU1hA3A0ShuF0rx587Rr1y6lpKRIkipWrKhdu3Zp/vz5NicDAM84PY5CycQ9sQGAI20USiVKlDBqT2wAkChtFFLFihXTiRMnsjzm5D2xAUDi9DgKKfbEBmAiShuFFntiAzANpQ0AgCG4pg0AgCEobQAADEFpAwBgCEobAABDUNoAABji/wHmSEhz4GRxcQ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1" name="Picture 10" descr="hey.png"/>
          <p:cNvPicPr>
            <a:picLocks noChangeAspect="1"/>
          </p:cNvPicPr>
          <p:nvPr/>
        </p:nvPicPr>
        <p:blipFill>
          <a:blip r:embed="rId2" cstate="print"/>
          <a:stretch>
            <a:fillRect/>
          </a:stretch>
        </p:blipFill>
        <p:spPr>
          <a:xfrm>
            <a:off x="4085923" y="1600200"/>
            <a:ext cx="4841057" cy="3810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Analysis</a:t>
            </a:r>
            <a:endParaRPr lang="en-US" dirty="0"/>
          </a:p>
        </p:txBody>
      </p:sp>
      <p:sp>
        <p:nvSpPr>
          <p:cNvPr id="3" name="Content Placeholder 2"/>
          <p:cNvSpPr>
            <a:spLocks noGrp="1"/>
          </p:cNvSpPr>
          <p:nvPr>
            <p:ph idx="1"/>
          </p:nvPr>
        </p:nvSpPr>
        <p:spPr/>
        <p:txBody>
          <a:bodyPr/>
          <a:lstStyle/>
          <a:p>
            <a:r>
              <a:rPr lang="en-US" dirty="0" smtClean="0"/>
              <a:t>This cursory visual analysis gives us some indication as to what the user’s focus is in determining what song they like and gives us criteria that can be used to selected songs from Spotify’s database to run the recommendation </a:t>
            </a:r>
            <a:r>
              <a:rPr lang="en-US" dirty="0" smtClean="0"/>
              <a:t>engine on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Analysis</a:t>
            </a:r>
            <a:endParaRPr lang="en-US" dirty="0"/>
          </a:p>
        </p:txBody>
      </p:sp>
      <p:sp>
        <p:nvSpPr>
          <p:cNvPr id="3" name="Content Placeholder 2"/>
          <p:cNvSpPr>
            <a:spLocks noGrp="1"/>
          </p:cNvSpPr>
          <p:nvPr>
            <p:ph idx="1"/>
          </p:nvPr>
        </p:nvSpPr>
        <p:spPr/>
        <p:txBody>
          <a:bodyPr>
            <a:normAutofit/>
          </a:bodyPr>
          <a:lstStyle/>
          <a:p>
            <a:r>
              <a:rPr lang="en-US" dirty="0" smtClean="0"/>
              <a:t>To test whether these variables are significant indicators of the user’s preferences </a:t>
            </a:r>
            <a:r>
              <a:rPr lang="en-US" dirty="0" smtClean="0"/>
              <a:t>a statistical examination of the numerical attributes that exhibited skewness as well those that appeared to </a:t>
            </a:r>
            <a:r>
              <a:rPr lang="en-US" dirty="0" smtClean="0"/>
              <a:t>have considerable </a:t>
            </a:r>
            <a:r>
              <a:rPr lang="en-US" dirty="0" smtClean="0"/>
              <a:t>mean differences between liked and disliked </a:t>
            </a:r>
            <a:r>
              <a:rPr lang="en-US" dirty="0" smtClean="0"/>
              <a:t>songs was conducted. </a:t>
            </a:r>
          </a:p>
          <a:p>
            <a:pPr>
              <a:buNone/>
            </a:pPr>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Analysis</a:t>
            </a:r>
            <a:endParaRPr lang="en-US" dirty="0"/>
          </a:p>
        </p:txBody>
      </p:sp>
      <p:sp>
        <p:nvSpPr>
          <p:cNvPr id="3" name="Content Placeholder 2"/>
          <p:cNvSpPr>
            <a:spLocks noGrp="1"/>
          </p:cNvSpPr>
          <p:nvPr>
            <p:ph idx="1"/>
          </p:nvPr>
        </p:nvSpPr>
        <p:spPr>
          <a:xfrm>
            <a:off x="457200" y="1600200"/>
            <a:ext cx="3886200" cy="4525963"/>
          </a:xfrm>
        </p:spPr>
        <p:txBody>
          <a:bodyPr>
            <a:normAutofit fontScale="77500" lnSpcReduction="20000"/>
          </a:bodyPr>
          <a:lstStyle/>
          <a:p>
            <a:pPr>
              <a:spcAft>
                <a:spcPts val="600"/>
              </a:spcAft>
            </a:pPr>
            <a:r>
              <a:rPr lang="en-US" dirty="0" smtClean="0"/>
              <a:t>Z-tests were </a:t>
            </a:r>
            <a:r>
              <a:rPr lang="en-US" dirty="0" smtClean="0"/>
              <a:t>used to </a:t>
            </a:r>
            <a:r>
              <a:rPr lang="en-US" dirty="0" smtClean="0"/>
              <a:t>determine if </a:t>
            </a:r>
            <a:r>
              <a:rPr lang="en-US" dirty="0" smtClean="0"/>
              <a:t>the differences between groups was significant </a:t>
            </a:r>
            <a:r>
              <a:rPr lang="en-US" dirty="0" smtClean="0"/>
              <a:t>and indeed t</a:t>
            </a:r>
            <a:r>
              <a:rPr lang="en-US" dirty="0" smtClean="0"/>
              <a:t>he highlighted variables all </a:t>
            </a:r>
            <a:r>
              <a:rPr lang="en-US" dirty="0" smtClean="0"/>
              <a:t>had significantly different means suggesting they are prominent features that the user uses to determine whether or not they like a given song. </a:t>
            </a:r>
            <a:endParaRPr lang="en-US" dirty="0" smtClean="0"/>
          </a:p>
          <a:p>
            <a:endParaRPr lang="en-US" dirty="0"/>
          </a:p>
        </p:txBody>
      </p:sp>
      <p:graphicFrame>
        <p:nvGraphicFramePr>
          <p:cNvPr id="4" name="Table 3"/>
          <p:cNvGraphicFramePr>
            <a:graphicFrameLocks noGrp="1"/>
          </p:cNvGraphicFramePr>
          <p:nvPr/>
        </p:nvGraphicFramePr>
        <p:xfrm>
          <a:off x="4572000" y="2057401"/>
          <a:ext cx="4114800" cy="2441591"/>
        </p:xfrm>
        <a:graphic>
          <a:graphicData uri="http://schemas.openxmlformats.org/drawingml/2006/table">
            <a:tbl>
              <a:tblPr>
                <a:tableStyleId>{3C2FFA5D-87B4-456A-9821-1D502468CF0F}</a:tableStyleId>
              </a:tblPr>
              <a:tblGrid>
                <a:gridCol w="1877628"/>
                <a:gridCol w="1088624"/>
                <a:gridCol w="1148548"/>
              </a:tblGrid>
              <a:tr h="188675">
                <a:tc>
                  <a:txBody>
                    <a:bodyPr/>
                    <a:lstStyle/>
                    <a:p>
                      <a:pPr algn="l"/>
                      <a:endParaRPr lang="en-US" sz="1100" dirty="0">
                        <a:latin typeface="Calibri"/>
                      </a:endParaRPr>
                    </a:p>
                  </a:txBody>
                  <a:tcPr marL="68580" marR="68580" marT="0" marB="0"/>
                </a:tc>
                <a:tc gridSpan="2">
                  <a:txBody>
                    <a:bodyPr/>
                    <a:lstStyle/>
                    <a:p>
                      <a:pPr marL="0" marR="0" algn="ctr">
                        <a:spcBef>
                          <a:spcPts val="0"/>
                        </a:spcBef>
                        <a:spcAft>
                          <a:spcPts val="0"/>
                        </a:spcAft>
                      </a:pPr>
                      <a:r>
                        <a:rPr lang="en-US" sz="1200"/>
                        <a:t>Z-test results </a:t>
                      </a:r>
                      <a:endParaRPr lang="en-US" sz="1100">
                        <a:latin typeface="Calibri"/>
                        <a:ea typeface="Calibri"/>
                        <a:cs typeface="Times New Roman"/>
                      </a:endParaRPr>
                    </a:p>
                  </a:txBody>
                  <a:tcPr marL="68580" marR="68580" marT="0" marB="0"/>
                </a:tc>
                <a:tc hMerge="1">
                  <a:txBody>
                    <a:bodyPr/>
                    <a:lstStyle/>
                    <a:p>
                      <a:endParaRPr lang="en-US"/>
                    </a:p>
                  </a:txBody>
                  <a:tcPr/>
                </a:tc>
              </a:tr>
              <a:tr h="179691">
                <a:tc>
                  <a:txBody>
                    <a:bodyPr/>
                    <a:lstStyle/>
                    <a:p>
                      <a:pPr marL="0" marR="0" algn="ctr">
                        <a:spcBef>
                          <a:spcPts val="0"/>
                        </a:spcBef>
                        <a:spcAft>
                          <a:spcPts val="0"/>
                        </a:spcAft>
                      </a:pPr>
                      <a:r>
                        <a:rPr lang="en-US" sz="1200"/>
                        <a:t>Variable</a:t>
                      </a:r>
                      <a:endParaRPr lang="en-US" sz="1100">
                        <a:latin typeface="Calibri"/>
                        <a:ea typeface="Calibri"/>
                        <a:cs typeface="Times New Roman"/>
                      </a:endParaRPr>
                    </a:p>
                  </a:txBody>
                  <a:tcPr marL="68580" marR="68580" marT="0" marB="0"/>
                </a:tc>
                <a:tc>
                  <a:txBody>
                    <a:bodyPr/>
                    <a:lstStyle/>
                    <a:p>
                      <a:pPr marL="0" marR="0" algn="l">
                        <a:spcBef>
                          <a:spcPts val="0"/>
                        </a:spcBef>
                        <a:spcAft>
                          <a:spcPts val="0"/>
                        </a:spcAft>
                      </a:pPr>
                      <a:r>
                        <a:rPr lang="en-US" sz="1200"/>
                        <a:t>Statistic </a:t>
                      </a:r>
                      <a:endParaRPr lang="en-US" sz="1100">
                        <a:latin typeface="Calibri"/>
                        <a:ea typeface="Calibri"/>
                        <a:cs typeface="Times New Roman"/>
                      </a:endParaRPr>
                    </a:p>
                  </a:txBody>
                  <a:tcPr marL="68580" marR="68580" marT="0" marB="0"/>
                </a:tc>
                <a:tc>
                  <a:txBody>
                    <a:bodyPr/>
                    <a:lstStyle/>
                    <a:p>
                      <a:pPr marL="0" marR="0" algn="ctr">
                        <a:spcBef>
                          <a:spcPts val="0"/>
                        </a:spcBef>
                        <a:spcAft>
                          <a:spcPts val="0"/>
                        </a:spcAft>
                      </a:pPr>
                      <a:r>
                        <a:rPr lang="en-US" sz="1200"/>
                        <a:t>P-value</a:t>
                      </a:r>
                      <a:endParaRPr lang="en-US" sz="1100">
                        <a:latin typeface="Calibri"/>
                        <a:ea typeface="Calibri"/>
                        <a:cs typeface="Times New Roman"/>
                      </a:endParaRPr>
                    </a:p>
                  </a:txBody>
                  <a:tcPr marL="68580" marR="68580" marT="0" marB="0"/>
                </a:tc>
              </a:tr>
              <a:tr h="345006">
                <a:tc>
                  <a:txBody>
                    <a:bodyPr/>
                    <a:lstStyle/>
                    <a:p>
                      <a:pPr marL="0" marR="0" algn="ctr">
                        <a:spcBef>
                          <a:spcPts val="0"/>
                        </a:spcBef>
                        <a:spcAft>
                          <a:spcPts val="0"/>
                        </a:spcAft>
                      </a:pPr>
                      <a:r>
                        <a:rPr lang="en-US" sz="1200"/>
                        <a:t>instrumentalness</a:t>
                      </a:r>
                      <a:endParaRPr lang="en-US" sz="1100">
                        <a:latin typeface="Calibri"/>
                        <a:ea typeface="Calibri"/>
                        <a:cs typeface="Times New Roman"/>
                      </a:endParaRPr>
                    </a:p>
                  </a:txBody>
                  <a:tcPr marL="68580" marR="68580" marT="0" marB="0"/>
                </a:tc>
                <a:tc>
                  <a:txBody>
                    <a:bodyPr/>
                    <a:lstStyle/>
                    <a:p>
                      <a:pPr marL="0" marR="0" algn="r">
                        <a:spcBef>
                          <a:spcPts val="0"/>
                        </a:spcBef>
                        <a:spcAft>
                          <a:spcPts val="0"/>
                        </a:spcAft>
                      </a:pPr>
                      <a:r>
                        <a:rPr lang="en-US" sz="1200" dirty="0"/>
                        <a:t>-6.93091</a:t>
                      </a:r>
                      <a:endParaRPr lang="en-US" sz="1100" dirty="0">
                        <a:latin typeface="Calibri"/>
                        <a:ea typeface="Calibri"/>
                        <a:cs typeface="Times New Roman"/>
                      </a:endParaRPr>
                    </a:p>
                  </a:txBody>
                  <a:tcPr marL="68580" marR="68580" marT="0" marB="0"/>
                </a:tc>
                <a:tc>
                  <a:txBody>
                    <a:bodyPr/>
                    <a:lstStyle/>
                    <a:p>
                      <a:pPr marL="0" marR="0" algn="r" rtl="0" eaLnBrk="1" latinLnBrk="0" hangingPunct="1">
                        <a:spcBef>
                          <a:spcPts val="0"/>
                        </a:spcBef>
                        <a:spcAft>
                          <a:spcPts val="0"/>
                        </a:spcAft>
                      </a:pPr>
                      <a:r>
                        <a:rPr kumimoji="0" lang="en-US" sz="1200" kern="1200" dirty="0">
                          <a:solidFill>
                            <a:schemeClr val="dk1"/>
                          </a:solidFill>
                          <a:latin typeface="+mn-lt"/>
                          <a:ea typeface="+mn-ea"/>
                          <a:cs typeface="+mn-cs"/>
                        </a:rPr>
                        <a:t>4.18e-12</a:t>
                      </a:r>
                    </a:p>
                  </a:txBody>
                  <a:tcPr marL="68580" marR="68580" marT="0" marB="0">
                    <a:solidFill>
                      <a:srgbClr val="3EDA3E"/>
                    </a:solidFill>
                  </a:tcPr>
                </a:tc>
              </a:tr>
              <a:tr h="345006">
                <a:tc>
                  <a:txBody>
                    <a:bodyPr/>
                    <a:lstStyle/>
                    <a:p>
                      <a:pPr marL="0" marR="0" algn="ctr">
                        <a:spcBef>
                          <a:spcPts val="0"/>
                        </a:spcBef>
                        <a:spcAft>
                          <a:spcPts val="0"/>
                        </a:spcAft>
                      </a:pPr>
                      <a:r>
                        <a:rPr lang="en-US" sz="1200"/>
                        <a:t>loudness</a:t>
                      </a:r>
                      <a:endParaRPr lang="en-US" sz="1100">
                        <a:latin typeface="Calibri"/>
                        <a:ea typeface="Calibri"/>
                        <a:cs typeface="Times New Roman"/>
                      </a:endParaRPr>
                    </a:p>
                  </a:txBody>
                  <a:tcPr marL="68580" marR="68580" marT="0" marB="0"/>
                </a:tc>
                <a:tc>
                  <a:txBody>
                    <a:bodyPr/>
                    <a:lstStyle/>
                    <a:p>
                      <a:pPr marL="0" marR="0" algn="r">
                        <a:spcBef>
                          <a:spcPts val="0"/>
                        </a:spcBef>
                        <a:spcAft>
                          <a:spcPts val="0"/>
                        </a:spcAft>
                      </a:pPr>
                      <a:r>
                        <a:rPr lang="en-US" sz="1200"/>
                        <a:t>3.24042</a:t>
                      </a:r>
                      <a:endParaRPr lang="en-US" sz="1100">
                        <a:latin typeface="Calibri"/>
                        <a:ea typeface="Calibri"/>
                        <a:cs typeface="Times New Roman"/>
                      </a:endParaRPr>
                    </a:p>
                  </a:txBody>
                  <a:tcPr marL="68580" marR="68580" marT="0" marB="0"/>
                </a:tc>
                <a:tc>
                  <a:txBody>
                    <a:bodyPr/>
                    <a:lstStyle/>
                    <a:p>
                      <a:pPr marL="0" marR="0" algn="r" rtl="0" eaLnBrk="1" latinLnBrk="0" hangingPunct="1">
                        <a:spcBef>
                          <a:spcPts val="0"/>
                        </a:spcBef>
                        <a:spcAft>
                          <a:spcPts val="0"/>
                        </a:spcAft>
                      </a:pPr>
                      <a:r>
                        <a:rPr kumimoji="0" lang="en-US" sz="1200" kern="1200" dirty="0">
                          <a:solidFill>
                            <a:schemeClr val="dk1"/>
                          </a:solidFill>
                          <a:latin typeface="+mn-lt"/>
                          <a:ea typeface="+mn-ea"/>
                          <a:cs typeface="+mn-cs"/>
                        </a:rPr>
                        <a:t>0.001194</a:t>
                      </a:r>
                    </a:p>
                  </a:txBody>
                  <a:tcPr marL="68580" marR="68580" marT="0" marB="0">
                    <a:solidFill>
                      <a:srgbClr val="3EDA3E"/>
                    </a:solidFill>
                  </a:tcPr>
                </a:tc>
              </a:tr>
              <a:tr h="345006">
                <a:tc>
                  <a:txBody>
                    <a:bodyPr/>
                    <a:lstStyle/>
                    <a:p>
                      <a:pPr marL="0" marR="0" algn="ctr">
                        <a:spcBef>
                          <a:spcPts val="0"/>
                        </a:spcBef>
                        <a:spcAft>
                          <a:spcPts val="0"/>
                        </a:spcAft>
                      </a:pPr>
                      <a:r>
                        <a:rPr lang="en-US" sz="1200"/>
                        <a:t>duration_min</a:t>
                      </a:r>
                      <a:endParaRPr lang="en-US" sz="1100">
                        <a:latin typeface="Calibri"/>
                        <a:ea typeface="Calibri"/>
                        <a:cs typeface="Times New Roman"/>
                      </a:endParaRPr>
                    </a:p>
                  </a:txBody>
                  <a:tcPr marL="68580" marR="68580" marT="0" marB="0"/>
                </a:tc>
                <a:tc>
                  <a:txBody>
                    <a:bodyPr/>
                    <a:lstStyle/>
                    <a:p>
                      <a:pPr marL="0" marR="0" algn="r">
                        <a:spcBef>
                          <a:spcPts val="0"/>
                        </a:spcBef>
                        <a:spcAft>
                          <a:spcPts val="0"/>
                        </a:spcAft>
                      </a:pPr>
                      <a:r>
                        <a:rPr lang="en-US" sz="1200"/>
                        <a:t>-6.65947</a:t>
                      </a:r>
                      <a:endParaRPr lang="en-US" sz="1100">
                        <a:latin typeface="Calibri"/>
                        <a:ea typeface="Calibri"/>
                        <a:cs typeface="Times New Roman"/>
                      </a:endParaRPr>
                    </a:p>
                  </a:txBody>
                  <a:tcPr marL="68580" marR="68580" marT="0" marB="0"/>
                </a:tc>
                <a:tc>
                  <a:txBody>
                    <a:bodyPr/>
                    <a:lstStyle/>
                    <a:p>
                      <a:pPr marL="0" marR="0" algn="r" rtl="0" eaLnBrk="1" latinLnBrk="0" hangingPunct="1">
                        <a:spcBef>
                          <a:spcPts val="0"/>
                        </a:spcBef>
                        <a:spcAft>
                          <a:spcPts val="0"/>
                        </a:spcAft>
                      </a:pPr>
                      <a:r>
                        <a:rPr kumimoji="0" lang="en-US" sz="1200" kern="1200" dirty="0">
                          <a:solidFill>
                            <a:schemeClr val="dk1"/>
                          </a:solidFill>
                          <a:latin typeface="+mn-lt"/>
                          <a:ea typeface="+mn-ea"/>
                          <a:cs typeface="+mn-cs"/>
                        </a:rPr>
                        <a:t>2.75e-11</a:t>
                      </a:r>
                    </a:p>
                  </a:txBody>
                  <a:tcPr marL="68580" marR="68580" marT="0" marB="0">
                    <a:solidFill>
                      <a:srgbClr val="3EDA3E"/>
                    </a:solidFill>
                  </a:tcPr>
                </a:tc>
              </a:tr>
              <a:tr h="345006">
                <a:tc>
                  <a:txBody>
                    <a:bodyPr/>
                    <a:lstStyle/>
                    <a:p>
                      <a:pPr marL="0" marR="0" algn="ctr">
                        <a:spcBef>
                          <a:spcPts val="0"/>
                        </a:spcBef>
                        <a:spcAft>
                          <a:spcPts val="0"/>
                        </a:spcAft>
                      </a:pPr>
                      <a:r>
                        <a:rPr lang="en-US" sz="1200"/>
                        <a:t>liveness</a:t>
                      </a:r>
                      <a:endParaRPr lang="en-US" sz="1100">
                        <a:latin typeface="Calibri"/>
                        <a:ea typeface="Calibri"/>
                        <a:cs typeface="Times New Roman"/>
                      </a:endParaRPr>
                    </a:p>
                  </a:txBody>
                  <a:tcPr marL="68580" marR="68580" marT="0" marB="0"/>
                </a:tc>
                <a:tc>
                  <a:txBody>
                    <a:bodyPr/>
                    <a:lstStyle/>
                    <a:p>
                      <a:pPr marL="0" marR="0" algn="r">
                        <a:spcBef>
                          <a:spcPts val="0"/>
                        </a:spcBef>
                        <a:spcAft>
                          <a:spcPts val="0"/>
                        </a:spcAft>
                      </a:pPr>
                      <a:r>
                        <a:rPr lang="en-US" sz="1200" dirty="0"/>
                        <a:t>-1.18385</a:t>
                      </a:r>
                      <a:endParaRPr lang="en-US" sz="1100" dirty="0">
                        <a:latin typeface="Calibri"/>
                        <a:ea typeface="Calibri"/>
                        <a:cs typeface="Times New Roman"/>
                      </a:endParaRPr>
                    </a:p>
                  </a:txBody>
                  <a:tcPr marL="68580" marR="68580" marT="0" marB="0"/>
                </a:tc>
                <a:tc>
                  <a:txBody>
                    <a:bodyPr/>
                    <a:lstStyle/>
                    <a:p>
                      <a:pPr marL="0" marR="0" algn="r" rtl="0" eaLnBrk="1" latinLnBrk="0" hangingPunct="1">
                        <a:spcBef>
                          <a:spcPts val="0"/>
                        </a:spcBef>
                        <a:spcAft>
                          <a:spcPts val="0"/>
                        </a:spcAft>
                      </a:pPr>
                      <a:r>
                        <a:rPr kumimoji="0" lang="en-US" sz="1200" kern="1200" dirty="0">
                          <a:solidFill>
                            <a:schemeClr val="dk1"/>
                          </a:solidFill>
                          <a:latin typeface="+mn-lt"/>
                          <a:ea typeface="+mn-ea"/>
                          <a:cs typeface="+mn-cs"/>
                        </a:rPr>
                        <a:t>0.236471</a:t>
                      </a:r>
                    </a:p>
                  </a:txBody>
                  <a:tcPr marL="68580" marR="68580" marT="0" marB="0"/>
                </a:tc>
              </a:tr>
              <a:tr h="345006">
                <a:tc>
                  <a:txBody>
                    <a:bodyPr/>
                    <a:lstStyle/>
                    <a:p>
                      <a:pPr marL="0" marR="0" algn="ctr">
                        <a:spcBef>
                          <a:spcPts val="0"/>
                        </a:spcBef>
                        <a:spcAft>
                          <a:spcPts val="0"/>
                        </a:spcAft>
                      </a:pPr>
                      <a:r>
                        <a:rPr lang="en-US" sz="1200"/>
                        <a:t>speechiness</a:t>
                      </a:r>
                      <a:endParaRPr lang="en-US" sz="1100">
                        <a:latin typeface="Calibri"/>
                        <a:ea typeface="Calibri"/>
                        <a:cs typeface="Times New Roman"/>
                      </a:endParaRPr>
                    </a:p>
                  </a:txBody>
                  <a:tcPr marL="68580" marR="68580" marT="0" marB="0"/>
                </a:tc>
                <a:tc>
                  <a:txBody>
                    <a:bodyPr/>
                    <a:lstStyle/>
                    <a:p>
                      <a:pPr marL="0" marR="0" algn="r">
                        <a:spcBef>
                          <a:spcPts val="0"/>
                        </a:spcBef>
                        <a:spcAft>
                          <a:spcPts val="0"/>
                        </a:spcAft>
                      </a:pPr>
                      <a:r>
                        <a:rPr lang="en-US" sz="1200"/>
                        <a:t>-6.99662</a:t>
                      </a:r>
                      <a:endParaRPr lang="en-US" sz="1100">
                        <a:latin typeface="Calibri"/>
                        <a:ea typeface="Calibri"/>
                        <a:cs typeface="Times New Roman"/>
                      </a:endParaRPr>
                    </a:p>
                  </a:txBody>
                  <a:tcPr marL="68580" marR="68580" marT="0" marB="0"/>
                </a:tc>
                <a:tc>
                  <a:txBody>
                    <a:bodyPr/>
                    <a:lstStyle/>
                    <a:p>
                      <a:pPr marL="0" marR="0" algn="r" rtl="0" eaLnBrk="1" latinLnBrk="0" hangingPunct="1">
                        <a:spcBef>
                          <a:spcPts val="0"/>
                        </a:spcBef>
                        <a:spcAft>
                          <a:spcPts val="0"/>
                        </a:spcAft>
                      </a:pPr>
                      <a:r>
                        <a:rPr kumimoji="0" lang="en-US" sz="1200" kern="1200" dirty="0">
                          <a:solidFill>
                            <a:schemeClr val="dk1"/>
                          </a:solidFill>
                          <a:latin typeface="+mn-lt"/>
                          <a:ea typeface="+mn-ea"/>
                          <a:cs typeface="+mn-cs"/>
                        </a:rPr>
                        <a:t>2.62e-12</a:t>
                      </a:r>
                    </a:p>
                  </a:txBody>
                  <a:tcPr marL="68580" marR="68580" marT="0" marB="0">
                    <a:solidFill>
                      <a:srgbClr val="3EDA3E"/>
                    </a:solidFill>
                  </a:tcPr>
                </a:tc>
              </a:tr>
              <a:tr h="345006">
                <a:tc>
                  <a:txBody>
                    <a:bodyPr/>
                    <a:lstStyle/>
                    <a:p>
                      <a:pPr marL="0" marR="0" algn="ctr">
                        <a:spcBef>
                          <a:spcPts val="0"/>
                        </a:spcBef>
                        <a:spcAft>
                          <a:spcPts val="0"/>
                        </a:spcAft>
                      </a:pPr>
                      <a:r>
                        <a:rPr lang="en-US" sz="1200"/>
                        <a:t>acousticness</a:t>
                      </a:r>
                      <a:endParaRPr lang="en-US" sz="1100">
                        <a:latin typeface="Calibri"/>
                        <a:ea typeface="Calibri"/>
                        <a:cs typeface="Times New Roman"/>
                      </a:endParaRPr>
                    </a:p>
                  </a:txBody>
                  <a:tcPr marL="68580" marR="68580" marT="0" marB="0"/>
                </a:tc>
                <a:tc>
                  <a:txBody>
                    <a:bodyPr/>
                    <a:lstStyle/>
                    <a:p>
                      <a:pPr marL="0" marR="0" algn="r">
                        <a:spcBef>
                          <a:spcPts val="0"/>
                        </a:spcBef>
                        <a:spcAft>
                          <a:spcPts val="0"/>
                        </a:spcAft>
                      </a:pPr>
                      <a:r>
                        <a:rPr lang="en-US" sz="1200"/>
                        <a:t>5.86831</a:t>
                      </a:r>
                      <a:endParaRPr lang="en-US" sz="1100">
                        <a:latin typeface="Calibri"/>
                        <a:ea typeface="Calibri"/>
                        <a:cs typeface="Times New Roman"/>
                      </a:endParaRPr>
                    </a:p>
                  </a:txBody>
                  <a:tcPr marL="68580" marR="68580" marT="0" marB="0"/>
                </a:tc>
                <a:tc>
                  <a:txBody>
                    <a:bodyPr/>
                    <a:lstStyle/>
                    <a:p>
                      <a:pPr marL="0" marR="0" algn="r" rtl="0" eaLnBrk="1" latinLnBrk="0" hangingPunct="1">
                        <a:spcBef>
                          <a:spcPts val="0"/>
                        </a:spcBef>
                        <a:spcAft>
                          <a:spcPts val="0"/>
                        </a:spcAft>
                      </a:pPr>
                      <a:r>
                        <a:rPr kumimoji="0" lang="en-US" sz="1200" kern="1200" dirty="0">
                          <a:solidFill>
                            <a:schemeClr val="dk1"/>
                          </a:solidFill>
                          <a:latin typeface="+mn-lt"/>
                          <a:ea typeface="+mn-ea"/>
                          <a:cs typeface="+mn-cs"/>
                        </a:rPr>
                        <a:t>4.40e-09</a:t>
                      </a:r>
                    </a:p>
                  </a:txBody>
                  <a:tcPr marL="68580" marR="68580" marT="0" marB="0">
                    <a:solidFill>
                      <a:srgbClr val="3EDA3E"/>
                    </a:solidFill>
                  </a:tcPr>
                </a:tc>
              </a:tr>
            </a:tbl>
          </a:graphicData>
        </a:graphic>
      </p:graphicFrame>
    </p:spTree>
  </p:cSld>
  <p:clrMapOvr>
    <a:masterClrMapping/>
  </p:clrMapOvr>
</p:sld>
</file>

<file path=ppt/theme/theme1.xml><?xml version="1.0" encoding="utf-8"?>
<a:theme xmlns:a="http://schemas.openxmlformats.org/drawingml/2006/main" name="Technic">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144</TotalTime>
  <Words>1347</Words>
  <Application>Microsoft Office PowerPoint</Application>
  <PresentationFormat>On-screen Show (4:3)</PresentationFormat>
  <Paragraphs>117</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Technic</vt:lpstr>
      <vt:lpstr>SpringBoard Capstone 1</vt:lpstr>
      <vt:lpstr>The Data</vt:lpstr>
      <vt:lpstr>The Goals</vt:lpstr>
      <vt:lpstr>Exploratory Analysis</vt:lpstr>
      <vt:lpstr>Exploratory Analysis</vt:lpstr>
      <vt:lpstr>Exploratory Analysis</vt:lpstr>
      <vt:lpstr>Exploratory Analysis</vt:lpstr>
      <vt:lpstr>Statistical Analysis</vt:lpstr>
      <vt:lpstr>Statistical Analysis</vt:lpstr>
      <vt:lpstr>Predictive Model, But First…</vt:lpstr>
      <vt:lpstr>Predictive Model, But First…</vt:lpstr>
      <vt:lpstr>Predictive Model - ANN</vt:lpstr>
      <vt:lpstr>Predictive Model - ANN</vt:lpstr>
      <vt:lpstr>Predictive Model - ANN</vt:lpstr>
      <vt:lpstr>Predictive Model - SVM</vt:lpstr>
      <vt:lpstr>Predictive Model - SVM</vt:lpstr>
      <vt:lpstr>Predictive Model - SVM</vt:lpstr>
      <vt:lpstr>Predictive Model - RFC</vt:lpstr>
      <vt:lpstr>Predictive Model - GBT</vt:lpstr>
      <vt:lpstr>Predictive Model - GBT</vt:lpstr>
      <vt:lpstr>Closing Thoughts</vt:lpstr>
      <vt:lpstr>Closing Thoughts</vt:lpstr>
    </vt:vector>
  </TitlesOfParts>
  <Company>Parsons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SpringBoard Capstone 1</dc:title>
  <dc:creator>Rene</dc:creator>
  <cp:lastModifiedBy>Rene</cp:lastModifiedBy>
  <cp:revision>3</cp:revision>
  <dcterms:created xsi:type="dcterms:W3CDTF">2018-01-27T04:23:16Z</dcterms:created>
  <dcterms:modified xsi:type="dcterms:W3CDTF">2018-01-28T06:56:54Z</dcterms:modified>
</cp:coreProperties>
</file>