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8" r:id="rId7"/>
    <p:sldId id="270" r:id="rId8"/>
    <p:sldId id="269" r:id="rId9"/>
    <p:sldId id="257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3E9C1D-B1C9-4954-B6C0-610922B28CF3}" type="datetime1">
              <a:rPr lang="es-ES" smtClean="0"/>
              <a:t>08/03/2020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6F51-7358-45AF-8531-9AF4F2036A31}" type="datetime1">
              <a:rPr lang="es-ES" smtClean="0"/>
              <a:pPr/>
              <a:t>08/03/2020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7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75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3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lips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lips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lipse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Elipse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b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C1ACD9F6-013A-4F1C-9B2F-3B0DA88D8BCB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Rectá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374E-CCC7-4E99-BD44-94BBC7CFFF77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Marcador de posición de conteni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6E325-D2D9-4AA3-A983-B0C3AC02FD50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7817A-1322-4F5B-A318-160699A6C817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1A17-AFD4-450D-BBBE-8B87B46F4681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07812-B0A4-415B-9C63-697F97AC56F2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731AA-EDDE-49A2-B3F8-DA1DB0B36A7D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Rectá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CBF-D15E-45F7-9A71-93D39AFB61B3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FE935-7454-4EF5-9A5B-61A55DB40CEE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FF9F6-932A-4C5B-B13A-96F5061CCAB2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ñetas como iconos de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6" name="Marcador de posición de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7" name="Marcador de posición de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8" name="Marcador de posición de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9" name="Marcador de posición de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D52B5-E519-4C7F-B300-7312911560FA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posición de imagen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2" name="Marcador de posición de imagen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4" name="Marcador de posición de imagen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6" name="Marcador de posición de imagen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8888B-5B6B-4403-AD59-31324B28492C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372E8-BF4D-4155-9AFF-99D8704387F6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F7FC3-4986-41D3-8450-7E9589F36E30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33FD8-864A-4560-9F36-DDB61130B9B0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á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b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b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718DFF-D654-4532-A1B0-A42FE70F9FB3}" type="datetime1">
              <a:rPr lang="es-ES" noProof="0" smtClean="0"/>
              <a:t>08/03/2020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Rectá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your-school-presentation-44445997-6769-4d44-8b30-f9e3050adbfb?ui=es-ES&amp;rs=es-ES&amp;ad=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Ingeniería de Software II</a:t>
            </a:r>
            <a:br>
              <a:rPr lang="es-ES" dirty="0">
                <a:solidFill>
                  <a:schemeClr val="bg1"/>
                </a:solidFill>
              </a:rPr>
            </a:b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COCOMO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8E951C-3936-4E45-BF50-DE0E23CFDB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6805"/>
            <a:ext cx="4076700" cy="13138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JHONY MENDOZA</a:t>
            </a:r>
          </a:p>
          <a:p>
            <a:pPr rtl="0"/>
            <a:r>
              <a:rPr lang="es-ES" dirty="0"/>
              <a:t>RENE RIVERA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s-ES" sz="2300" b="1" dirty="0">
                <a:solidFill>
                  <a:schemeClr val="bg1"/>
                </a:solidFill>
              </a:rPr>
              <a:t>ESTIMAR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1</a:t>
            </a:r>
          </a:p>
        </p:txBody>
      </p:sp>
      <p:pic>
        <p:nvPicPr>
          <p:cNvPr id="1026" name="Picture 2" descr="Resultado de imagen de ESTIMAR">
            <a:extLst>
              <a:ext uri="{FF2B5EF4-FFF2-40B4-BE49-F238E27FC236}">
                <a16:creationId xmlns:a16="http://schemas.microsoft.com/office/drawing/2014/main" id="{B92B6B8A-6FD6-404A-9BDC-A18B4A09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67" y="1063416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2E4428C-CDE6-42F3-967F-66686F2B39D7}"/>
              </a:ext>
            </a:extLst>
          </p:cNvPr>
          <p:cNvSpPr/>
          <p:nvPr/>
        </p:nvSpPr>
        <p:spPr>
          <a:xfrm>
            <a:off x="5156959" y="3100128"/>
            <a:ext cx="6862762" cy="269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Cuánto dinero, esfuerzo, recursos y tiempo supondrá construir un sistema o producto específico de SW.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de que el proyecto comience el gestor del proyecto o el encargado de este y el equipo de software deben estimar el trabajo que habrá de realizarse, los recursos que se requieran y el tiempo que transcurrirá desde el principio hasta el final.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A7FAB6A-4856-458D-877E-75862566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COCOMO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D1D6654-716A-4CF0-9B9C-1F80A23F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s-ES" dirty="0"/>
              <a:t>2</a:t>
            </a:r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EBF6272-B4EF-45FA-A2B9-CCE608379D84}"/>
              </a:ext>
            </a:extLst>
          </p:cNvPr>
          <p:cNvSpPr/>
          <p:nvPr/>
        </p:nvSpPr>
        <p:spPr>
          <a:xfrm>
            <a:off x="5155096" y="1179590"/>
            <a:ext cx="6692348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Su acrónimo del idioma inglés </a:t>
            </a:r>
            <a:r>
              <a:rPr lang="es-ES" dirty="0" err="1">
                <a:latin typeface="Arial" panose="020B0604020202020204" pitchFamily="34" charset="0"/>
                <a:ea typeface="Calibri" panose="020F0502020204030204" pitchFamily="34" charset="0"/>
              </a:rPr>
              <a:t>COnstructive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ea typeface="Calibri" panose="020F0502020204030204" pitchFamily="34" charset="0"/>
              </a:rPr>
              <a:t>COst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ea typeface="Calibri" panose="020F0502020204030204" pitchFamily="34" charset="0"/>
              </a:rPr>
              <a:t>MOdel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). COCOMO es un modelo de formulación matemática con un fuerte componente de base empírica, principalmente utilizado para estimación de costos en los proyectos de software. 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F777797-C945-4A22-9F85-658A6939D679}"/>
              </a:ext>
            </a:extLst>
          </p:cNvPr>
          <p:cNvSpPr/>
          <p:nvPr/>
        </p:nvSpPr>
        <p:spPr>
          <a:xfrm>
            <a:off x="5155096" y="3427912"/>
            <a:ext cx="6546574" cy="1287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Está orientado a la magnitud del producto final, está basado en estimaciones matemáticas, mide el "tamaño" del proyecto y utiliza las líneas de código como unidad de medida</a:t>
            </a:r>
            <a:endParaRPr lang="es-ES" dirty="0"/>
          </a:p>
        </p:txBody>
      </p:sp>
      <p:pic>
        <p:nvPicPr>
          <p:cNvPr id="2050" name="Picture 2" descr="Resultado de imagen de lineas de codigo">
            <a:extLst>
              <a:ext uri="{FF2B5EF4-FFF2-40B4-BE49-F238E27FC236}">
                <a16:creationId xmlns:a16="http://schemas.microsoft.com/office/drawing/2014/main" id="{ED14883F-DDBD-47F1-B0F7-88C76FBD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07" y="4951403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8D0A11E-5466-4176-B763-7D63EC7A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Esquema de COCOMO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C6C18A8-0099-4D24-80A2-8B0D9031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s-ES" dirty="0"/>
              <a:t>3</a:t>
            </a:r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088DD19-167D-4E3A-89A0-7F28B3A45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0699" y="1344902"/>
            <a:ext cx="5400040" cy="13322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0D49056-AC75-4B17-8D37-E6A83B8B91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7056" y="2951472"/>
            <a:ext cx="5267325" cy="14668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D68BDC7-1B2F-4133-8E5B-F9B269D570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57056" y="4733059"/>
            <a:ext cx="5267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5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96DFA7A-811A-47D6-9366-F2BC1B33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Diseño del Software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DA0227E-1BEE-4CC9-97F9-10ACDB4E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s-ES" dirty="0"/>
              <a:t>4</a:t>
            </a:r>
            <a:endParaRPr lang="es-ES" noProof="0" dirty="0"/>
          </a:p>
        </p:txBody>
      </p:sp>
      <p:pic>
        <p:nvPicPr>
          <p:cNvPr id="3074" name="Picture 2" descr="Resultado de imagen de jsp">
            <a:extLst>
              <a:ext uri="{FF2B5EF4-FFF2-40B4-BE49-F238E27FC236}">
                <a16:creationId xmlns:a16="http://schemas.microsoft.com/office/drawing/2014/main" id="{0E5A2036-C5F2-424B-A146-5BF2956F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78" y="1549055"/>
            <a:ext cx="1760161" cy="176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netbeans">
            <a:extLst>
              <a:ext uri="{FF2B5EF4-FFF2-40B4-BE49-F238E27FC236}">
                <a16:creationId xmlns:a16="http://schemas.microsoft.com/office/drawing/2014/main" id="{DE181614-DB21-41FD-83BA-16AF4884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04" y="1549054"/>
            <a:ext cx="1526448" cy="176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EDFC99-3852-4E44-AC90-CAA936DF3E70}"/>
              </a:ext>
            </a:extLst>
          </p:cNvPr>
          <p:cNvCxnSpPr/>
          <p:nvPr/>
        </p:nvCxnSpPr>
        <p:spPr>
          <a:xfrm>
            <a:off x="7633252" y="2531165"/>
            <a:ext cx="102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ítulo 6">
            <a:extLst>
              <a:ext uri="{FF2B5EF4-FFF2-40B4-BE49-F238E27FC236}">
                <a16:creationId xmlns:a16="http://schemas.microsoft.com/office/drawing/2014/main" id="{D4665D80-AB0D-431F-88B1-3654EDD32F4A}"/>
              </a:ext>
            </a:extLst>
          </p:cNvPr>
          <p:cNvSpPr txBox="1">
            <a:spLocks/>
          </p:cNvSpPr>
          <p:nvPr/>
        </p:nvSpPr>
        <p:spPr bwMode="gray">
          <a:xfrm>
            <a:off x="4704580" y="514038"/>
            <a:ext cx="3438881" cy="778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</a:rPr>
              <a:t>Herramientas</a:t>
            </a:r>
          </a:p>
        </p:txBody>
      </p:sp>
      <p:pic>
        <p:nvPicPr>
          <p:cNvPr id="3078" name="Picture 6" descr="Resultado de imagen de postman">
            <a:extLst>
              <a:ext uri="{FF2B5EF4-FFF2-40B4-BE49-F238E27FC236}">
                <a16:creationId xmlns:a16="http://schemas.microsoft.com/office/drawing/2014/main" id="{C3A50E8A-D2F2-42EB-81FC-A3564E80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61" y="3566192"/>
            <a:ext cx="3048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glassfish">
            <a:extLst>
              <a:ext uri="{FF2B5EF4-FFF2-40B4-BE49-F238E27FC236}">
                <a16:creationId xmlns:a16="http://schemas.microsoft.com/office/drawing/2014/main" id="{F78918A2-08AC-4DC0-8ABC-BEBAEACA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48" y="494276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93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3148617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es-ES" sz="6000" dirty="0">
                <a:solidFill>
                  <a:srgbClr val="0070C0"/>
                </a:solidFill>
              </a:rPr>
              <a:t>Software COCOMO Básico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6B21C8-6BBC-46A2-A1E3-7E8BDB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47_TF66741836" id="{D148D1B0-C32F-4861-B46F-F684BCC9B5F4}" vid="{2DAC65D9-64E4-4644-8918-EE70583F0BE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A1C8E2-513F-4C9C-99C7-9AE0E7429B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Procedimientos de inicio de año</Template>
  <TotalTime>0</TotalTime>
  <Words>163</Words>
  <Application>Microsoft Office PowerPoint</Application>
  <PresentationFormat>Panorámica</PresentationFormat>
  <Paragraphs>21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Sala de reuniones Ion</vt:lpstr>
      <vt:lpstr>Ingeniería de Software II  COCOMO</vt:lpstr>
      <vt:lpstr>ESTIMAR</vt:lpstr>
      <vt:lpstr>COCOMO</vt:lpstr>
      <vt:lpstr>Esquema de COCOMO</vt:lpstr>
      <vt:lpstr>Diseño del Software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2020-03-08T16:36:51Z</dcterms:created>
  <dcterms:modified xsi:type="dcterms:W3CDTF">2020-03-08T19:58:19Z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