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7" r:id="rId2"/>
    <p:sldId id="268" r:id="rId3"/>
    <p:sldId id="269" r:id="rId4"/>
    <p:sldId id="270" r:id="rId5"/>
    <p:sldId id="271" r:id="rId6"/>
    <p:sldId id="315" r:id="rId7"/>
    <p:sldId id="308" r:id="rId8"/>
    <p:sldId id="303" r:id="rId9"/>
    <p:sldId id="306" r:id="rId10"/>
    <p:sldId id="307" r:id="rId11"/>
    <p:sldId id="305" r:id="rId12"/>
    <p:sldId id="302" r:id="rId13"/>
    <p:sldId id="274" r:id="rId14"/>
    <p:sldId id="275" r:id="rId15"/>
    <p:sldId id="314" r:id="rId16"/>
    <p:sldId id="304" r:id="rId17"/>
    <p:sldId id="276" r:id="rId18"/>
    <p:sldId id="277" r:id="rId19"/>
    <p:sldId id="278" r:id="rId20"/>
    <p:sldId id="301" r:id="rId21"/>
    <p:sldId id="332" r:id="rId22"/>
    <p:sldId id="334" r:id="rId23"/>
    <p:sldId id="336" r:id="rId24"/>
    <p:sldId id="335" r:id="rId25"/>
    <p:sldId id="279" r:id="rId26"/>
    <p:sldId id="319" r:id="rId27"/>
    <p:sldId id="318" r:id="rId28"/>
    <p:sldId id="282" r:id="rId29"/>
    <p:sldId id="310" r:id="rId30"/>
    <p:sldId id="324" r:id="rId31"/>
    <p:sldId id="321" r:id="rId32"/>
    <p:sldId id="322" r:id="rId33"/>
    <p:sldId id="286" r:id="rId34"/>
    <p:sldId id="340" r:id="rId35"/>
    <p:sldId id="312" r:id="rId36"/>
    <p:sldId id="288" r:id="rId37"/>
    <p:sldId id="341" r:id="rId38"/>
    <p:sldId id="342" r:id="rId39"/>
    <p:sldId id="344" r:id="rId40"/>
    <p:sldId id="300" r:id="rId41"/>
    <p:sldId id="325" r:id="rId42"/>
    <p:sldId id="337" r:id="rId43"/>
    <p:sldId id="339" r:id="rId44"/>
    <p:sldId id="290" r:id="rId45"/>
    <p:sldId id="327" r:id="rId46"/>
    <p:sldId id="329" r:id="rId47"/>
    <p:sldId id="330" r:id="rId48"/>
    <p:sldId id="292" r:id="rId49"/>
    <p:sldId id="326" r:id="rId50"/>
    <p:sldId id="345" r:id="rId5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7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0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3E957F-4D9F-47B1-8E78-A4628EB64C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F49FA40-3799-4A5D-86D5-FFF994FC3D02}">
      <dgm:prSet custT="1"/>
      <dgm:spPr>
        <a:solidFill>
          <a:srgbClr val="0070C0"/>
        </a:solidFill>
      </dgm:spPr>
      <dgm:t>
        <a:bodyPr/>
        <a:lstStyle/>
        <a:p>
          <a:pPr algn="ctr" rtl="0"/>
          <a:r>
            <a:rPr lang="en-AU" sz="5400" b="1" dirty="0" smtClean="0"/>
            <a:t>Malas Prácticas</a:t>
          </a:r>
          <a:endParaRPr lang="en-AU" sz="5400" b="1" dirty="0"/>
        </a:p>
      </dgm:t>
    </dgm:pt>
    <dgm:pt modelId="{4B488A88-57FC-40CB-B61D-808DFF4C54BC}" type="parTrans" cxnId="{38B29C07-8A54-4734-A117-E3C4784F65F1}">
      <dgm:prSet/>
      <dgm:spPr/>
      <dgm:t>
        <a:bodyPr/>
        <a:lstStyle/>
        <a:p>
          <a:endParaRPr lang="en-AU"/>
        </a:p>
      </dgm:t>
    </dgm:pt>
    <dgm:pt modelId="{1238333F-E50C-4E63-BCC9-81FF3720EFF1}" type="sibTrans" cxnId="{38B29C07-8A54-4734-A117-E3C4784F65F1}">
      <dgm:prSet/>
      <dgm:spPr/>
      <dgm:t>
        <a:bodyPr/>
        <a:lstStyle/>
        <a:p>
          <a:endParaRPr lang="en-AU"/>
        </a:p>
      </dgm:t>
    </dgm:pt>
    <dgm:pt modelId="{DBA632C3-4B62-4172-A36C-D6B072FA5494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es-CL" sz="2400" dirty="0" smtClean="0"/>
            <a:t>Asumir que el usuario promedio tiene el conocimiento o el tiempo para usar las herramientas del BI</a:t>
          </a:r>
          <a:endParaRPr lang="en-AU" sz="2400" b="1" dirty="0"/>
        </a:p>
      </dgm:t>
    </dgm:pt>
    <dgm:pt modelId="{13870A92-C8E9-49C5-ADA1-EF60A39D4173}" type="parTrans" cxnId="{F062448B-9DBD-472E-A727-4415D5803BD1}">
      <dgm:prSet/>
      <dgm:spPr/>
      <dgm:t>
        <a:bodyPr/>
        <a:lstStyle/>
        <a:p>
          <a:endParaRPr lang="en-AU"/>
        </a:p>
      </dgm:t>
    </dgm:pt>
    <dgm:pt modelId="{0D583296-5101-4D7B-AB1B-C5D04D13B16E}" type="sibTrans" cxnId="{F062448B-9DBD-472E-A727-4415D5803BD1}">
      <dgm:prSet/>
      <dgm:spPr/>
      <dgm:t>
        <a:bodyPr/>
        <a:lstStyle/>
        <a:p>
          <a:endParaRPr lang="en-AU"/>
        </a:p>
      </dgm:t>
    </dgm:pt>
    <dgm:pt modelId="{F4C67EB2-1FA2-4581-A2D4-7655B7218269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es-CL" sz="2400" dirty="0" smtClean="0"/>
            <a:t>Asumir que un almacén de datos solucionará todos los requerimientos de acceso a la información.</a:t>
          </a:r>
          <a:endParaRPr lang="en-AU" sz="2400" b="1" dirty="0"/>
        </a:p>
      </dgm:t>
    </dgm:pt>
    <dgm:pt modelId="{89203E8D-D5F8-4A2E-9F63-04AEC5C06FB1}" type="parTrans" cxnId="{59D2586A-BB82-4A4E-ABC4-547827A69C94}">
      <dgm:prSet/>
      <dgm:spPr/>
      <dgm:t>
        <a:bodyPr/>
        <a:lstStyle/>
        <a:p>
          <a:endParaRPr lang="en-AU"/>
        </a:p>
      </dgm:t>
    </dgm:pt>
    <dgm:pt modelId="{99B38650-B458-40AF-9D25-0B3757A31F5E}" type="sibTrans" cxnId="{59D2586A-BB82-4A4E-ABC4-547827A69C94}">
      <dgm:prSet/>
      <dgm:spPr/>
      <dgm:t>
        <a:bodyPr/>
        <a:lstStyle/>
        <a:p>
          <a:endParaRPr lang="en-AU"/>
        </a:p>
      </dgm:t>
    </dgm:pt>
    <dgm:pt modelId="{D96DF7FA-D717-43BC-A7BF-30C6335B3F66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es-CL" sz="2400" dirty="0" smtClean="0"/>
            <a:t>Seleccionar una herramienta de BI sin tener un requerimiento de negocio específico. </a:t>
          </a:r>
          <a:endParaRPr lang="en-AU" sz="2400" b="1" dirty="0"/>
        </a:p>
      </dgm:t>
    </dgm:pt>
    <dgm:pt modelId="{29049953-2A8C-4A68-8EE0-64AB0875D23F}" type="parTrans" cxnId="{56464710-2D5C-4559-830A-BD6AAC4A6855}">
      <dgm:prSet/>
      <dgm:spPr/>
      <dgm:t>
        <a:bodyPr/>
        <a:lstStyle/>
        <a:p>
          <a:endParaRPr lang="en-AU"/>
        </a:p>
      </dgm:t>
    </dgm:pt>
    <dgm:pt modelId="{E1C876CB-2954-4D2D-B5DD-A89E67F096AD}" type="sibTrans" cxnId="{56464710-2D5C-4559-830A-BD6AAC4A6855}">
      <dgm:prSet/>
      <dgm:spPr/>
      <dgm:t>
        <a:bodyPr/>
        <a:lstStyle/>
        <a:p>
          <a:endParaRPr lang="en-AU"/>
        </a:p>
      </dgm:t>
    </dgm:pt>
    <dgm:pt modelId="{CD493328-3727-4CDA-9E4A-2177AD9660AB}" type="pres">
      <dgm:prSet presAssocID="{FC3E957F-4D9F-47B1-8E78-A4628EB64C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1528FC7F-2B4C-4B25-9D79-962267B5EDCD}" type="pres">
      <dgm:prSet presAssocID="{7F49FA40-3799-4A5D-86D5-FFF994FC3D02}" presName="parentText" presStyleLbl="node1" presStyleIdx="0" presStyleCnt="4" custScaleY="179073" custLinFactY="-5086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A887305-4647-4E7C-A2BE-80CF0BA91337}" type="pres">
      <dgm:prSet presAssocID="{1238333F-E50C-4E63-BCC9-81FF3720EFF1}" presName="spacer" presStyleCnt="0"/>
      <dgm:spPr/>
    </dgm:pt>
    <dgm:pt modelId="{61F32AB9-93BA-4516-8FE1-8FB856ED6122}" type="pres">
      <dgm:prSet presAssocID="{DBA632C3-4B62-4172-A36C-D6B072FA54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88CDCC8-39DB-4F65-8586-7445BBCEA7E9}" type="pres">
      <dgm:prSet presAssocID="{0D583296-5101-4D7B-AB1B-C5D04D13B16E}" presName="spacer" presStyleCnt="0"/>
      <dgm:spPr/>
    </dgm:pt>
    <dgm:pt modelId="{06A6B270-F8D3-4C6F-97BC-4A6345C0A601}" type="pres">
      <dgm:prSet presAssocID="{F4C67EB2-1FA2-4581-A2D4-7655B721826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21E5EFC-484F-42EE-8E38-8C98828C95CD}" type="pres">
      <dgm:prSet presAssocID="{99B38650-B458-40AF-9D25-0B3757A31F5E}" presName="spacer" presStyleCnt="0"/>
      <dgm:spPr/>
    </dgm:pt>
    <dgm:pt modelId="{82FFC4B5-7DF2-4CA2-8404-D98C0E339770}" type="pres">
      <dgm:prSet presAssocID="{D96DF7FA-D717-43BC-A7BF-30C6335B3F66}" presName="parentText" presStyleLbl="node1" presStyleIdx="3" presStyleCnt="4" custLinFactNeighborY="-91851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062448B-9DBD-472E-A727-4415D5803BD1}" srcId="{FC3E957F-4D9F-47B1-8E78-A4628EB64CE2}" destId="{DBA632C3-4B62-4172-A36C-D6B072FA5494}" srcOrd="1" destOrd="0" parTransId="{13870A92-C8E9-49C5-ADA1-EF60A39D4173}" sibTransId="{0D583296-5101-4D7B-AB1B-C5D04D13B16E}"/>
    <dgm:cxn modelId="{38B29C07-8A54-4734-A117-E3C4784F65F1}" srcId="{FC3E957F-4D9F-47B1-8E78-A4628EB64CE2}" destId="{7F49FA40-3799-4A5D-86D5-FFF994FC3D02}" srcOrd="0" destOrd="0" parTransId="{4B488A88-57FC-40CB-B61D-808DFF4C54BC}" sibTransId="{1238333F-E50C-4E63-BCC9-81FF3720EFF1}"/>
    <dgm:cxn modelId="{0091D763-0E43-4515-9B03-9E8DC6ADC04B}" type="presOf" srcId="{DBA632C3-4B62-4172-A36C-D6B072FA5494}" destId="{61F32AB9-93BA-4516-8FE1-8FB856ED6122}" srcOrd="0" destOrd="0" presId="urn:microsoft.com/office/officeart/2005/8/layout/vList2"/>
    <dgm:cxn modelId="{F57F0562-9871-43D9-877C-C8DFA6B31F89}" type="presOf" srcId="{D96DF7FA-D717-43BC-A7BF-30C6335B3F66}" destId="{82FFC4B5-7DF2-4CA2-8404-D98C0E339770}" srcOrd="0" destOrd="0" presId="urn:microsoft.com/office/officeart/2005/8/layout/vList2"/>
    <dgm:cxn modelId="{56464710-2D5C-4559-830A-BD6AAC4A6855}" srcId="{FC3E957F-4D9F-47B1-8E78-A4628EB64CE2}" destId="{D96DF7FA-D717-43BC-A7BF-30C6335B3F66}" srcOrd="3" destOrd="0" parTransId="{29049953-2A8C-4A68-8EE0-64AB0875D23F}" sibTransId="{E1C876CB-2954-4D2D-B5DD-A89E67F096AD}"/>
    <dgm:cxn modelId="{26A2A729-C567-4C9A-A13E-ADD5EC71D074}" type="presOf" srcId="{F4C67EB2-1FA2-4581-A2D4-7655B7218269}" destId="{06A6B270-F8D3-4C6F-97BC-4A6345C0A601}" srcOrd="0" destOrd="0" presId="urn:microsoft.com/office/officeart/2005/8/layout/vList2"/>
    <dgm:cxn modelId="{59D2586A-BB82-4A4E-ABC4-547827A69C94}" srcId="{FC3E957F-4D9F-47B1-8E78-A4628EB64CE2}" destId="{F4C67EB2-1FA2-4581-A2D4-7655B7218269}" srcOrd="2" destOrd="0" parTransId="{89203E8D-D5F8-4A2E-9F63-04AEC5C06FB1}" sibTransId="{99B38650-B458-40AF-9D25-0B3757A31F5E}"/>
    <dgm:cxn modelId="{A77C19D0-0689-4FF2-8930-10FC78C887A7}" type="presOf" srcId="{FC3E957F-4D9F-47B1-8E78-A4628EB64CE2}" destId="{CD493328-3727-4CDA-9E4A-2177AD9660AB}" srcOrd="0" destOrd="0" presId="urn:microsoft.com/office/officeart/2005/8/layout/vList2"/>
    <dgm:cxn modelId="{891B5018-E942-4090-BE17-7651633280B8}" type="presOf" srcId="{7F49FA40-3799-4A5D-86D5-FFF994FC3D02}" destId="{1528FC7F-2B4C-4B25-9D79-962267B5EDCD}" srcOrd="0" destOrd="0" presId="urn:microsoft.com/office/officeart/2005/8/layout/vList2"/>
    <dgm:cxn modelId="{74A603BF-6D89-4412-AFE0-AF35CA8DE247}" type="presParOf" srcId="{CD493328-3727-4CDA-9E4A-2177AD9660AB}" destId="{1528FC7F-2B4C-4B25-9D79-962267B5EDCD}" srcOrd="0" destOrd="0" presId="urn:microsoft.com/office/officeart/2005/8/layout/vList2"/>
    <dgm:cxn modelId="{F76D4957-22B0-4EA7-ADEF-DA3CDE0DDB41}" type="presParOf" srcId="{CD493328-3727-4CDA-9E4A-2177AD9660AB}" destId="{EA887305-4647-4E7C-A2BE-80CF0BA91337}" srcOrd="1" destOrd="0" presId="urn:microsoft.com/office/officeart/2005/8/layout/vList2"/>
    <dgm:cxn modelId="{430FE596-5C1E-4659-ACCD-78D64060EA2F}" type="presParOf" srcId="{CD493328-3727-4CDA-9E4A-2177AD9660AB}" destId="{61F32AB9-93BA-4516-8FE1-8FB856ED6122}" srcOrd="2" destOrd="0" presId="urn:microsoft.com/office/officeart/2005/8/layout/vList2"/>
    <dgm:cxn modelId="{226313C3-2A70-4778-A3F1-65049037BC4E}" type="presParOf" srcId="{CD493328-3727-4CDA-9E4A-2177AD9660AB}" destId="{E88CDCC8-39DB-4F65-8586-7445BBCEA7E9}" srcOrd="3" destOrd="0" presId="urn:microsoft.com/office/officeart/2005/8/layout/vList2"/>
    <dgm:cxn modelId="{72B5CDEB-15EA-4ECF-BB00-535405416D30}" type="presParOf" srcId="{CD493328-3727-4CDA-9E4A-2177AD9660AB}" destId="{06A6B270-F8D3-4C6F-97BC-4A6345C0A601}" srcOrd="4" destOrd="0" presId="urn:microsoft.com/office/officeart/2005/8/layout/vList2"/>
    <dgm:cxn modelId="{BD076D13-054D-4484-A3FB-B64631D6FD77}" type="presParOf" srcId="{CD493328-3727-4CDA-9E4A-2177AD9660AB}" destId="{821E5EFC-484F-42EE-8E38-8C98828C95CD}" srcOrd="5" destOrd="0" presId="urn:microsoft.com/office/officeart/2005/8/layout/vList2"/>
    <dgm:cxn modelId="{86E12590-5922-4A4D-8F54-0B1D5DE9E3E3}" type="presParOf" srcId="{CD493328-3727-4CDA-9E4A-2177AD9660AB}" destId="{82FFC4B5-7DF2-4CA2-8404-D98C0E3397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1AA463-AB33-4F57-838F-D907747D6B75}" type="doc">
      <dgm:prSet loTypeId="urn:microsoft.com/office/officeart/2005/8/layout/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840D941-99F8-42F7-9EAD-9BB6AC6A8C8A}">
      <dgm:prSet phldrT="[Texto]"/>
      <dgm:spPr>
        <a:solidFill>
          <a:srgbClr val="0099FF"/>
        </a:solidFill>
      </dgm:spPr>
      <dgm:t>
        <a:bodyPr/>
        <a:lstStyle/>
        <a:p>
          <a:r>
            <a:rPr lang="es-MX" dirty="0" smtClean="0"/>
            <a:t>1.-Cargar datos BASE</a:t>
          </a:r>
          <a:endParaRPr lang="es-CL" dirty="0"/>
        </a:p>
      </dgm:t>
    </dgm:pt>
    <dgm:pt modelId="{B016796B-E4DD-4D33-9BBC-77838DEE8C7B}" type="parTrans" cxnId="{311FD81F-7B14-491A-8478-23542F5B591F}">
      <dgm:prSet/>
      <dgm:spPr/>
      <dgm:t>
        <a:bodyPr/>
        <a:lstStyle/>
        <a:p>
          <a:endParaRPr lang="es-CL"/>
        </a:p>
      </dgm:t>
    </dgm:pt>
    <dgm:pt modelId="{E899AE5D-DEC6-459C-9D0D-66833C4CAB84}" type="sibTrans" cxnId="{311FD81F-7B14-491A-8478-23542F5B591F}">
      <dgm:prSet/>
      <dgm:spPr/>
      <dgm:t>
        <a:bodyPr/>
        <a:lstStyle/>
        <a:p>
          <a:endParaRPr lang="es-CL"/>
        </a:p>
      </dgm:t>
    </dgm:pt>
    <dgm:pt modelId="{196CA994-212B-46B8-BBB6-C54B5C0284E3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1.1.-Carga archivos fuente</a:t>
          </a:r>
          <a:endParaRPr lang="es-CL" dirty="0"/>
        </a:p>
      </dgm:t>
    </dgm:pt>
    <dgm:pt modelId="{255EB3B0-3F4E-4AB5-9C5E-5A7BACF4A1FB}" type="parTrans" cxnId="{5AA10240-8FA3-47F2-860E-CE15B872B478}">
      <dgm:prSet/>
      <dgm:spPr/>
      <dgm:t>
        <a:bodyPr/>
        <a:lstStyle/>
        <a:p>
          <a:endParaRPr lang="es-CL"/>
        </a:p>
      </dgm:t>
    </dgm:pt>
    <dgm:pt modelId="{5345CBD4-8493-43F4-9E41-51867F79F889}" type="sibTrans" cxnId="{5AA10240-8FA3-47F2-860E-CE15B872B478}">
      <dgm:prSet/>
      <dgm:spPr/>
      <dgm:t>
        <a:bodyPr/>
        <a:lstStyle/>
        <a:p>
          <a:endParaRPr lang="es-CL"/>
        </a:p>
      </dgm:t>
    </dgm:pt>
    <dgm:pt modelId="{72E2830F-1790-4FBD-8DBE-035A4FF39005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1.2.-Cargar CUBOS</a:t>
          </a:r>
          <a:endParaRPr lang="es-CL" dirty="0"/>
        </a:p>
      </dgm:t>
    </dgm:pt>
    <dgm:pt modelId="{C5B8847E-AD89-4EA0-92C2-323B69C9C5A2}" type="parTrans" cxnId="{E08EA3FA-2CC6-422D-95C1-80741283BF23}">
      <dgm:prSet/>
      <dgm:spPr/>
      <dgm:t>
        <a:bodyPr/>
        <a:lstStyle/>
        <a:p>
          <a:endParaRPr lang="es-CL"/>
        </a:p>
      </dgm:t>
    </dgm:pt>
    <dgm:pt modelId="{0CAE3004-6938-4E8B-9043-0E40F186DBC1}" type="sibTrans" cxnId="{E08EA3FA-2CC6-422D-95C1-80741283BF23}">
      <dgm:prSet/>
      <dgm:spPr/>
      <dgm:t>
        <a:bodyPr/>
        <a:lstStyle/>
        <a:p>
          <a:endParaRPr lang="es-CL"/>
        </a:p>
      </dgm:t>
    </dgm:pt>
    <dgm:pt modelId="{B0C38D56-E8AA-461A-8127-42B0AA6C79D6}">
      <dgm:prSet phldrT="[Texto]"/>
      <dgm:spPr>
        <a:solidFill>
          <a:srgbClr val="0099FF"/>
        </a:solidFill>
      </dgm:spPr>
      <dgm:t>
        <a:bodyPr/>
        <a:lstStyle/>
        <a:p>
          <a:r>
            <a:rPr lang="es-MX" dirty="0" smtClean="0"/>
            <a:t>2.-Proceso de ejecución de agregaciones</a:t>
          </a:r>
          <a:endParaRPr lang="es-CL" dirty="0"/>
        </a:p>
      </dgm:t>
    </dgm:pt>
    <dgm:pt modelId="{F36D956A-10C4-4CAC-A0D1-45B7FA0AA676}" type="parTrans" cxnId="{71952B82-A03B-4308-8831-B90CFB846679}">
      <dgm:prSet/>
      <dgm:spPr/>
      <dgm:t>
        <a:bodyPr/>
        <a:lstStyle/>
        <a:p>
          <a:endParaRPr lang="es-CL"/>
        </a:p>
      </dgm:t>
    </dgm:pt>
    <dgm:pt modelId="{0D9BBE79-FC1B-4B37-8D20-AC0E5B3BB863}" type="sibTrans" cxnId="{71952B82-A03B-4308-8831-B90CFB846679}">
      <dgm:prSet/>
      <dgm:spPr/>
      <dgm:t>
        <a:bodyPr/>
        <a:lstStyle/>
        <a:p>
          <a:endParaRPr lang="es-CL"/>
        </a:p>
      </dgm:t>
    </dgm:pt>
    <dgm:pt modelId="{2903B41D-E8CC-4E78-B2C0-D35076EBD437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2.1.-Ejecutar Proceso de Base de datos (Procedimientos almacenados) </a:t>
          </a:r>
        </a:p>
        <a:p>
          <a:r>
            <a:rPr lang="es-MX" dirty="0" err="1" smtClean="0"/>
            <a:t>Ej</a:t>
          </a:r>
          <a:r>
            <a:rPr lang="es-MX" dirty="0" smtClean="0"/>
            <a:t>: Costo 16-20 Hrs </a:t>
          </a:r>
          <a:r>
            <a:rPr lang="es-MX" dirty="0" err="1" smtClean="0"/>
            <a:t>aprox</a:t>
          </a:r>
          <a:r>
            <a:rPr lang="es-MX" dirty="0" smtClean="0"/>
            <a:t> por </a:t>
          </a:r>
          <a:r>
            <a:rPr lang="es-MX" dirty="0" err="1" smtClean="0"/>
            <a:t>agrupacion</a:t>
          </a:r>
          <a:endParaRPr lang="es-CL" dirty="0"/>
        </a:p>
      </dgm:t>
    </dgm:pt>
    <dgm:pt modelId="{399B27B4-74E8-4E01-A78D-80BD06F6459B}" type="parTrans" cxnId="{9D9144E4-1BB5-4851-91B8-B20B11D28589}">
      <dgm:prSet/>
      <dgm:spPr/>
      <dgm:t>
        <a:bodyPr/>
        <a:lstStyle/>
        <a:p>
          <a:endParaRPr lang="es-CL"/>
        </a:p>
      </dgm:t>
    </dgm:pt>
    <dgm:pt modelId="{0B9B0C92-82DD-4CBC-A21D-5522BDCC9EA5}" type="sibTrans" cxnId="{9D9144E4-1BB5-4851-91B8-B20B11D28589}">
      <dgm:prSet/>
      <dgm:spPr/>
      <dgm:t>
        <a:bodyPr/>
        <a:lstStyle/>
        <a:p>
          <a:endParaRPr lang="es-CL"/>
        </a:p>
      </dgm:t>
    </dgm:pt>
    <dgm:pt modelId="{DAEA9A67-02E9-4DF6-8F9F-DA719B8A4BD9}">
      <dgm:prSet phldrT="[Texto]"/>
      <dgm:spPr>
        <a:solidFill>
          <a:srgbClr val="0099FF"/>
        </a:solidFill>
      </dgm:spPr>
      <dgm:t>
        <a:bodyPr/>
        <a:lstStyle/>
        <a:p>
          <a:r>
            <a:rPr lang="es-MX" dirty="0" smtClean="0"/>
            <a:t>3.-Proceso de generación EXCEL</a:t>
          </a:r>
          <a:endParaRPr lang="es-CL" dirty="0"/>
        </a:p>
      </dgm:t>
    </dgm:pt>
    <dgm:pt modelId="{3162EC8B-B730-4791-A2AA-9272B5439CF5}" type="parTrans" cxnId="{28DBB6CD-2875-40F5-AEA0-64FFD2CF397B}">
      <dgm:prSet/>
      <dgm:spPr/>
      <dgm:t>
        <a:bodyPr/>
        <a:lstStyle/>
        <a:p>
          <a:endParaRPr lang="es-CL"/>
        </a:p>
      </dgm:t>
    </dgm:pt>
    <dgm:pt modelId="{D4324008-4DA6-4EEC-BDAE-CE59CDAE3583}" type="sibTrans" cxnId="{28DBB6CD-2875-40F5-AEA0-64FFD2CF397B}">
      <dgm:prSet/>
      <dgm:spPr/>
      <dgm:t>
        <a:bodyPr/>
        <a:lstStyle/>
        <a:p>
          <a:endParaRPr lang="es-CL"/>
        </a:p>
      </dgm:t>
    </dgm:pt>
    <dgm:pt modelId="{4EDEF703-1A35-44FB-BC80-2047EDB71335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3.1.-Generar EXCEL, construcción</a:t>
          </a:r>
          <a:endParaRPr lang="es-CL" dirty="0"/>
        </a:p>
      </dgm:t>
    </dgm:pt>
    <dgm:pt modelId="{85B3201F-A489-4529-AE6F-047BE0EA89E9}" type="parTrans" cxnId="{720CB7AD-84C6-493B-B2E3-B74684B9A08C}">
      <dgm:prSet/>
      <dgm:spPr/>
      <dgm:t>
        <a:bodyPr/>
        <a:lstStyle/>
        <a:p>
          <a:endParaRPr lang="es-CL"/>
        </a:p>
      </dgm:t>
    </dgm:pt>
    <dgm:pt modelId="{151EC183-D596-4C49-9310-C688F5529F0B}" type="sibTrans" cxnId="{720CB7AD-84C6-493B-B2E3-B74684B9A08C}">
      <dgm:prSet/>
      <dgm:spPr/>
      <dgm:t>
        <a:bodyPr/>
        <a:lstStyle/>
        <a:p>
          <a:endParaRPr lang="es-CL"/>
        </a:p>
      </dgm:t>
    </dgm:pt>
    <dgm:pt modelId="{B14BBAEE-10A8-4991-816C-BD471424B9D9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3.3-Enviar email a lista de inscritos</a:t>
          </a:r>
          <a:endParaRPr lang="es-CL" dirty="0"/>
        </a:p>
      </dgm:t>
    </dgm:pt>
    <dgm:pt modelId="{E394A91C-E48B-43CA-B0C0-0F56860E4169}" type="parTrans" cxnId="{D6273301-9A39-4A5F-ADB7-0578790FD12A}">
      <dgm:prSet/>
      <dgm:spPr/>
      <dgm:t>
        <a:bodyPr/>
        <a:lstStyle/>
        <a:p>
          <a:endParaRPr lang="es-CL"/>
        </a:p>
      </dgm:t>
    </dgm:pt>
    <dgm:pt modelId="{72BD456C-8B18-4FFD-815F-41DBE6622DC8}" type="sibTrans" cxnId="{D6273301-9A39-4A5F-ADB7-0578790FD12A}">
      <dgm:prSet/>
      <dgm:spPr/>
      <dgm:t>
        <a:bodyPr/>
        <a:lstStyle/>
        <a:p>
          <a:endParaRPr lang="es-CL"/>
        </a:p>
      </dgm:t>
    </dgm:pt>
    <dgm:pt modelId="{6B16DAE8-F359-4103-A189-5E4C05D16312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3.2.-Validar versión</a:t>
          </a:r>
          <a:endParaRPr lang="es-CL" dirty="0"/>
        </a:p>
      </dgm:t>
    </dgm:pt>
    <dgm:pt modelId="{92AE0E41-BEE2-4573-973D-BE7633379E0A}" type="parTrans" cxnId="{2AB93EAF-FA53-4417-B3E3-B8EFFEA4AE14}">
      <dgm:prSet/>
      <dgm:spPr/>
      <dgm:t>
        <a:bodyPr/>
        <a:lstStyle/>
        <a:p>
          <a:endParaRPr lang="es-CL"/>
        </a:p>
      </dgm:t>
    </dgm:pt>
    <dgm:pt modelId="{CF6044FC-81BD-473C-8159-BEAFBD6DB90C}" type="sibTrans" cxnId="{2AB93EAF-FA53-4417-B3E3-B8EFFEA4AE14}">
      <dgm:prSet/>
      <dgm:spPr/>
      <dgm:t>
        <a:bodyPr/>
        <a:lstStyle/>
        <a:p>
          <a:endParaRPr lang="es-CL"/>
        </a:p>
      </dgm:t>
    </dgm:pt>
    <dgm:pt modelId="{3C20BA41-9513-490A-A051-35101A50F72A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1.3.-Validar cuadraturas</a:t>
          </a:r>
          <a:endParaRPr lang="es-CL" dirty="0"/>
        </a:p>
      </dgm:t>
    </dgm:pt>
    <dgm:pt modelId="{62FD4355-0D06-4216-A8D6-A01563EB9A43}" type="parTrans" cxnId="{F2ABB520-4A46-420B-819F-963D081B3AE2}">
      <dgm:prSet/>
      <dgm:spPr/>
      <dgm:t>
        <a:bodyPr/>
        <a:lstStyle/>
        <a:p>
          <a:endParaRPr lang="es-CL"/>
        </a:p>
      </dgm:t>
    </dgm:pt>
    <dgm:pt modelId="{0A5F366B-1094-4781-A270-260326D18EAD}" type="sibTrans" cxnId="{F2ABB520-4A46-420B-819F-963D081B3AE2}">
      <dgm:prSet/>
      <dgm:spPr/>
      <dgm:t>
        <a:bodyPr/>
        <a:lstStyle/>
        <a:p>
          <a:endParaRPr lang="es-CL"/>
        </a:p>
      </dgm:t>
    </dgm:pt>
    <dgm:pt modelId="{702A0FB8-D703-4895-A736-66D10BB642E3}" type="pres">
      <dgm:prSet presAssocID="{701AA463-AB33-4F57-838F-D907747D6B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6A129E21-F23F-4D2B-A170-B9552C6104E0}" type="pres">
      <dgm:prSet presAssocID="{DAEA9A67-02E9-4DF6-8F9F-DA719B8A4BD9}" presName="boxAndChildren" presStyleCnt="0"/>
      <dgm:spPr/>
    </dgm:pt>
    <dgm:pt modelId="{EC40044B-92BD-4B21-A3F5-3B8ECCAB930B}" type="pres">
      <dgm:prSet presAssocID="{DAEA9A67-02E9-4DF6-8F9F-DA719B8A4BD9}" presName="parentTextBox" presStyleLbl="node1" presStyleIdx="0" presStyleCnt="3"/>
      <dgm:spPr/>
      <dgm:t>
        <a:bodyPr/>
        <a:lstStyle/>
        <a:p>
          <a:endParaRPr lang="es-CL"/>
        </a:p>
      </dgm:t>
    </dgm:pt>
    <dgm:pt modelId="{3129CC97-AD73-4DD4-878D-BFEE8B09D586}" type="pres">
      <dgm:prSet presAssocID="{DAEA9A67-02E9-4DF6-8F9F-DA719B8A4BD9}" presName="entireBox" presStyleLbl="node1" presStyleIdx="0" presStyleCnt="3"/>
      <dgm:spPr/>
      <dgm:t>
        <a:bodyPr/>
        <a:lstStyle/>
        <a:p>
          <a:endParaRPr lang="es-CL"/>
        </a:p>
      </dgm:t>
    </dgm:pt>
    <dgm:pt modelId="{3B02D122-C1C0-4B5B-B4B3-089D9B7EF876}" type="pres">
      <dgm:prSet presAssocID="{DAEA9A67-02E9-4DF6-8F9F-DA719B8A4BD9}" presName="descendantBox" presStyleCnt="0"/>
      <dgm:spPr/>
    </dgm:pt>
    <dgm:pt modelId="{487F7B2C-76A4-441A-B125-24EE9A0FD65B}" type="pres">
      <dgm:prSet presAssocID="{4EDEF703-1A35-44FB-BC80-2047EDB71335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5DEC80-D4E0-4E84-A7B5-0C9FC26E91C2}" type="pres">
      <dgm:prSet presAssocID="{6B16DAE8-F359-4103-A189-5E4C05D16312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6D6A36B-FC28-46CE-8EDC-55DFAA9A29A6}" type="pres">
      <dgm:prSet presAssocID="{B14BBAEE-10A8-4991-816C-BD471424B9D9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CDA1444-3ED1-47F4-9968-14A9A437D3BD}" type="pres">
      <dgm:prSet presAssocID="{0D9BBE79-FC1B-4B37-8D20-AC0E5B3BB863}" presName="sp" presStyleCnt="0"/>
      <dgm:spPr/>
    </dgm:pt>
    <dgm:pt modelId="{4CE1FF99-36CA-478D-9800-4B82328EE280}" type="pres">
      <dgm:prSet presAssocID="{B0C38D56-E8AA-461A-8127-42B0AA6C79D6}" presName="arrowAndChildren" presStyleCnt="0"/>
      <dgm:spPr/>
    </dgm:pt>
    <dgm:pt modelId="{19BF8201-6B30-43B2-8114-5E0C5BE136EB}" type="pres">
      <dgm:prSet presAssocID="{B0C38D56-E8AA-461A-8127-42B0AA6C79D6}" presName="parentTextArrow" presStyleLbl="node1" presStyleIdx="0" presStyleCnt="3"/>
      <dgm:spPr/>
      <dgm:t>
        <a:bodyPr/>
        <a:lstStyle/>
        <a:p>
          <a:endParaRPr lang="es-CL"/>
        </a:p>
      </dgm:t>
    </dgm:pt>
    <dgm:pt modelId="{D9A2D422-D70C-4022-A661-BB7D412FC067}" type="pres">
      <dgm:prSet presAssocID="{B0C38D56-E8AA-461A-8127-42B0AA6C79D6}" presName="arrow" presStyleLbl="node1" presStyleIdx="1" presStyleCnt="3"/>
      <dgm:spPr/>
      <dgm:t>
        <a:bodyPr/>
        <a:lstStyle/>
        <a:p>
          <a:endParaRPr lang="es-CL"/>
        </a:p>
      </dgm:t>
    </dgm:pt>
    <dgm:pt modelId="{5532CB91-2A17-4682-8AA3-812FE1AB0D4F}" type="pres">
      <dgm:prSet presAssocID="{B0C38D56-E8AA-461A-8127-42B0AA6C79D6}" presName="descendantArrow" presStyleCnt="0"/>
      <dgm:spPr/>
    </dgm:pt>
    <dgm:pt modelId="{482132A5-F7D8-4246-9E24-0BF207E5676B}" type="pres">
      <dgm:prSet presAssocID="{2903B41D-E8CC-4E78-B2C0-D35076EBD437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0CBBA8D-3FEF-4644-8D9E-1F0A0739B653}" type="pres">
      <dgm:prSet presAssocID="{E899AE5D-DEC6-459C-9D0D-66833C4CAB84}" presName="sp" presStyleCnt="0"/>
      <dgm:spPr/>
    </dgm:pt>
    <dgm:pt modelId="{BB3F5DEA-B963-464B-8D86-4CFE5F679542}" type="pres">
      <dgm:prSet presAssocID="{3840D941-99F8-42F7-9EAD-9BB6AC6A8C8A}" presName="arrowAndChildren" presStyleCnt="0"/>
      <dgm:spPr/>
    </dgm:pt>
    <dgm:pt modelId="{62CDBB35-D217-4A1B-81B1-AD03A9B12E3F}" type="pres">
      <dgm:prSet presAssocID="{3840D941-99F8-42F7-9EAD-9BB6AC6A8C8A}" presName="parentTextArrow" presStyleLbl="node1" presStyleIdx="1" presStyleCnt="3"/>
      <dgm:spPr/>
      <dgm:t>
        <a:bodyPr/>
        <a:lstStyle/>
        <a:p>
          <a:endParaRPr lang="es-CL"/>
        </a:p>
      </dgm:t>
    </dgm:pt>
    <dgm:pt modelId="{B9E89B3E-DFC1-4BB8-945A-83AC532D0BCE}" type="pres">
      <dgm:prSet presAssocID="{3840D941-99F8-42F7-9EAD-9BB6AC6A8C8A}" presName="arrow" presStyleLbl="node1" presStyleIdx="2" presStyleCnt="3"/>
      <dgm:spPr/>
      <dgm:t>
        <a:bodyPr/>
        <a:lstStyle/>
        <a:p>
          <a:endParaRPr lang="es-CL"/>
        </a:p>
      </dgm:t>
    </dgm:pt>
    <dgm:pt modelId="{7AE0B755-89D9-459F-BBEE-269E971105D6}" type="pres">
      <dgm:prSet presAssocID="{3840D941-99F8-42F7-9EAD-9BB6AC6A8C8A}" presName="descendantArrow" presStyleCnt="0"/>
      <dgm:spPr/>
    </dgm:pt>
    <dgm:pt modelId="{50DCCEF8-67E5-4919-918F-AB070D812C8B}" type="pres">
      <dgm:prSet presAssocID="{196CA994-212B-46B8-BBB6-C54B5C0284E3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9D8463D-2D78-4C0E-8F9E-E77DA42DC4B5}" type="pres">
      <dgm:prSet presAssocID="{72E2830F-1790-4FBD-8DBE-035A4FF39005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0B8DF08-FC3E-4F8B-80F8-7AC9C317A47F}" type="pres">
      <dgm:prSet presAssocID="{3C20BA41-9513-490A-A051-35101A50F72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2AB93EAF-FA53-4417-B3E3-B8EFFEA4AE14}" srcId="{DAEA9A67-02E9-4DF6-8F9F-DA719B8A4BD9}" destId="{6B16DAE8-F359-4103-A189-5E4C05D16312}" srcOrd="1" destOrd="0" parTransId="{92AE0E41-BEE2-4573-973D-BE7633379E0A}" sibTransId="{CF6044FC-81BD-473C-8159-BEAFBD6DB90C}"/>
    <dgm:cxn modelId="{707C8E09-9A59-4ECE-B7CA-6EBC19276CD0}" type="presOf" srcId="{3C20BA41-9513-490A-A051-35101A50F72A}" destId="{20B8DF08-FC3E-4F8B-80F8-7AC9C317A47F}" srcOrd="0" destOrd="0" presId="urn:microsoft.com/office/officeart/2005/8/layout/process4"/>
    <dgm:cxn modelId="{F088CCCA-C04E-4EB6-B9A6-09EEC1DDFE8F}" type="presOf" srcId="{B0C38D56-E8AA-461A-8127-42B0AA6C79D6}" destId="{D9A2D422-D70C-4022-A661-BB7D412FC067}" srcOrd="1" destOrd="0" presId="urn:microsoft.com/office/officeart/2005/8/layout/process4"/>
    <dgm:cxn modelId="{9D9144E4-1BB5-4851-91B8-B20B11D28589}" srcId="{B0C38D56-E8AA-461A-8127-42B0AA6C79D6}" destId="{2903B41D-E8CC-4E78-B2C0-D35076EBD437}" srcOrd="0" destOrd="0" parTransId="{399B27B4-74E8-4E01-A78D-80BD06F6459B}" sibTransId="{0B9B0C92-82DD-4CBC-A21D-5522BDCC9EA5}"/>
    <dgm:cxn modelId="{D6273301-9A39-4A5F-ADB7-0578790FD12A}" srcId="{DAEA9A67-02E9-4DF6-8F9F-DA719B8A4BD9}" destId="{B14BBAEE-10A8-4991-816C-BD471424B9D9}" srcOrd="2" destOrd="0" parTransId="{E394A91C-E48B-43CA-B0C0-0F56860E4169}" sibTransId="{72BD456C-8B18-4FFD-815F-41DBE6622DC8}"/>
    <dgm:cxn modelId="{28DBB6CD-2875-40F5-AEA0-64FFD2CF397B}" srcId="{701AA463-AB33-4F57-838F-D907747D6B75}" destId="{DAEA9A67-02E9-4DF6-8F9F-DA719B8A4BD9}" srcOrd="2" destOrd="0" parTransId="{3162EC8B-B730-4791-A2AA-9272B5439CF5}" sibTransId="{D4324008-4DA6-4EEC-BDAE-CE59CDAE3583}"/>
    <dgm:cxn modelId="{311FD81F-7B14-491A-8478-23542F5B591F}" srcId="{701AA463-AB33-4F57-838F-D907747D6B75}" destId="{3840D941-99F8-42F7-9EAD-9BB6AC6A8C8A}" srcOrd="0" destOrd="0" parTransId="{B016796B-E4DD-4D33-9BBC-77838DEE8C7B}" sibTransId="{E899AE5D-DEC6-459C-9D0D-66833C4CAB84}"/>
    <dgm:cxn modelId="{71952B82-A03B-4308-8831-B90CFB846679}" srcId="{701AA463-AB33-4F57-838F-D907747D6B75}" destId="{B0C38D56-E8AA-461A-8127-42B0AA6C79D6}" srcOrd="1" destOrd="0" parTransId="{F36D956A-10C4-4CAC-A0D1-45B7FA0AA676}" sibTransId="{0D9BBE79-FC1B-4B37-8D20-AC0E5B3BB863}"/>
    <dgm:cxn modelId="{9125246D-91AE-4982-A4A0-B3A85FDB72A8}" type="presOf" srcId="{3840D941-99F8-42F7-9EAD-9BB6AC6A8C8A}" destId="{62CDBB35-D217-4A1B-81B1-AD03A9B12E3F}" srcOrd="0" destOrd="0" presId="urn:microsoft.com/office/officeart/2005/8/layout/process4"/>
    <dgm:cxn modelId="{B0F52901-3987-456E-8B9E-D3142197BFE6}" type="presOf" srcId="{6B16DAE8-F359-4103-A189-5E4C05D16312}" destId="{505DEC80-D4E0-4E84-A7B5-0C9FC26E91C2}" srcOrd="0" destOrd="0" presId="urn:microsoft.com/office/officeart/2005/8/layout/process4"/>
    <dgm:cxn modelId="{27B0CBDB-4FD3-4683-802C-6C7C0CE18974}" type="presOf" srcId="{72E2830F-1790-4FBD-8DBE-035A4FF39005}" destId="{19D8463D-2D78-4C0E-8F9E-E77DA42DC4B5}" srcOrd="0" destOrd="0" presId="urn:microsoft.com/office/officeart/2005/8/layout/process4"/>
    <dgm:cxn modelId="{1B93591A-D635-47B1-BB1E-CF22569ED7C9}" type="presOf" srcId="{701AA463-AB33-4F57-838F-D907747D6B75}" destId="{702A0FB8-D703-4895-A736-66D10BB642E3}" srcOrd="0" destOrd="0" presId="urn:microsoft.com/office/officeart/2005/8/layout/process4"/>
    <dgm:cxn modelId="{F2ABB520-4A46-420B-819F-963D081B3AE2}" srcId="{3840D941-99F8-42F7-9EAD-9BB6AC6A8C8A}" destId="{3C20BA41-9513-490A-A051-35101A50F72A}" srcOrd="2" destOrd="0" parTransId="{62FD4355-0D06-4216-A8D6-A01563EB9A43}" sibTransId="{0A5F366B-1094-4781-A270-260326D18EAD}"/>
    <dgm:cxn modelId="{E6CE1CB9-D5C1-4088-B6DF-7317486C4093}" type="presOf" srcId="{DAEA9A67-02E9-4DF6-8F9F-DA719B8A4BD9}" destId="{3129CC97-AD73-4DD4-878D-BFEE8B09D586}" srcOrd="1" destOrd="0" presId="urn:microsoft.com/office/officeart/2005/8/layout/process4"/>
    <dgm:cxn modelId="{143A34BD-B2D1-4E0A-A72C-740F512C179E}" type="presOf" srcId="{2903B41D-E8CC-4E78-B2C0-D35076EBD437}" destId="{482132A5-F7D8-4246-9E24-0BF207E5676B}" srcOrd="0" destOrd="0" presId="urn:microsoft.com/office/officeart/2005/8/layout/process4"/>
    <dgm:cxn modelId="{E08EA3FA-2CC6-422D-95C1-80741283BF23}" srcId="{3840D941-99F8-42F7-9EAD-9BB6AC6A8C8A}" destId="{72E2830F-1790-4FBD-8DBE-035A4FF39005}" srcOrd="1" destOrd="0" parTransId="{C5B8847E-AD89-4EA0-92C2-323B69C9C5A2}" sibTransId="{0CAE3004-6938-4E8B-9043-0E40F186DBC1}"/>
    <dgm:cxn modelId="{720CB7AD-84C6-493B-B2E3-B74684B9A08C}" srcId="{DAEA9A67-02E9-4DF6-8F9F-DA719B8A4BD9}" destId="{4EDEF703-1A35-44FB-BC80-2047EDB71335}" srcOrd="0" destOrd="0" parTransId="{85B3201F-A489-4529-AE6F-047BE0EA89E9}" sibTransId="{151EC183-D596-4C49-9310-C688F5529F0B}"/>
    <dgm:cxn modelId="{1BC4A240-F16E-40AA-AF94-FD95EC7CCE64}" type="presOf" srcId="{4EDEF703-1A35-44FB-BC80-2047EDB71335}" destId="{487F7B2C-76A4-441A-B125-24EE9A0FD65B}" srcOrd="0" destOrd="0" presId="urn:microsoft.com/office/officeart/2005/8/layout/process4"/>
    <dgm:cxn modelId="{FFBC5712-24CA-48DB-80E6-6104AF679818}" type="presOf" srcId="{196CA994-212B-46B8-BBB6-C54B5C0284E3}" destId="{50DCCEF8-67E5-4919-918F-AB070D812C8B}" srcOrd="0" destOrd="0" presId="urn:microsoft.com/office/officeart/2005/8/layout/process4"/>
    <dgm:cxn modelId="{02D2F1CC-D54C-4262-8B48-9C5E4195B627}" type="presOf" srcId="{3840D941-99F8-42F7-9EAD-9BB6AC6A8C8A}" destId="{B9E89B3E-DFC1-4BB8-945A-83AC532D0BCE}" srcOrd="1" destOrd="0" presId="urn:microsoft.com/office/officeart/2005/8/layout/process4"/>
    <dgm:cxn modelId="{E9925F92-A314-4FD7-A1CE-D277921241B5}" type="presOf" srcId="{B14BBAEE-10A8-4991-816C-BD471424B9D9}" destId="{86D6A36B-FC28-46CE-8EDC-55DFAA9A29A6}" srcOrd="0" destOrd="0" presId="urn:microsoft.com/office/officeart/2005/8/layout/process4"/>
    <dgm:cxn modelId="{5AA10240-8FA3-47F2-860E-CE15B872B478}" srcId="{3840D941-99F8-42F7-9EAD-9BB6AC6A8C8A}" destId="{196CA994-212B-46B8-BBB6-C54B5C0284E3}" srcOrd="0" destOrd="0" parTransId="{255EB3B0-3F4E-4AB5-9C5E-5A7BACF4A1FB}" sibTransId="{5345CBD4-8493-43F4-9E41-51867F79F889}"/>
    <dgm:cxn modelId="{FF5D0A2E-F9D8-4564-8132-CFD5C4E70B0A}" type="presOf" srcId="{DAEA9A67-02E9-4DF6-8F9F-DA719B8A4BD9}" destId="{EC40044B-92BD-4B21-A3F5-3B8ECCAB930B}" srcOrd="0" destOrd="0" presId="urn:microsoft.com/office/officeart/2005/8/layout/process4"/>
    <dgm:cxn modelId="{E414565A-B025-43B1-90FD-465A2F68AE0D}" type="presOf" srcId="{B0C38D56-E8AA-461A-8127-42B0AA6C79D6}" destId="{19BF8201-6B30-43B2-8114-5E0C5BE136EB}" srcOrd="0" destOrd="0" presId="urn:microsoft.com/office/officeart/2005/8/layout/process4"/>
    <dgm:cxn modelId="{9F0470E0-A8E5-4AF5-A504-C47131ADA564}" type="presParOf" srcId="{702A0FB8-D703-4895-A736-66D10BB642E3}" destId="{6A129E21-F23F-4D2B-A170-B9552C6104E0}" srcOrd="0" destOrd="0" presId="urn:microsoft.com/office/officeart/2005/8/layout/process4"/>
    <dgm:cxn modelId="{3C982ADC-C5C3-437A-BA3D-C97D6FA24494}" type="presParOf" srcId="{6A129E21-F23F-4D2B-A170-B9552C6104E0}" destId="{EC40044B-92BD-4B21-A3F5-3B8ECCAB930B}" srcOrd="0" destOrd="0" presId="urn:microsoft.com/office/officeart/2005/8/layout/process4"/>
    <dgm:cxn modelId="{B749B45B-2F20-4710-BFF6-D7565E96C024}" type="presParOf" srcId="{6A129E21-F23F-4D2B-A170-B9552C6104E0}" destId="{3129CC97-AD73-4DD4-878D-BFEE8B09D586}" srcOrd="1" destOrd="0" presId="urn:microsoft.com/office/officeart/2005/8/layout/process4"/>
    <dgm:cxn modelId="{7629F3DC-1968-462E-8A20-E66098D86098}" type="presParOf" srcId="{6A129E21-F23F-4D2B-A170-B9552C6104E0}" destId="{3B02D122-C1C0-4B5B-B4B3-089D9B7EF876}" srcOrd="2" destOrd="0" presId="urn:microsoft.com/office/officeart/2005/8/layout/process4"/>
    <dgm:cxn modelId="{7835426A-026E-4CA0-8D3E-0B89F04A592E}" type="presParOf" srcId="{3B02D122-C1C0-4B5B-B4B3-089D9B7EF876}" destId="{487F7B2C-76A4-441A-B125-24EE9A0FD65B}" srcOrd="0" destOrd="0" presId="urn:microsoft.com/office/officeart/2005/8/layout/process4"/>
    <dgm:cxn modelId="{F080C477-E5D5-4EB5-91EE-A50194114B65}" type="presParOf" srcId="{3B02D122-C1C0-4B5B-B4B3-089D9B7EF876}" destId="{505DEC80-D4E0-4E84-A7B5-0C9FC26E91C2}" srcOrd="1" destOrd="0" presId="urn:microsoft.com/office/officeart/2005/8/layout/process4"/>
    <dgm:cxn modelId="{0B0C9642-2156-43FA-898E-8360F76B24FE}" type="presParOf" srcId="{3B02D122-C1C0-4B5B-B4B3-089D9B7EF876}" destId="{86D6A36B-FC28-46CE-8EDC-55DFAA9A29A6}" srcOrd="2" destOrd="0" presId="urn:microsoft.com/office/officeart/2005/8/layout/process4"/>
    <dgm:cxn modelId="{AD9BE46E-5095-49DE-A36D-8DFC9A6F6ECB}" type="presParOf" srcId="{702A0FB8-D703-4895-A736-66D10BB642E3}" destId="{DCDA1444-3ED1-47F4-9968-14A9A437D3BD}" srcOrd="1" destOrd="0" presId="urn:microsoft.com/office/officeart/2005/8/layout/process4"/>
    <dgm:cxn modelId="{83D36B4A-6830-4034-B4B9-E68815864C97}" type="presParOf" srcId="{702A0FB8-D703-4895-A736-66D10BB642E3}" destId="{4CE1FF99-36CA-478D-9800-4B82328EE280}" srcOrd="2" destOrd="0" presId="urn:microsoft.com/office/officeart/2005/8/layout/process4"/>
    <dgm:cxn modelId="{1EDFAA74-EACC-4761-861C-5EF5711F6EB3}" type="presParOf" srcId="{4CE1FF99-36CA-478D-9800-4B82328EE280}" destId="{19BF8201-6B30-43B2-8114-5E0C5BE136EB}" srcOrd="0" destOrd="0" presId="urn:microsoft.com/office/officeart/2005/8/layout/process4"/>
    <dgm:cxn modelId="{36B4F245-9366-41FE-B2F3-07E72272DBC3}" type="presParOf" srcId="{4CE1FF99-36CA-478D-9800-4B82328EE280}" destId="{D9A2D422-D70C-4022-A661-BB7D412FC067}" srcOrd="1" destOrd="0" presId="urn:microsoft.com/office/officeart/2005/8/layout/process4"/>
    <dgm:cxn modelId="{3D297F8E-C978-4782-887A-9BF042E528C2}" type="presParOf" srcId="{4CE1FF99-36CA-478D-9800-4B82328EE280}" destId="{5532CB91-2A17-4682-8AA3-812FE1AB0D4F}" srcOrd="2" destOrd="0" presId="urn:microsoft.com/office/officeart/2005/8/layout/process4"/>
    <dgm:cxn modelId="{01A00FBC-5381-41EF-9DE5-C7712D0A4E79}" type="presParOf" srcId="{5532CB91-2A17-4682-8AA3-812FE1AB0D4F}" destId="{482132A5-F7D8-4246-9E24-0BF207E5676B}" srcOrd="0" destOrd="0" presId="urn:microsoft.com/office/officeart/2005/8/layout/process4"/>
    <dgm:cxn modelId="{DA3932CF-F66B-4546-B419-EB6D644E3AD1}" type="presParOf" srcId="{702A0FB8-D703-4895-A736-66D10BB642E3}" destId="{60CBBA8D-3FEF-4644-8D9E-1F0A0739B653}" srcOrd="3" destOrd="0" presId="urn:microsoft.com/office/officeart/2005/8/layout/process4"/>
    <dgm:cxn modelId="{87DA5099-9F98-4E5E-9EBB-A488E1C3F928}" type="presParOf" srcId="{702A0FB8-D703-4895-A736-66D10BB642E3}" destId="{BB3F5DEA-B963-464B-8D86-4CFE5F679542}" srcOrd="4" destOrd="0" presId="urn:microsoft.com/office/officeart/2005/8/layout/process4"/>
    <dgm:cxn modelId="{3D5E3518-26E8-44C6-9EB1-0925ADF7788E}" type="presParOf" srcId="{BB3F5DEA-B963-464B-8D86-4CFE5F679542}" destId="{62CDBB35-D217-4A1B-81B1-AD03A9B12E3F}" srcOrd="0" destOrd="0" presId="urn:microsoft.com/office/officeart/2005/8/layout/process4"/>
    <dgm:cxn modelId="{9D917856-6143-4F27-84B6-B05FA17FA128}" type="presParOf" srcId="{BB3F5DEA-B963-464B-8D86-4CFE5F679542}" destId="{B9E89B3E-DFC1-4BB8-945A-83AC532D0BCE}" srcOrd="1" destOrd="0" presId="urn:microsoft.com/office/officeart/2005/8/layout/process4"/>
    <dgm:cxn modelId="{5E4F6E21-92AD-4B6E-AF05-201A9817DC60}" type="presParOf" srcId="{BB3F5DEA-B963-464B-8D86-4CFE5F679542}" destId="{7AE0B755-89D9-459F-BBEE-269E971105D6}" srcOrd="2" destOrd="0" presId="urn:microsoft.com/office/officeart/2005/8/layout/process4"/>
    <dgm:cxn modelId="{C01520A9-9E3B-404F-BC95-251AEE3CF6BF}" type="presParOf" srcId="{7AE0B755-89D9-459F-BBEE-269E971105D6}" destId="{50DCCEF8-67E5-4919-918F-AB070D812C8B}" srcOrd="0" destOrd="0" presId="urn:microsoft.com/office/officeart/2005/8/layout/process4"/>
    <dgm:cxn modelId="{C27727EE-FDFE-403D-8DEF-0B072F2C3B21}" type="presParOf" srcId="{7AE0B755-89D9-459F-BBEE-269E971105D6}" destId="{19D8463D-2D78-4C0E-8F9E-E77DA42DC4B5}" srcOrd="1" destOrd="0" presId="urn:microsoft.com/office/officeart/2005/8/layout/process4"/>
    <dgm:cxn modelId="{62325001-94F4-49AE-ADFD-6FC3094911C3}" type="presParOf" srcId="{7AE0B755-89D9-459F-BBEE-269E971105D6}" destId="{20B8DF08-FC3E-4F8B-80F8-7AC9C317A47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1AA463-AB33-4F57-838F-D907747D6B75}" type="doc">
      <dgm:prSet loTypeId="urn:microsoft.com/office/officeart/2005/8/layout/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840D941-99F8-42F7-9EAD-9BB6AC6A8C8A}">
      <dgm:prSet phldrT="[Texto]"/>
      <dgm:spPr>
        <a:solidFill>
          <a:srgbClr val="0099FF"/>
        </a:solidFill>
      </dgm:spPr>
      <dgm:t>
        <a:bodyPr/>
        <a:lstStyle/>
        <a:p>
          <a:r>
            <a:rPr lang="es-MX" dirty="0" smtClean="0"/>
            <a:t>1.-Cargar datos BASE</a:t>
          </a:r>
          <a:endParaRPr lang="es-CL" dirty="0"/>
        </a:p>
      </dgm:t>
    </dgm:pt>
    <dgm:pt modelId="{B016796B-E4DD-4D33-9BBC-77838DEE8C7B}" type="parTrans" cxnId="{311FD81F-7B14-491A-8478-23542F5B591F}">
      <dgm:prSet/>
      <dgm:spPr/>
      <dgm:t>
        <a:bodyPr/>
        <a:lstStyle/>
        <a:p>
          <a:endParaRPr lang="es-CL"/>
        </a:p>
      </dgm:t>
    </dgm:pt>
    <dgm:pt modelId="{E899AE5D-DEC6-459C-9D0D-66833C4CAB84}" type="sibTrans" cxnId="{311FD81F-7B14-491A-8478-23542F5B591F}">
      <dgm:prSet/>
      <dgm:spPr/>
      <dgm:t>
        <a:bodyPr/>
        <a:lstStyle/>
        <a:p>
          <a:endParaRPr lang="es-CL"/>
        </a:p>
      </dgm:t>
    </dgm:pt>
    <dgm:pt modelId="{196CA994-212B-46B8-BBB6-C54B5C0284E3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1.1.-Carga archivos fuente</a:t>
          </a:r>
          <a:endParaRPr lang="es-CL" dirty="0"/>
        </a:p>
      </dgm:t>
    </dgm:pt>
    <dgm:pt modelId="{255EB3B0-3F4E-4AB5-9C5E-5A7BACF4A1FB}" type="parTrans" cxnId="{5AA10240-8FA3-47F2-860E-CE15B872B478}">
      <dgm:prSet/>
      <dgm:spPr/>
      <dgm:t>
        <a:bodyPr/>
        <a:lstStyle/>
        <a:p>
          <a:endParaRPr lang="es-CL"/>
        </a:p>
      </dgm:t>
    </dgm:pt>
    <dgm:pt modelId="{5345CBD4-8493-43F4-9E41-51867F79F889}" type="sibTrans" cxnId="{5AA10240-8FA3-47F2-860E-CE15B872B478}">
      <dgm:prSet/>
      <dgm:spPr/>
      <dgm:t>
        <a:bodyPr/>
        <a:lstStyle/>
        <a:p>
          <a:endParaRPr lang="es-CL"/>
        </a:p>
      </dgm:t>
    </dgm:pt>
    <dgm:pt modelId="{72E2830F-1790-4FBD-8DBE-035A4FF39005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1.2.-Cargar CUBOS</a:t>
          </a:r>
          <a:endParaRPr lang="es-CL" dirty="0"/>
        </a:p>
      </dgm:t>
    </dgm:pt>
    <dgm:pt modelId="{C5B8847E-AD89-4EA0-92C2-323B69C9C5A2}" type="parTrans" cxnId="{E08EA3FA-2CC6-422D-95C1-80741283BF23}">
      <dgm:prSet/>
      <dgm:spPr/>
      <dgm:t>
        <a:bodyPr/>
        <a:lstStyle/>
        <a:p>
          <a:endParaRPr lang="es-CL"/>
        </a:p>
      </dgm:t>
    </dgm:pt>
    <dgm:pt modelId="{0CAE3004-6938-4E8B-9043-0E40F186DBC1}" type="sibTrans" cxnId="{E08EA3FA-2CC6-422D-95C1-80741283BF23}">
      <dgm:prSet/>
      <dgm:spPr/>
      <dgm:t>
        <a:bodyPr/>
        <a:lstStyle/>
        <a:p>
          <a:endParaRPr lang="es-CL"/>
        </a:p>
      </dgm:t>
    </dgm:pt>
    <dgm:pt modelId="{B0C38D56-E8AA-461A-8127-42B0AA6C79D6}">
      <dgm:prSet phldrT="[Texto]"/>
      <dgm:spPr>
        <a:solidFill>
          <a:srgbClr val="0099FF"/>
        </a:solidFill>
      </dgm:spPr>
      <dgm:t>
        <a:bodyPr/>
        <a:lstStyle/>
        <a:p>
          <a:r>
            <a:rPr lang="es-MX" dirty="0" smtClean="0"/>
            <a:t>2.-Proceso de ejecución de agregaciones</a:t>
          </a:r>
          <a:endParaRPr lang="es-CL" dirty="0"/>
        </a:p>
      </dgm:t>
    </dgm:pt>
    <dgm:pt modelId="{F36D956A-10C4-4CAC-A0D1-45B7FA0AA676}" type="parTrans" cxnId="{71952B82-A03B-4308-8831-B90CFB846679}">
      <dgm:prSet/>
      <dgm:spPr/>
      <dgm:t>
        <a:bodyPr/>
        <a:lstStyle/>
        <a:p>
          <a:endParaRPr lang="es-CL"/>
        </a:p>
      </dgm:t>
    </dgm:pt>
    <dgm:pt modelId="{0D9BBE79-FC1B-4B37-8D20-AC0E5B3BB863}" type="sibTrans" cxnId="{71952B82-A03B-4308-8831-B90CFB846679}">
      <dgm:prSet/>
      <dgm:spPr/>
      <dgm:t>
        <a:bodyPr/>
        <a:lstStyle/>
        <a:p>
          <a:endParaRPr lang="es-CL"/>
        </a:p>
      </dgm:t>
    </dgm:pt>
    <dgm:pt modelId="{2903B41D-E8CC-4E78-B2C0-D35076EBD437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2.1.-Ejecutar Proceso de Base de datos (Procedimientos almacenados) </a:t>
          </a:r>
        </a:p>
        <a:p>
          <a:r>
            <a:rPr lang="es-MX" dirty="0" err="1" smtClean="0"/>
            <a:t>Ej</a:t>
          </a:r>
          <a:r>
            <a:rPr lang="es-MX" dirty="0" smtClean="0"/>
            <a:t>: Costo 16-20 Hrs </a:t>
          </a:r>
          <a:r>
            <a:rPr lang="es-MX" dirty="0" err="1" smtClean="0"/>
            <a:t>aprox</a:t>
          </a:r>
          <a:r>
            <a:rPr lang="es-MX" dirty="0" smtClean="0"/>
            <a:t> por </a:t>
          </a:r>
          <a:r>
            <a:rPr lang="es-MX" dirty="0" err="1" smtClean="0"/>
            <a:t>agrupacion</a:t>
          </a:r>
          <a:endParaRPr lang="es-CL" dirty="0"/>
        </a:p>
      </dgm:t>
    </dgm:pt>
    <dgm:pt modelId="{399B27B4-74E8-4E01-A78D-80BD06F6459B}" type="parTrans" cxnId="{9D9144E4-1BB5-4851-91B8-B20B11D28589}">
      <dgm:prSet/>
      <dgm:spPr/>
      <dgm:t>
        <a:bodyPr/>
        <a:lstStyle/>
        <a:p>
          <a:endParaRPr lang="es-CL"/>
        </a:p>
      </dgm:t>
    </dgm:pt>
    <dgm:pt modelId="{0B9B0C92-82DD-4CBC-A21D-5522BDCC9EA5}" type="sibTrans" cxnId="{9D9144E4-1BB5-4851-91B8-B20B11D28589}">
      <dgm:prSet/>
      <dgm:spPr/>
      <dgm:t>
        <a:bodyPr/>
        <a:lstStyle/>
        <a:p>
          <a:endParaRPr lang="es-CL"/>
        </a:p>
      </dgm:t>
    </dgm:pt>
    <dgm:pt modelId="{DAEA9A67-02E9-4DF6-8F9F-DA719B8A4BD9}">
      <dgm:prSet phldrT="[Texto]"/>
      <dgm:spPr>
        <a:solidFill>
          <a:srgbClr val="0099FF"/>
        </a:solidFill>
      </dgm:spPr>
      <dgm:t>
        <a:bodyPr/>
        <a:lstStyle/>
        <a:p>
          <a:r>
            <a:rPr lang="es-MX" dirty="0" smtClean="0"/>
            <a:t>3.-Proceso de generación EXCEL</a:t>
          </a:r>
          <a:endParaRPr lang="es-CL" dirty="0"/>
        </a:p>
      </dgm:t>
    </dgm:pt>
    <dgm:pt modelId="{3162EC8B-B730-4791-A2AA-9272B5439CF5}" type="parTrans" cxnId="{28DBB6CD-2875-40F5-AEA0-64FFD2CF397B}">
      <dgm:prSet/>
      <dgm:spPr/>
      <dgm:t>
        <a:bodyPr/>
        <a:lstStyle/>
        <a:p>
          <a:endParaRPr lang="es-CL"/>
        </a:p>
      </dgm:t>
    </dgm:pt>
    <dgm:pt modelId="{D4324008-4DA6-4EEC-BDAE-CE59CDAE3583}" type="sibTrans" cxnId="{28DBB6CD-2875-40F5-AEA0-64FFD2CF397B}">
      <dgm:prSet/>
      <dgm:spPr/>
      <dgm:t>
        <a:bodyPr/>
        <a:lstStyle/>
        <a:p>
          <a:endParaRPr lang="es-CL"/>
        </a:p>
      </dgm:t>
    </dgm:pt>
    <dgm:pt modelId="{4EDEF703-1A35-44FB-BC80-2047EDB71335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3.1.-Generar EXCEL, construcción</a:t>
          </a:r>
          <a:endParaRPr lang="es-CL" dirty="0"/>
        </a:p>
      </dgm:t>
    </dgm:pt>
    <dgm:pt modelId="{85B3201F-A489-4529-AE6F-047BE0EA89E9}" type="parTrans" cxnId="{720CB7AD-84C6-493B-B2E3-B74684B9A08C}">
      <dgm:prSet/>
      <dgm:spPr/>
      <dgm:t>
        <a:bodyPr/>
        <a:lstStyle/>
        <a:p>
          <a:endParaRPr lang="es-CL"/>
        </a:p>
      </dgm:t>
    </dgm:pt>
    <dgm:pt modelId="{151EC183-D596-4C49-9310-C688F5529F0B}" type="sibTrans" cxnId="{720CB7AD-84C6-493B-B2E3-B74684B9A08C}">
      <dgm:prSet/>
      <dgm:spPr/>
      <dgm:t>
        <a:bodyPr/>
        <a:lstStyle/>
        <a:p>
          <a:endParaRPr lang="es-CL"/>
        </a:p>
      </dgm:t>
    </dgm:pt>
    <dgm:pt modelId="{B14BBAEE-10A8-4991-816C-BD471424B9D9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3.3-Enviar email a lista de inscritos</a:t>
          </a:r>
          <a:endParaRPr lang="es-CL" dirty="0"/>
        </a:p>
      </dgm:t>
    </dgm:pt>
    <dgm:pt modelId="{E394A91C-E48B-43CA-B0C0-0F56860E4169}" type="parTrans" cxnId="{D6273301-9A39-4A5F-ADB7-0578790FD12A}">
      <dgm:prSet/>
      <dgm:spPr/>
      <dgm:t>
        <a:bodyPr/>
        <a:lstStyle/>
        <a:p>
          <a:endParaRPr lang="es-CL"/>
        </a:p>
      </dgm:t>
    </dgm:pt>
    <dgm:pt modelId="{72BD456C-8B18-4FFD-815F-41DBE6622DC8}" type="sibTrans" cxnId="{D6273301-9A39-4A5F-ADB7-0578790FD12A}">
      <dgm:prSet/>
      <dgm:spPr/>
      <dgm:t>
        <a:bodyPr/>
        <a:lstStyle/>
        <a:p>
          <a:endParaRPr lang="es-CL"/>
        </a:p>
      </dgm:t>
    </dgm:pt>
    <dgm:pt modelId="{6B16DAE8-F359-4103-A189-5E4C05D16312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3.2.-Validar versión</a:t>
          </a:r>
          <a:endParaRPr lang="es-CL" dirty="0"/>
        </a:p>
      </dgm:t>
    </dgm:pt>
    <dgm:pt modelId="{92AE0E41-BEE2-4573-973D-BE7633379E0A}" type="parTrans" cxnId="{2AB93EAF-FA53-4417-B3E3-B8EFFEA4AE14}">
      <dgm:prSet/>
      <dgm:spPr/>
      <dgm:t>
        <a:bodyPr/>
        <a:lstStyle/>
        <a:p>
          <a:endParaRPr lang="es-CL"/>
        </a:p>
      </dgm:t>
    </dgm:pt>
    <dgm:pt modelId="{CF6044FC-81BD-473C-8159-BEAFBD6DB90C}" type="sibTrans" cxnId="{2AB93EAF-FA53-4417-B3E3-B8EFFEA4AE14}">
      <dgm:prSet/>
      <dgm:spPr/>
      <dgm:t>
        <a:bodyPr/>
        <a:lstStyle/>
        <a:p>
          <a:endParaRPr lang="es-CL"/>
        </a:p>
      </dgm:t>
    </dgm:pt>
    <dgm:pt modelId="{3C20BA41-9513-490A-A051-35101A50F72A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1.3.-Validar cuadraturas</a:t>
          </a:r>
          <a:endParaRPr lang="es-CL" dirty="0"/>
        </a:p>
      </dgm:t>
    </dgm:pt>
    <dgm:pt modelId="{62FD4355-0D06-4216-A8D6-A01563EB9A43}" type="parTrans" cxnId="{F2ABB520-4A46-420B-819F-963D081B3AE2}">
      <dgm:prSet/>
      <dgm:spPr/>
      <dgm:t>
        <a:bodyPr/>
        <a:lstStyle/>
        <a:p>
          <a:endParaRPr lang="es-CL"/>
        </a:p>
      </dgm:t>
    </dgm:pt>
    <dgm:pt modelId="{0A5F366B-1094-4781-A270-260326D18EAD}" type="sibTrans" cxnId="{F2ABB520-4A46-420B-819F-963D081B3AE2}">
      <dgm:prSet/>
      <dgm:spPr/>
      <dgm:t>
        <a:bodyPr/>
        <a:lstStyle/>
        <a:p>
          <a:endParaRPr lang="es-CL"/>
        </a:p>
      </dgm:t>
    </dgm:pt>
    <dgm:pt modelId="{702A0FB8-D703-4895-A736-66D10BB642E3}" type="pres">
      <dgm:prSet presAssocID="{701AA463-AB33-4F57-838F-D907747D6B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6A129E21-F23F-4D2B-A170-B9552C6104E0}" type="pres">
      <dgm:prSet presAssocID="{DAEA9A67-02E9-4DF6-8F9F-DA719B8A4BD9}" presName="boxAndChildren" presStyleCnt="0"/>
      <dgm:spPr/>
    </dgm:pt>
    <dgm:pt modelId="{EC40044B-92BD-4B21-A3F5-3B8ECCAB930B}" type="pres">
      <dgm:prSet presAssocID="{DAEA9A67-02E9-4DF6-8F9F-DA719B8A4BD9}" presName="parentTextBox" presStyleLbl="node1" presStyleIdx="0" presStyleCnt="3"/>
      <dgm:spPr/>
      <dgm:t>
        <a:bodyPr/>
        <a:lstStyle/>
        <a:p>
          <a:endParaRPr lang="es-CL"/>
        </a:p>
      </dgm:t>
    </dgm:pt>
    <dgm:pt modelId="{3129CC97-AD73-4DD4-878D-BFEE8B09D586}" type="pres">
      <dgm:prSet presAssocID="{DAEA9A67-02E9-4DF6-8F9F-DA719B8A4BD9}" presName="entireBox" presStyleLbl="node1" presStyleIdx="0" presStyleCnt="3"/>
      <dgm:spPr/>
      <dgm:t>
        <a:bodyPr/>
        <a:lstStyle/>
        <a:p>
          <a:endParaRPr lang="es-CL"/>
        </a:p>
      </dgm:t>
    </dgm:pt>
    <dgm:pt modelId="{3B02D122-C1C0-4B5B-B4B3-089D9B7EF876}" type="pres">
      <dgm:prSet presAssocID="{DAEA9A67-02E9-4DF6-8F9F-DA719B8A4BD9}" presName="descendantBox" presStyleCnt="0"/>
      <dgm:spPr/>
    </dgm:pt>
    <dgm:pt modelId="{487F7B2C-76A4-441A-B125-24EE9A0FD65B}" type="pres">
      <dgm:prSet presAssocID="{4EDEF703-1A35-44FB-BC80-2047EDB71335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5DEC80-D4E0-4E84-A7B5-0C9FC26E91C2}" type="pres">
      <dgm:prSet presAssocID="{6B16DAE8-F359-4103-A189-5E4C05D16312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6D6A36B-FC28-46CE-8EDC-55DFAA9A29A6}" type="pres">
      <dgm:prSet presAssocID="{B14BBAEE-10A8-4991-816C-BD471424B9D9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CDA1444-3ED1-47F4-9968-14A9A437D3BD}" type="pres">
      <dgm:prSet presAssocID="{0D9BBE79-FC1B-4B37-8D20-AC0E5B3BB863}" presName="sp" presStyleCnt="0"/>
      <dgm:spPr/>
    </dgm:pt>
    <dgm:pt modelId="{4CE1FF99-36CA-478D-9800-4B82328EE280}" type="pres">
      <dgm:prSet presAssocID="{B0C38D56-E8AA-461A-8127-42B0AA6C79D6}" presName="arrowAndChildren" presStyleCnt="0"/>
      <dgm:spPr/>
    </dgm:pt>
    <dgm:pt modelId="{19BF8201-6B30-43B2-8114-5E0C5BE136EB}" type="pres">
      <dgm:prSet presAssocID="{B0C38D56-E8AA-461A-8127-42B0AA6C79D6}" presName="parentTextArrow" presStyleLbl="node1" presStyleIdx="0" presStyleCnt="3"/>
      <dgm:spPr/>
      <dgm:t>
        <a:bodyPr/>
        <a:lstStyle/>
        <a:p>
          <a:endParaRPr lang="es-CL"/>
        </a:p>
      </dgm:t>
    </dgm:pt>
    <dgm:pt modelId="{D9A2D422-D70C-4022-A661-BB7D412FC067}" type="pres">
      <dgm:prSet presAssocID="{B0C38D56-E8AA-461A-8127-42B0AA6C79D6}" presName="arrow" presStyleLbl="node1" presStyleIdx="1" presStyleCnt="3"/>
      <dgm:spPr/>
      <dgm:t>
        <a:bodyPr/>
        <a:lstStyle/>
        <a:p>
          <a:endParaRPr lang="es-CL"/>
        </a:p>
      </dgm:t>
    </dgm:pt>
    <dgm:pt modelId="{5532CB91-2A17-4682-8AA3-812FE1AB0D4F}" type="pres">
      <dgm:prSet presAssocID="{B0C38D56-E8AA-461A-8127-42B0AA6C79D6}" presName="descendantArrow" presStyleCnt="0"/>
      <dgm:spPr/>
    </dgm:pt>
    <dgm:pt modelId="{482132A5-F7D8-4246-9E24-0BF207E5676B}" type="pres">
      <dgm:prSet presAssocID="{2903B41D-E8CC-4E78-B2C0-D35076EBD437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0CBBA8D-3FEF-4644-8D9E-1F0A0739B653}" type="pres">
      <dgm:prSet presAssocID="{E899AE5D-DEC6-459C-9D0D-66833C4CAB84}" presName="sp" presStyleCnt="0"/>
      <dgm:spPr/>
    </dgm:pt>
    <dgm:pt modelId="{BB3F5DEA-B963-464B-8D86-4CFE5F679542}" type="pres">
      <dgm:prSet presAssocID="{3840D941-99F8-42F7-9EAD-9BB6AC6A8C8A}" presName="arrowAndChildren" presStyleCnt="0"/>
      <dgm:spPr/>
    </dgm:pt>
    <dgm:pt modelId="{62CDBB35-D217-4A1B-81B1-AD03A9B12E3F}" type="pres">
      <dgm:prSet presAssocID="{3840D941-99F8-42F7-9EAD-9BB6AC6A8C8A}" presName="parentTextArrow" presStyleLbl="node1" presStyleIdx="1" presStyleCnt="3"/>
      <dgm:spPr/>
      <dgm:t>
        <a:bodyPr/>
        <a:lstStyle/>
        <a:p>
          <a:endParaRPr lang="es-CL"/>
        </a:p>
      </dgm:t>
    </dgm:pt>
    <dgm:pt modelId="{B9E89B3E-DFC1-4BB8-945A-83AC532D0BCE}" type="pres">
      <dgm:prSet presAssocID="{3840D941-99F8-42F7-9EAD-9BB6AC6A8C8A}" presName="arrow" presStyleLbl="node1" presStyleIdx="2" presStyleCnt="3"/>
      <dgm:spPr/>
      <dgm:t>
        <a:bodyPr/>
        <a:lstStyle/>
        <a:p>
          <a:endParaRPr lang="es-CL"/>
        </a:p>
      </dgm:t>
    </dgm:pt>
    <dgm:pt modelId="{7AE0B755-89D9-459F-BBEE-269E971105D6}" type="pres">
      <dgm:prSet presAssocID="{3840D941-99F8-42F7-9EAD-9BB6AC6A8C8A}" presName="descendantArrow" presStyleCnt="0"/>
      <dgm:spPr/>
    </dgm:pt>
    <dgm:pt modelId="{50DCCEF8-67E5-4919-918F-AB070D812C8B}" type="pres">
      <dgm:prSet presAssocID="{196CA994-212B-46B8-BBB6-C54B5C0284E3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9D8463D-2D78-4C0E-8F9E-E77DA42DC4B5}" type="pres">
      <dgm:prSet presAssocID="{72E2830F-1790-4FBD-8DBE-035A4FF39005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0B8DF08-FC3E-4F8B-80F8-7AC9C317A47F}" type="pres">
      <dgm:prSet presAssocID="{3C20BA41-9513-490A-A051-35101A50F72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2AB93EAF-FA53-4417-B3E3-B8EFFEA4AE14}" srcId="{DAEA9A67-02E9-4DF6-8F9F-DA719B8A4BD9}" destId="{6B16DAE8-F359-4103-A189-5E4C05D16312}" srcOrd="1" destOrd="0" parTransId="{92AE0E41-BEE2-4573-973D-BE7633379E0A}" sibTransId="{CF6044FC-81BD-473C-8159-BEAFBD6DB90C}"/>
    <dgm:cxn modelId="{AFE662C6-2CF8-4C27-8448-A54B6BBC7CDE}" type="presOf" srcId="{196CA994-212B-46B8-BBB6-C54B5C0284E3}" destId="{50DCCEF8-67E5-4919-918F-AB070D812C8B}" srcOrd="0" destOrd="0" presId="urn:microsoft.com/office/officeart/2005/8/layout/process4"/>
    <dgm:cxn modelId="{D4C40271-D6F1-4A92-8EAB-4E18F29AB1B0}" type="presOf" srcId="{B0C38D56-E8AA-461A-8127-42B0AA6C79D6}" destId="{D9A2D422-D70C-4022-A661-BB7D412FC067}" srcOrd="1" destOrd="0" presId="urn:microsoft.com/office/officeart/2005/8/layout/process4"/>
    <dgm:cxn modelId="{0F8AC689-C991-4703-8FC2-CD450F64D1FA}" type="presOf" srcId="{2903B41D-E8CC-4E78-B2C0-D35076EBD437}" destId="{482132A5-F7D8-4246-9E24-0BF207E5676B}" srcOrd="0" destOrd="0" presId="urn:microsoft.com/office/officeart/2005/8/layout/process4"/>
    <dgm:cxn modelId="{9D9144E4-1BB5-4851-91B8-B20B11D28589}" srcId="{B0C38D56-E8AA-461A-8127-42B0AA6C79D6}" destId="{2903B41D-E8CC-4E78-B2C0-D35076EBD437}" srcOrd="0" destOrd="0" parTransId="{399B27B4-74E8-4E01-A78D-80BD06F6459B}" sibTransId="{0B9B0C92-82DD-4CBC-A21D-5522BDCC9EA5}"/>
    <dgm:cxn modelId="{8EBBEC00-CA67-40A5-B645-F570BD36B037}" type="presOf" srcId="{B14BBAEE-10A8-4991-816C-BD471424B9D9}" destId="{86D6A36B-FC28-46CE-8EDC-55DFAA9A29A6}" srcOrd="0" destOrd="0" presId="urn:microsoft.com/office/officeart/2005/8/layout/process4"/>
    <dgm:cxn modelId="{D6273301-9A39-4A5F-ADB7-0578790FD12A}" srcId="{DAEA9A67-02E9-4DF6-8F9F-DA719B8A4BD9}" destId="{B14BBAEE-10A8-4991-816C-BD471424B9D9}" srcOrd="2" destOrd="0" parTransId="{E394A91C-E48B-43CA-B0C0-0F56860E4169}" sibTransId="{72BD456C-8B18-4FFD-815F-41DBE6622DC8}"/>
    <dgm:cxn modelId="{28DBB6CD-2875-40F5-AEA0-64FFD2CF397B}" srcId="{701AA463-AB33-4F57-838F-D907747D6B75}" destId="{DAEA9A67-02E9-4DF6-8F9F-DA719B8A4BD9}" srcOrd="2" destOrd="0" parTransId="{3162EC8B-B730-4791-A2AA-9272B5439CF5}" sibTransId="{D4324008-4DA6-4EEC-BDAE-CE59CDAE3583}"/>
    <dgm:cxn modelId="{F6F98725-5D9E-4EAA-9095-8ADDC5D9263C}" type="presOf" srcId="{701AA463-AB33-4F57-838F-D907747D6B75}" destId="{702A0FB8-D703-4895-A736-66D10BB642E3}" srcOrd="0" destOrd="0" presId="urn:microsoft.com/office/officeart/2005/8/layout/process4"/>
    <dgm:cxn modelId="{311FD81F-7B14-491A-8478-23542F5B591F}" srcId="{701AA463-AB33-4F57-838F-D907747D6B75}" destId="{3840D941-99F8-42F7-9EAD-9BB6AC6A8C8A}" srcOrd="0" destOrd="0" parTransId="{B016796B-E4DD-4D33-9BBC-77838DEE8C7B}" sibTransId="{E899AE5D-DEC6-459C-9D0D-66833C4CAB84}"/>
    <dgm:cxn modelId="{71952B82-A03B-4308-8831-B90CFB846679}" srcId="{701AA463-AB33-4F57-838F-D907747D6B75}" destId="{B0C38D56-E8AA-461A-8127-42B0AA6C79D6}" srcOrd="1" destOrd="0" parTransId="{F36D956A-10C4-4CAC-A0D1-45B7FA0AA676}" sibTransId="{0D9BBE79-FC1B-4B37-8D20-AC0E5B3BB863}"/>
    <dgm:cxn modelId="{D8305F96-EE29-4B4C-989F-3803EB3C92E7}" type="presOf" srcId="{DAEA9A67-02E9-4DF6-8F9F-DA719B8A4BD9}" destId="{3129CC97-AD73-4DD4-878D-BFEE8B09D586}" srcOrd="1" destOrd="0" presId="urn:microsoft.com/office/officeart/2005/8/layout/process4"/>
    <dgm:cxn modelId="{B20094E8-FC4C-4D8B-B7F6-54E2C0C474F1}" type="presOf" srcId="{DAEA9A67-02E9-4DF6-8F9F-DA719B8A4BD9}" destId="{EC40044B-92BD-4B21-A3F5-3B8ECCAB930B}" srcOrd="0" destOrd="0" presId="urn:microsoft.com/office/officeart/2005/8/layout/process4"/>
    <dgm:cxn modelId="{E55E6503-0A62-4A3D-BED1-A769C24BC1C7}" type="presOf" srcId="{4EDEF703-1A35-44FB-BC80-2047EDB71335}" destId="{487F7B2C-76A4-441A-B125-24EE9A0FD65B}" srcOrd="0" destOrd="0" presId="urn:microsoft.com/office/officeart/2005/8/layout/process4"/>
    <dgm:cxn modelId="{DEE6CCA4-DCCC-43CC-AB74-D8ECAB4408DE}" type="presOf" srcId="{B0C38D56-E8AA-461A-8127-42B0AA6C79D6}" destId="{19BF8201-6B30-43B2-8114-5E0C5BE136EB}" srcOrd="0" destOrd="0" presId="urn:microsoft.com/office/officeart/2005/8/layout/process4"/>
    <dgm:cxn modelId="{D7C5392D-B6B2-4BA6-A788-39420915B50B}" type="presOf" srcId="{3C20BA41-9513-490A-A051-35101A50F72A}" destId="{20B8DF08-FC3E-4F8B-80F8-7AC9C317A47F}" srcOrd="0" destOrd="0" presId="urn:microsoft.com/office/officeart/2005/8/layout/process4"/>
    <dgm:cxn modelId="{F2ABB520-4A46-420B-819F-963D081B3AE2}" srcId="{3840D941-99F8-42F7-9EAD-9BB6AC6A8C8A}" destId="{3C20BA41-9513-490A-A051-35101A50F72A}" srcOrd="2" destOrd="0" parTransId="{62FD4355-0D06-4216-A8D6-A01563EB9A43}" sibTransId="{0A5F366B-1094-4781-A270-260326D18EAD}"/>
    <dgm:cxn modelId="{0BA7BAE1-1616-4428-A5B7-DB5D983B6382}" type="presOf" srcId="{72E2830F-1790-4FBD-8DBE-035A4FF39005}" destId="{19D8463D-2D78-4C0E-8F9E-E77DA42DC4B5}" srcOrd="0" destOrd="0" presId="urn:microsoft.com/office/officeart/2005/8/layout/process4"/>
    <dgm:cxn modelId="{C7CEFBD8-DBA3-46EF-8CB5-DA50AD6BB96F}" type="presOf" srcId="{3840D941-99F8-42F7-9EAD-9BB6AC6A8C8A}" destId="{B9E89B3E-DFC1-4BB8-945A-83AC532D0BCE}" srcOrd="1" destOrd="0" presId="urn:microsoft.com/office/officeart/2005/8/layout/process4"/>
    <dgm:cxn modelId="{E08EA3FA-2CC6-422D-95C1-80741283BF23}" srcId="{3840D941-99F8-42F7-9EAD-9BB6AC6A8C8A}" destId="{72E2830F-1790-4FBD-8DBE-035A4FF39005}" srcOrd="1" destOrd="0" parTransId="{C5B8847E-AD89-4EA0-92C2-323B69C9C5A2}" sibTransId="{0CAE3004-6938-4E8B-9043-0E40F186DBC1}"/>
    <dgm:cxn modelId="{720CB7AD-84C6-493B-B2E3-B74684B9A08C}" srcId="{DAEA9A67-02E9-4DF6-8F9F-DA719B8A4BD9}" destId="{4EDEF703-1A35-44FB-BC80-2047EDB71335}" srcOrd="0" destOrd="0" parTransId="{85B3201F-A489-4529-AE6F-047BE0EA89E9}" sibTransId="{151EC183-D596-4C49-9310-C688F5529F0B}"/>
    <dgm:cxn modelId="{1746B8AC-80D2-437F-A0F5-56DF1A885E8A}" type="presOf" srcId="{6B16DAE8-F359-4103-A189-5E4C05D16312}" destId="{505DEC80-D4E0-4E84-A7B5-0C9FC26E91C2}" srcOrd="0" destOrd="0" presId="urn:microsoft.com/office/officeart/2005/8/layout/process4"/>
    <dgm:cxn modelId="{5AA10240-8FA3-47F2-860E-CE15B872B478}" srcId="{3840D941-99F8-42F7-9EAD-9BB6AC6A8C8A}" destId="{196CA994-212B-46B8-BBB6-C54B5C0284E3}" srcOrd="0" destOrd="0" parTransId="{255EB3B0-3F4E-4AB5-9C5E-5A7BACF4A1FB}" sibTransId="{5345CBD4-8493-43F4-9E41-51867F79F889}"/>
    <dgm:cxn modelId="{C4677D1B-DEEB-4DE0-8DB0-8DE2CCCDADCA}" type="presOf" srcId="{3840D941-99F8-42F7-9EAD-9BB6AC6A8C8A}" destId="{62CDBB35-D217-4A1B-81B1-AD03A9B12E3F}" srcOrd="0" destOrd="0" presId="urn:microsoft.com/office/officeart/2005/8/layout/process4"/>
    <dgm:cxn modelId="{9849BAD6-C366-430B-9DF9-48835AD4318F}" type="presParOf" srcId="{702A0FB8-D703-4895-A736-66D10BB642E3}" destId="{6A129E21-F23F-4D2B-A170-B9552C6104E0}" srcOrd="0" destOrd="0" presId="urn:microsoft.com/office/officeart/2005/8/layout/process4"/>
    <dgm:cxn modelId="{75323FBF-0012-4245-9D9D-529207173B07}" type="presParOf" srcId="{6A129E21-F23F-4D2B-A170-B9552C6104E0}" destId="{EC40044B-92BD-4B21-A3F5-3B8ECCAB930B}" srcOrd="0" destOrd="0" presId="urn:microsoft.com/office/officeart/2005/8/layout/process4"/>
    <dgm:cxn modelId="{80757C15-6738-4549-9779-F537BED08CA3}" type="presParOf" srcId="{6A129E21-F23F-4D2B-A170-B9552C6104E0}" destId="{3129CC97-AD73-4DD4-878D-BFEE8B09D586}" srcOrd="1" destOrd="0" presId="urn:microsoft.com/office/officeart/2005/8/layout/process4"/>
    <dgm:cxn modelId="{E0C2CA7C-4BF5-42D2-8F0A-A7D3FDA69E49}" type="presParOf" srcId="{6A129E21-F23F-4D2B-A170-B9552C6104E0}" destId="{3B02D122-C1C0-4B5B-B4B3-089D9B7EF876}" srcOrd="2" destOrd="0" presId="urn:microsoft.com/office/officeart/2005/8/layout/process4"/>
    <dgm:cxn modelId="{AAE08D48-018B-4AA2-977A-4D3FFCBC0CAD}" type="presParOf" srcId="{3B02D122-C1C0-4B5B-B4B3-089D9B7EF876}" destId="{487F7B2C-76A4-441A-B125-24EE9A0FD65B}" srcOrd="0" destOrd="0" presId="urn:microsoft.com/office/officeart/2005/8/layout/process4"/>
    <dgm:cxn modelId="{E2DC35DC-9786-448F-84B9-1FA8E232CCDD}" type="presParOf" srcId="{3B02D122-C1C0-4B5B-B4B3-089D9B7EF876}" destId="{505DEC80-D4E0-4E84-A7B5-0C9FC26E91C2}" srcOrd="1" destOrd="0" presId="urn:microsoft.com/office/officeart/2005/8/layout/process4"/>
    <dgm:cxn modelId="{E92949D7-D74B-49B3-A120-BB42A7E8B1A0}" type="presParOf" srcId="{3B02D122-C1C0-4B5B-B4B3-089D9B7EF876}" destId="{86D6A36B-FC28-46CE-8EDC-55DFAA9A29A6}" srcOrd="2" destOrd="0" presId="urn:microsoft.com/office/officeart/2005/8/layout/process4"/>
    <dgm:cxn modelId="{0E2A58F2-92BA-4C44-B28C-B0AA74B16D28}" type="presParOf" srcId="{702A0FB8-D703-4895-A736-66D10BB642E3}" destId="{DCDA1444-3ED1-47F4-9968-14A9A437D3BD}" srcOrd="1" destOrd="0" presId="urn:microsoft.com/office/officeart/2005/8/layout/process4"/>
    <dgm:cxn modelId="{C0D251F9-A3FF-405F-B762-F4EB7084F301}" type="presParOf" srcId="{702A0FB8-D703-4895-A736-66D10BB642E3}" destId="{4CE1FF99-36CA-478D-9800-4B82328EE280}" srcOrd="2" destOrd="0" presId="urn:microsoft.com/office/officeart/2005/8/layout/process4"/>
    <dgm:cxn modelId="{F4392913-D586-4D54-AC4B-1F33C01FF343}" type="presParOf" srcId="{4CE1FF99-36CA-478D-9800-4B82328EE280}" destId="{19BF8201-6B30-43B2-8114-5E0C5BE136EB}" srcOrd="0" destOrd="0" presId="urn:microsoft.com/office/officeart/2005/8/layout/process4"/>
    <dgm:cxn modelId="{A9D9926A-08EC-4A15-9B1E-E53F66CF0ADC}" type="presParOf" srcId="{4CE1FF99-36CA-478D-9800-4B82328EE280}" destId="{D9A2D422-D70C-4022-A661-BB7D412FC067}" srcOrd="1" destOrd="0" presId="urn:microsoft.com/office/officeart/2005/8/layout/process4"/>
    <dgm:cxn modelId="{B00D9063-C8F7-497C-9090-CA15A458270B}" type="presParOf" srcId="{4CE1FF99-36CA-478D-9800-4B82328EE280}" destId="{5532CB91-2A17-4682-8AA3-812FE1AB0D4F}" srcOrd="2" destOrd="0" presId="urn:microsoft.com/office/officeart/2005/8/layout/process4"/>
    <dgm:cxn modelId="{7BF96A4D-01B2-46DA-910B-F0DBB0261159}" type="presParOf" srcId="{5532CB91-2A17-4682-8AA3-812FE1AB0D4F}" destId="{482132A5-F7D8-4246-9E24-0BF207E5676B}" srcOrd="0" destOrd="0" presId="urn:microsoft.com/office/officeart/2005/8/layout/process4"/>
    <dgm:cxn modelId="{4B055ED4-F54C-41F7-8FB9-0EE3B0641A7B}" type="presParOf" srcId="{702A0FB8-D703-4895-A736-66D10BB642E3}" destId="{60CBBA8D-3FEF-4644-8D9E-1F0A0739B653}" srcOrd="3" destOrd="0" presId="urn:microsoft.com/office/officeart/2005/8/layout/process4"/>
    <dgm:cxn modelId="{2FF4C288-5EB8-464C-89EA-EBCE9E33832E}" type="presParOf" srcId="{702A0FB8-D703-4895-A736-66D10BB642E3}" destId="{BB3F5DEA-B963-464B-8D86-4CFE5F679542}" srcOrd="4" destOrd="0" presId="urn:microsoft.com/office/officeart/2005/8/layout/process4"/>
    <dgm:cxn modelId="{C810878C-F175-4588-9C4E-62FCAE81E9A0}" type="presParOf" srcId="{BB3F5DEA-B963-464B-8D86-4CFE5F679542}" destId="{62CDBB35-D217-4A1B-81B1-AD03A9B12E3F}" srcOrd="0" destOrd="0" presId="urn:microsoft.com/office/officeart/2005/8/layout/process4"/>
    <dgm:cxn modelId="{E3801BA6-1F90-441B-B4AB-43B6EEA29B8B}" type="presParOf" srcId="{BB3F5DEA-B963-464B-8D86-4CFE5F679542}" destId="{B9E89B3E-DFC1-4BB8-945A-83AC532D0BCE}" srcOrd="1" destOrd="0" presId="urn:microsoft.com/office/officeart/2005/8/layout/process4"/>
    <dgm:cxn modelId="{87F2F4DD-5D71-4753-90F8-779E377CF64B}" type="presParOf" srcId="{BB3F5DEA-B963-464B-8D86-4CFE5F679542}" destId="{7AE0B755-89D9-459F-BBEE-269E971105D6}" srcOrd="2" destOrd="0" presId="urn:microsoft.com/office/officeart/2005/8/layout/process4"/>
    <dgm:cxn modelId="{B3E48ED9-ADB1-404B-AC35-C7ACF9C6CD4D}" type="presParOf" srcId="{7AE0B755-89D9-459F-BBEE-269E971105D6}" destId="{50DCCEF8-67E5-4919-918F-AB070D812C8B}" srcOrd="0" destOrd="0" presId="urn:microsoft.com/office/officeart/2005/8/layout/process4"/>
    <dgm:cxn modelId="{C3194048-B52E-4928-99B5-05EABEE7BBB6}" type="presParOf" srcId="{7AE0B755-89D9-459F-BBEE-269E971105D6}" destId="{19D8463D-2D78-4C0E-8F9E-E77DA42DC4B5}" srcOrd="1" destOrd="0" presId="urn:microsoft.com/office/officeart/2005/8/layout/process4"/>
    <dgm:cxn modelId="{92AFEB97-EF9B-4C70-AC11-995700D53497}" type="presParOf" srcId="{7AE0B755-89D9-459F-BBEE-269E971105D6}" destId="{20B8DF08-FC3E-4F8B-80F8-7AC9C317A47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1AA463-AB33-4F57-838F-D907747D6B75}" type="doc">
      <dgm:prSet loTypeId="urn:microsoft.com/office/officeart/2005/8/layout/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840D941-99F8-42F7-9EAD-9BB6AC6A8C8A}">
      <dgm:prSet phldrT="[Texto]"/>
      <dgm:spPr>
        <a:solidFill>
          <a:srgbClr val="0099FF"/>
        </a:solidFill>
      </dgm:spPr>
      <dgm:t>
        <a:bodyPr/>
        <a:lstStyle/>
        <a:p>
          <a:r>
            <a:rPr lang="es-MX" dirty="0" smtClean="0"/>
            <a:t>1.-Cargar datos BASE</a:t>
          </a:r>
          <a:endParaRPr lang="es-CL" dirty="0"/>
        </a:p>
      </dgm:t>
    </dgm:pt>
    <dgm:pt modelId="{B016796B-E4DD-4D33-9BBC-77838DEE8C7B}" type="parTrans" cxnId="{311FD81F-7B14-491A-8478-23542F5B591F}">
      <dgm:prSet/>
      <dgm:spPr/>
      <dgm:t>
        <a:bodyPr/>
        <a:lstStyle/>
        <a:p>
          <a:endParaRPr lang="es-CL"/>
        </a:p>
      </dgm:t>
    </dgm:pt>
    <dgm:pt modelId="{E899AE5D-DEC6-459C-9D0D-66833C4CAB84}" type="sibTrans" cxnId="{311FD81F-7B14-491A-8478-23542F5B591F}">
      <dgm:prSet/>
      <dgm:spPr/>
      <dgm:t>
        <a:bodyPr/>
        <a:lstStyle/>
        <a:p>
          <a:endParaRPr lang="es-CL"/>
        </a:p>
      </dgm:t>
    </dgm:pt>
    <dgm:pt modelId="{196CA994-212B-46B8-BBB6-C54B5C0284E3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1.1.-Carga archivos fuente</a:t>
          </a:r>
          <a:endParaRPr lang="es-CL" dirty="0"/>
        </a:p>
      </dgm:t>
    </dgm:pt>
    <dgm:pt modelId="{255EB3B0-3F4E-4AB5-9C5E-5A7BACF4A1FB}" type="parTrans" cxnId="{5AA10240-8FA3-47F2-860E-CE15B872B478}">
      <dgm:prSet/>
      <dgm:spPr/>
      <dgm:t>
        <a:bodyPr/>
        <a:lstStyle/>
        <a:p>
          <a:endParaRPr lang="es-CL"/>
        </a:p>
      </dgm:t>
    </dgm:pt>
    <dgm:pt modelId="{5345CBD4-8493-43F4-9E41-51867F79F889}" type="sibTrans" cxnId="{5AA10240-8FA3-47F2-860E-CE15B872B478}">
      <dgm:prSet/>
      <dgm:spPr/>
      <dgm:t>
        <a:bodyPr/>
        <a:lstStyle/>
        <a:p>
          <a:endParaRPr lang="es-CL"/>
        </a:p>
      </dgm:t>
    </dgm:pt>
    <dgm:pt modelId="{72E2830F-1790-4FBD-8DBE-035A4FF39005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1.2.-Cargar CUBOS</a:t>
          </a:r>
          <a:endParaRPr lang="es-CL" dirty="0"/>
        </a:p>
      </dgm:t>
    </dgm:pt>
    <dgm:pt modelId="{C5B8847E-AD89-4EA0-92C2-323B69C9C5A2}" type="parTrans" cxnId="{E08EA3FA-2CC6-422D-95C1-80741283BF23}">
      <dgm:prSet/>
      <dgm:spPr/>
      <dgm:t>
        <a:bodyPr/>
        <a:lstStyle/>
        <a:p>
          <a:endParaRPr lang="es-CL"/>
        </a:p>
      </dgm:t>
    </dgm:pt>
    <dgm:pt modelId="{0CAE3004-6938-4E8B-9043-0E40F186DBC1}" type="sibTrans" cxnId="{E08EA3FA-2CC6-422D-95C1-80741283BF23}">
      <dgm:prSet/>
      <dgm:spPr/>
      <dgm:t>
        <a:bodyPr/>
        <a:lstStyle/>
        <a:p>
          <a:endParaRPr lang="es-CL"/>
        </a:p>
      </dgm:t>
    </dgm:pt>
    <dgm:pt modelId="{B0C38D56-E8AA-461A-8127-42B0AA6C79D6}">
      <dgm:prSet phldrT="[Texto]"/>
      <dgm:spPr>
        <a:solidFill>
          <a:srgbClr val="0099FF"/>
        </a:solidFill>
      </dgm:spPr>
      <dgm:t>
        <a:bodyPr/>
        <a:lstStyle/>
        <a:p>
          <a:r>
            <a:rPr lang="es-MX" dirty="0" smtClean="0"/>
            <a:t>2.-Proceso de ejecución de agregaciones</a:t>
          </a:r>
          <a:endParaRPr lang="es-CL" dirty="0"/>
        </a:p>
      </dgm:t>
    </dgm:pt>
    <dgm:pt modelId="{F36D956A-10C4-4CAC-A0D1-45B7FA0AA676}" type="parTrans" cxnId="{71952B82-A03B-4308-8831-B90CFB846679}">
      <dgm:prSet/>
      <dgm:spPr/>
      <dgm:t>
        <a:bodyPr/>
        <a:lstStyle/>
        <a:p>
          <a:endParaRPr lang="es-CL"/>
        </a:p>
      </dgm:t>
    </dgm:pt>
    <dgm:pt modelId="{0D9BBE79-FC1B-4B37-8D20-AC0E5B3BB863}" type="sibTrans" cxnId="{71952B82-A03B-4308-8831-B90CFB846679}">
      <dgm:prSet/>
      <dgm:spPr/>
      <dgm:t>
        <a:bodyPr/>
        <a:lstStyle/>
        <a:p>
          <a:endParaRPr lang="es-CL"/>
        </a:p>
      </dgm:t>
    </dgm:pt>
    <dgm:pt modelId="{2903B41D-E8CC-4E78-B2C0-D35076EBD437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2.1.-Ejecutar Proceso de Base de datos (Procedimientos almacenados) </a:t>
          </a:r>
        </a:p>
        <a:p>
          <a:r>
            <a:rPr lang="es-MX" dirty="0" smtClean="0"/>
            <a:t>Costo 16 Hrs </a:t>
          </a:r>
          <a:r>
            <a:rPr lang="es-MX" dirty="0" err="1" smtClean="0"/>
            <a:t>aprox</a:t>
          </a:r>
          <a:r>
            <a:rPr lang="es-MX" dirty="0" smtClean="0"/>
            <a:t> por </a:t>
          </a:r>
          <a:r>
            <a:rPr lang="es-MX" dirty="0" err="1" smtClean="0"/>
            <a:t>agrupacion</a:t>
          </a:r>
          <a:endParaRPr lang="es-CL" dirty="0"/>
        </a:p>
      </dgm:t>
    </dgm:pt>
    <dgm:pt modelId="{399B27B4-74E8-4E01-A78D-80BD06F6459B}" type="parTrans" cxnId="{9D9144E4-1BB5-4851-91B8-B20B11D28589}">
      <dgm:prSet/>
      <dgm:spPr/>
      <dgm:t>
        <a:bodyPr/>
        <a:lstStyle/>
        <a:p>
          <a:endParaRPr lang="es-CL"/>
        </a:p>
      </dgm:t>
    </dgm:pt>
    <dgm:pt modelId="{0B9B0C92-82DD-4CBC-A21D-5522BDCC9EA5}" type="sibTrans" cxnId="{9D9144E4-1BB5-4851-91B8-B20B11D28589}">
      <dgm:prSet/>
      <dgm:spPr/>
      <dgm:t>
        <a:bodyPr/>
        <a:lstStyle/>
        <a:p>
          <a:endParaRPr lang="es-CL"/>
        </a:p>
      </dgm:t>
    </dgm:pt>
    <dgm:pt modelId="{DAEA9A67-02E9-4DF6-8F9F-DA719B8A4BD9}">
      <dgm:prSet phldrT="[Texto]"/>
      <dgm:spPr>
        <a:solidFill>
          <a:srgbClr val="0099FF"/>
        </a:solidFill>
      </dgm:spPr>
      <dgm:t>
        <a:bodyPr/>
        <a:lstStyle/>
        <a:p>
          <a:r>
            <a:rPr lang="es-MX" dirty="0" smtClean="0"/>
            <a:t>3.-Proceso de generación EXCEL</a:t>
          </a:r>
          <a:endParaRPr lang="es-CL" dirty="0"/>
        </a:p>
      </dgm:t>
    </dgm:pt>
    <dgm:pt modelId="{3162EC8B-B730-4791-A2AA-9272B5439CF5}" type="parTrans" cxnId="{28DBB6CD-2875-40F5-AEA0-64FFD2CF397B}">
      <dgm:prSet/>
      <dgm:spPr/>
      <dgm:t>
        <a:bodyPr/>
        <a:lstStyle/>
        <a:p>
          <a:endParaRPr lang="es-CL"/>
        </a:p>
      </dgm:t>
    </dgm:pt>
    <dgm:pt modelId="{D4324008-4DA6-4EEC-BDAE-CE59CDAE3583}" type="sibTrans" cxnId="{28DBB6CD-2875-40F5-AEA0-64FFD2CF397B}">
      <dgm:prSet/>
      <dgm:spPr/>
      <dgm:t>
        <a:bodyPr/>
        <a:lstStyle/>
        <a:p>
          <a:endParaRPr lang="es-CL"/>
        </a:p>
      </dgm:t>
    </dgm:pt>
    <dgm:pt modelId="{4EDEF703-1A35-44FB-BC80-2047EDB71335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3.1.-Generar EXCEL, construcción</a:t>
          </a:r>
          <a:endParaRPr lang="es-CL" dirty="0"/>
        </a:p>
      </dgm:t>
    </dgm:pt>
    <dgm:pt modelId="{85B3201F-A489-4529-AE6F-047BE0EA89E9}" type="parTrans" cxnId="{720CB7AD-84C6-493B-B2E3-B74684B9A08C}">
      <dgm:prSet/>
      <dgm:spPr/>
      <dgm:t>
        <a:bodyPr/>
        <a:lstStyle/>
        <a:p>
          <a:endParaRPr lang="es-CL"/>
        </a:p>
      </dgm:t>
    </dgm:pt>
    <dgm:pt modelId="{151EC183-D596-4C49-9310-C688F5529F0B}" type="sibTrans" cxnId="{720CB7AD-84C6-493B-B2E3-B74684B9A08C}">
      <dgm:prSet/>
      <dgm:spPr/>
      <dgm:t>
        <a:bodyPr/>
        <a:lstStyle/>
        <a:p>
          <a:endParaRPr lang="es-CL"/>
        </a:p>
      </dgm:t>
    </dgm:pt>
    <dgm:pt modelId="{B14BBAEE-10A8-4991-816C-BD471424B9D9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3.3-Enviar email a lista de inscritos</a:t>
          </a:r>
          <a:endParaRPr lang="es-CL" dirty="0"/>
        </a:p>
      </dgm:t>
    </dgm:pt>
    <dgm:pt modelId="{E394A91C-E48B-43CA-B0C0-0F56860E4169}" type="parTrans" cxnId="{D6273301-9A39-4A5F-ADB7-0578790FD12A}">
      <dgm:prSet/>
      <dgm:spPr/>
      <dgm:t>
        <a:bodyPr/>
        <a:lstStyle/>
        <a:p>
          <a:endParaRPr lang="es-CL"/>
        </a:p>
      </dgm:t>
    </dgm:pt>
    <dgm:pt modelId="{72BD456C-8B18-4FFD-815F-41DBE6622DC8}" type="sibTrans" cxnId="{D6273301-9A39-4A5F-ADB7-0578790FD12A}">
      <dgm:prSet/>
      <dgm:spPr/>
      <dgm:t>
        <a:bodyPr/>
        <a:lstStyle/>
        <a:p>
          <a:endParaRPr lang="es-CL"/>
        </a:p>
      </dgm:t>
    </dgm:pt>
    <dgm:pt modelId="{6B16DAE8-F359-4103-A189-5E4C05D16312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3.2.-Validar versión</a:t>
          </a:r>
          <a:endParaRPr lang="es-CL" dirty="0"/>
        </a:p>
      </dgm:t>
    </dgm:pt>
    <dgm:pt modelId="{92AE0E41-BEE2-4573-973D-BE7633379E0A}" type="parTrans" cxnId="{2AB93EAF-FA53-4417-B3E3-B8EFFEA4AE14}">
      <dgm:prSet/>
      <dgm:spPr/>
      <dgm:t>
        <a:bodyPr/>
        <a:lstStyle/>
        <a:p>
          <a:endParaRPr lang="es-CL"/>
        </a:p>
      </dgm:t>
    </dgm:pt>
    <dgm:pt modelId="{CF6044FC-81BD-473C-8159-BEAFBD6DB90C}" type="sibTrans" cxnId="{2AB93EAF-FA53-4417-B3E3-B8EFFEA4AE14}">
      <dgm:prSet/>
      <dgm:spPr/>
      <dgm:t>
        <a:bodyPr/>
        <a:lstStyle/>
        <a:p>
          <a:endParaRPr lang="es-CL"/>
        </a:p>
      </dgm:t>
    </dgm:pt>
    <dgm:pt modelId="{3C20BA41-9513-490A-A051-35101A50F72A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smtClean="0"/>
            <a:t>1.3.-Validar cuadraturas</a:t>
          </a:r>
          <a:endParaRPr lang="es-CL" dirty="0"/>
        </a:p>
      </dgm:t>
    </dgm:pt>
    <dgm:pt modelId="{62FD4355-0D06-4216-A8D6-A01563EB9A43}" type="parTrans" cxnId="{F2ABB520-4A46-420B-819F-963D081B3AE2}">
      <dgm:prSet/>
      <dgm:spPr/>
      <dgm:t>
        <a:bodyPr/>
        <a:lstStyle/>
        <a:p>
          <a:endParaRPr lang="es-CL"/>
        </a:p>
      </dgm:t>
    </dgm:pt>
    <dgm:pt modelId="{0A5F366B-1094-4781-A270-260326D18EAD}" type="sibTrans" cxnId="{F2ABB520-4A46-420B-819F-963D081B3AE2}">
      <dgm:prSet/>
      <dgm:spPr/>
      <dgm:t>
        <a:bodyPr/>
        <a:lstStyle/>
        <a:p>
          <a:endParaRPr lang="es-CL"/>
        </a:p>
      </dgm:t>
    </dgm:pt>
    <dgm:pt modelId="{702A0FB8-D703-4895-A736-66D10BB642E3}" type="pres">
      <dgm:prSet presAssocID="{701AA463-AB33-4F57-838F-D907747D6B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6A129E21-F23F-4D2B-A170-B9552C6104E0}" type="pres">
      <dgm:prSet presAssocID="{DAEA9A67-02E9-4DF6-8F9F-DA719B8A4BD9}" presName="boxAndChildren" presStyleCnt="0"/>
      <dgm:spPr/>
    </dgm:pt>
    <dgm:pt modelId="{EC40044B-92BD-4B21-A3F5-3B8ECCAB930B}" type="pres">
      <dgm:prSet presAssocID="{DAEA9A67-02E9-4DF6-8F9F-DA719B8A4BD9}" presName="parentTextBox" presStyleLbl="node1" presStyleIdx="0" presStyleCnt="3"/>
      <dgm:spPr/>
      <dgm:t>
        <a:bodyPr/>
        <a:lstStyle/>
        <a:p>
          <a:endParaRPr lang="es-CL"/>
        </a:p>
      </dgm:t>
    </dgm:pt>
    <dgm:pt modelId="{3129CC97-AD73-4DD4-878D-BFEE8B09D586}" type="pres">
      <dgm:prSet presAssocID="{DAEA9A67-02E9-4DF6-8F9F-DA719B8A4BD9}" presName="entireBox" presStyleLbl="node1" presStyleIdx="0" presStyleCnt="3"/>
      <dgm:spPr/>
      <dgm:t>
        <a:bodyPr/>
        <a:lstStyle/>
        <a:p>
          <a:endParaRPr lang="es-CL"/>
        </a:p>
      </dgm:t>
    </dgm:pt>
    <dgm:pt modelId="{3B02D122-C1C0-4B5B-B4B3-089D9B7EF876}" type="pres">
      <dgm:prSet presAssocID="{DAEA9A67-02E9-4DF6-8F9F-DA719B8A4BD9}" presName="descendantBox" presStyleCnt="0"/>
      <dgm:spPr/>
    </dgm:pt>
    <dgm:pt modelId="{487F7B2C-76A4-441A-B125-24EE9A0FD65B}" type="pres">
      <dgm:prSet presAssocID="{4EDEF703-1A35-44FB-BC80-2047EDB71335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5DEC80-D4E0-4E84-A7B5-0C9FC26E91C2}" type="pres">
      <dgm:prSet presAssocID="{6B16DAE8-F359-4103-A189-5E4C05D16312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6D6A36B-FC28-46CE-8EDC-55DFAA9A29A6}" type="pres">
      <dgm:prSet presAssocID="{B14BBAEE-10A8-4991-816C-BD471424B9D9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CDA1444-3ED1-47F4-9968-14A9A437D3BD}" type="pres">
      <dgm:prSet presAssocID="{0D9BBE79-FC1B-4B37-8D20-AC0E5B3BB863}" presName="sp" presStyleCnt="0"/>
      <dgm:spPr/>
    </dgm:pt>
    <dgm:pt modelId="{4CE1FF99-36CA-478D-9800-4B82328EE280}" type="pres">
      <dgm:prSet presAssocID="{B0C38D56-E8AA-461A-8127-42B0AA6C79D6}" presName="arrowAndChildren" presStyleCnt="0"/>
      <dgm:spPr/>
    </dgm:pt>
    <dgm:pt modelId="{19BF8201-6B30-43B2-8114-5E0C5BE136EB}" type="pres">
      <dgm:prSet presAssocID="{B0C38D56-E8AA-461A-8127-42B0AA6C79D6}" presName="parentTextArrow" presStyleLbl="node1" presStyleIdx="0" presStyleCnt="3"/>
      <dgm:spPr/>
      <dgm:t>
        <a:bodyPr/>
        <a:lstStyle/>
        <a:p>
          <a:endParaRPr lang="es-CL"/>
        </a:p>
      </dgm:t>
    </dgm:pt>
    <dgm:pt modelId="{D9A2D422-D70C-4022-A661-BB7D412FC067}" type="pres">
      <dgm:prSet presAssocID="{B0C38D56-E8AA-461A-8127-42B0AA6C79D6}" presName="arrow" presStyleLbl="node1" presStyleIdx="1" presStyleCnt="3"/>
      <dgm:spPr/>
      <dgm:t>
        <a:bodyPr/>
        <a:lstStyle/>
        <a:p>
          <a:endParaRPr lang="es-CL"/>
        </a:p>
      </dgm:t>
    </dgm:pt>
    <dgm:pt modelId="{5532CB91-2A17-4682-8AA3-812FE1AB0D4F}" type="pres">
      <dgm:prSet presAssocID="{B0C38D56-E8AA-461A-8127-42B0AA6C79D6}" presName="descendantArrow" presStyleCnt="0"/>
      <dgm:spPr/>
    </dgm:pt>
    <dgm:pt modelId="{482132A5-F7D8-4246-9E24-0BF207E5676B}" type="pres">
      <dgm:prSet presAssocID="{2903B41D-E8CC-4E78-B2C0-D35076EBD437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0CBBA8D-3FEF-4644-8D9E-1F0A0739B653}" type="pres">
      <dgm:prSet presAssocID="{E899AE5D-DEC6-459C-9D0D-66833C4CAB84}" presName="sp" presStyleCnt="0"/>
      <dgm:spPr/>
    </dgm:pt>
    <dgm:pt modelId="{BB3F5DEA-B963-464B-8D86-4CFE5F679542}" type="pres">
      <dgm:prSet presAssocID="{3840D941-99F8-42F7-9EAD-9BB6AC6A8C8A}" presName="arrowAndChildren" presStyleCnt="0"/>
      <dgm:spPr/>
    </dgm:pt>
    <dgm:pt modelId="{62CDBB35-D217-4A1B-81B1-AD03A9B12E3F}" type="pres">
      <dgm:prSet presAssocID="{3840D941-99F8-42F7-9EAD-9BB6AC6A8C8A}" presName="parentTextArrow" presStyleLbl="node1" presStyleIdx="1" presStyleCnt="3"/>
      <dgm:spPr/>
      <dgm:t>
        <a:bodyPr/>
        <a:lstStyle/>
        <a:p>
          <a:endParaRPr lang="es-CL"/>
        </a:p>
      </dgm:t>
    </dgm:pt>
    <dgm:pt modelId="{B9E89B3E-DFC1-4BB8-945A-83AC532D0BCE}" type="pres">
      <dgm:prSet presAssocID="{3840D941-99F8-42F7-9EAD-9BB6AC6A8C8A}" presName="arrow" presStyleLbl="node1" presStyleIdx="2" presStyleCnt="3"/>
      <dgm:spPr/>
      <dgm:t>
        <a:bodyPr/>
        <a:lstStyle/>
        <a:p>
          <a:endParaRPr lang="es-CL"/>
        </a:p>
      </dgm:t>
    </dgm:pt>
    <dgm:pt modelId="{7AE0B755-89D9-459F-BBEE-269E971105D6}" type="pres">
      <dgm:prSet presAssocID="{3840D941-99F8-42F7-9EAD-9BB6AC6A8C8A}" presName="descendantArrow" presStyleCnt="0"/>
      <dgm:spPr/>
    </dgm:pt>
    <dgm:pt modelId="{50DCCEF8-67E5-4919-918F-AB070D812C8B}" type="pres">
      <dgm:prSet presAssocID="{196CA994-212B-46B8-BBB6-C54B5C0284E3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9D8463D-2D78-4C0E-8F9E-E77DA42DC4B5}" type="pres">
      <dgm:prSet presAssocID="{72E2830F-1790-4FBD-8DBE-035A4FF39005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0B8DF08-FC3E-4F8B-80F8-7AC9C317A47F}" type="pres">
      <dgm:prSet presAssocID="{3C20BA41-9513-490A-A051-35101A50F72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E08EA3FA-2CC6-422D-95C1-80741283BF23}" srcId="{3840D941-99F8-42F7-9EAD-9BB6AC6A8C8A}" destId="{72E2830F-1790-4FBD-8DBE-035A4FF39005}" srcOrd="1" destOrd="0" parTransId="{C5B8847E-AD89-4EA0-92C2-323B69C9C5A2}" sibTransId="{0CAE3004-6938-4E8B-9043-0E40F186DBC1}"/>
    <dgm:cxn modelId="{9D9144E4-1BB5-4851-91B8-B20B11D28589}" srcId="{B0C38D56-E8AA-461A-8127-42B0AA6C79D6}" destId="{2903B41D-E8CC-4E78-B2C0-D35076EBD437}" srcOrd="0" destOrd="0" parTransId="{399B27B4-74E8-4E01-A78D-80BD06F6459B}" sibTransId="{0B9B0C92-82DD-4CBC-A21D-5522BDCC9EA5}"/>
    <dgm:cxn modelId="{2AB93EAF-FA53-4417-B3E3-B8EFFEA4AE14}" srcId="{DAEA9A67-02E9-4DF6-8F9F-DA719B8A4BD9}" destId="{6B16DAE8-F359-4103-A189-5E4C05D16312}" srcOrd="1" destOrd="0" parTransId="{92AE0E41-BEE2-4573-973D-BE7633379E0A}" sibTransId="{CF6044FC-81BD-473C-8159-BEAFBD6DB90C}"/>
    <dgm:cxn modelId="{7886D637-2AAB-40B1-B5C8-D197C1F69835}" type="presOf" srcId="{DAEA9A67-02E9-4DF6-8F9F-DA719B8A4BD9}" destId="{3129CC97-AD73-4DD4-878D-BFEE8B09D586}" srcOrd="1" destOrd="0" presId="urn:microsoft.com/office/officeart/2005/8/layout/process4"/>
    <dgm:cxn modelId="{338D8D12-E782-4981-84A9-89D369232EF5}" type="presOf" srcId="{B0C38D56-E8AA-461A-8127-42B0AA6C79D6}" destId="{D9A2D422-D70C-4022-A661-BB7D412FC067}" srcOrd="1" destOrd="0" presId="urn:microsoft.com/office/officeart/2005/8/layout/process4"/>
    <dgm:cxn modelId="{C96BBE11-9435-4D77-AC64-CE32C51179FA}" type="presOf" srcId="{72E2830F-1790-4FBD-8DBE-035A4FF39005}" destId="{19D8463D-2D78-4C0E-8F9E-E77DA42DC4B5}" srcOrd="0" destOrd="0" presId="urn:microsoft.com/office/officeart/2005/8/layout/process4"/>
    <dgm:cxn modelId="{D9553228-37BA-43DE-9CE9-6DAC7E774BA9}" type="presOf" srcId="{3840D941-99F8-42F7-9EAD-9BB6AC6A8C8A}" destId="{62CDBB35-D217-4A1B-81B1-AD03A9B12E3F}" srcOrd="0" destOrd="0" presId="urn:microsoft.com/office/officeart/2005/8/layout/process4"/>
    <dgm:cxn modelId="{B9F82C9A-6CA4-4F39-B3CF-3A85C720F870}" type="presOf" srcId="{DAEA9A67-02E9-4DF6-8F9F-DA719B8A4BD9}" destId="{EC40044B-92BD-4B21-A3F5-3B8ECCAB930B}" srcOrd="0" destOrd="0" presId="urn:microsoft.com/office/officeart/2005/8/layout/process4"/>
    <dgm:cxn modelId="{28DBB6CD-2875-40F5-AEA0-64FFD2CF397B}" srcId="{701AA463-AB33-4F57-838F-D907747D6B75}" destId="{DAEA9A67-02E9-4DF6-8F9F-DA719B8A4BD9}" srcOrd="2" destOrd="0" parTransId="{3162EC8B-B730-4791-A2AA-9272B5439CF5}" sibTransId="{D4324008-4DA6-4EEC-BDAE-CE59CDAE3583}"/>
    <dgm:cxn modelId="{D6273301-9A39-4A5F-ADB7-0578790FD12A}" srcId="{DAEA9A67-02E9-4DF6-8F9F-DA719B8A4BD9}" destId="{B14BBAEE-10A8-4991-816C-BD471424B9D9}" srcOrd="2" destOrd="0" parTransId="{E394A91C-E48B-43CA-B0C0-0F56860E4169}" sibTransId="{72BD456C-8B18-4FFD-815F-41DBE6622DC8}"/>
    <dgm:cxn modelId="{5AA10240-8FA3-47F2-860E-CE15B872B478}" srcId="{3840D941-99F8-42F7-9EAD-9BB6AC6A8C8A}" destId="{196CA994-212B-46B8-BBB6-C54B5C0284E3}" srcOrd="0" destOrd="0" parTransId="{255EB3B0-3F4E-4AB5-9C5E-5A7BACF4A1FB}" sibTransId="{5345CBD4-8493-43F4-9E41-51867F79F889}"/>
    <dgm:cxn modelId="{C8F768F9-D74B-490B-B42E-492425B1D2A6}" type="presOf" srcId="{196CA994-212B-46B8-BBB6-C54B5C0284E3}" destId="{50DCCEF8-67E5-4919-918F-AB070D812C8B}" srcOrd="0" destOrd="0" presId="urn:microsoft.com/office/officeart/2005/8/layout/process4"/>
    <dgm:cxn modelId="{3889313F-28CE-4763-A182-2DE9AEB712CF}" type="presOf" srcId="{3C20BA41-9513-490A-A051-35101A50F72A}" destId="{20B8DF08-FC3E-4F8B-80F8-7AC9C317A47F}" srcOrd="0" destOrd="0" presId="urn:microsoft.com/office/officeart/2005/8/layout/process4"/>
    <dgm:cxn modelId="{F2ABB520-4A46-420B-819F-963D081B3AE2}" srcId="{3840D941-99F8-42F7-9EAD-9BB6AC6A8C8A}" destId="{3C20BA41-9513-490A-A051-35101A50F72A}" srcOrd="2" destOrd="0" parTransId="{62FD4355-0D06-4216-A8D6-A01563EB9A43}" sibTransId="{0A5F366B-1094-4781-A270-260326D18EAD}"/>
    <dgm:cxn modelId="{D59808BE-0695-4AEA-91E5-CAA6F07A226C}" type="presOf" srcId="{6B16DAE8-F359-4103-A189-5E4C05D16312}" destId="{505DEC80-D4E0-4E84-A7B5-0C9FC26E91C2}" srcOrd="0" destOrd="0" presId="urn:microsoft.com/office/officeart/2005/8/layout/process4"/>
    <dgm:cxn modelId="{F97B588E-9E5C-4581-AB01-407DCE702A12}" type="presOf" srcId="{B14BBAEE-10A8-4991-816C-BD471424B9D9}" destId="{86D6A36B-FC28-46CE-8EDC-55DFAA9A29A6}" srcOrd="0" destOrd="0" presId="urn:microsoft.com/office/officeart/2005/8/layout/process4"/>
    <dgm:cxn modelId="{832FBF67-5F71-40F0-984A-E3ED0D63BDB2}" type="presOf" srcId="{701AA463-AB33-4F57-838F-D907747D6B75}" destId="{702A0FB8-D703-4895-A736-66D10BB642E3}" srcOrd="0" destOrd="0" presId="urn:microsoft.com/office/officeart/2005/8/layout/process4"/>
    <dgm:cxn modelId="{560BA79F-DD00-4CC6-AB31-39C97DE2B58E}" type="presOf" srcId="{B0C38D56-E8AA-461A-8127-42B0AA6C79D6}" destId="{19BF8201-6B30-43B2-8114-5E0C5BE136EB}" srcOrd="0" destOrd="0" presId="urn:microsoft.com/office/officeart/2005/8/layout/process4"/>
    <dgm:cxn modelId="{932DF683-A112-48BD-93C0-6333E304C4EB}" type="presOf" srcId="{2903B41D-E8CC-4E78-B2C0-D35076EBD437}" destId="{482132A5-F7D8-4246-9E24-0BF207E5676B}" srcOrd="0" destOrd="0" presId="urn:microsoft.com/office/officeart/2005/8/layout/process4"/>
    <dgm:cxn modelId="{3F6B0C79-212F-41B5-A111-3E8D4F966129}" type="presOf" srcId="{3840D941-99F8-42F7-9EAD-9BB6AC6A8C8A}" destId="{B9E89B3E-DFC1-4BB8-945A-83AC532D0BCE}" srcOrd="1" destOrd="0" presId="urn:microsoft.com/office/officeart/2005/8/layout/process4"/>
    <dgm:cxn modelId="{720CB7AD-84C6-493B-B2E3-B74684B9A08C}" srcId="{DAEA9A67-02E9-4DF6-8F9F-DA719B8A4BD9}" destId="{4EDEF703-1A35-44FB-BC80-2047EDB71335}" srcOrd="0" destOrd="0" parTransId="{85B3201F-A489-4529-AE6F-047BE0EA89E9}" sibTransId="{151EC183-D596-4C49-9310-C688F5529F0B}"/>
    <dgm:cxn modelId="{311FD81F-7B14-491A-8478-23542F5B591F}" srcId="{701AA463-AB33-4F57-838F-D907747D6B75}" destId="{3840D941-99F8-42F7-9EAD-9BB6AC6A8C8A}" srcOrd="0" destOrd="0" parTransId="{B016796B-E4DD-4D33-9BBC-77838DEE8C7B}" sibTransId="{E899AE5D-DEC6-459C-9D0D-66833C4CAB84}"/>
    <dgm:cxn modelId="{058F42BA-62F0-42AD-8D24-2CC252C37001}" type="presOf" srcId="{4EDEF703-1A35-44FB-BC80-2047EDB71335}" destId="{487F7B2C-76A4-441A-B125-24EE9A0FD65B}" srcOrd="0" destOrd="0" presId="urn:microsoft.com/office/officeart/2005/8/layout/process4"/>
    <dgm:cxn modelId="{71952B82-A03B-4308-8831-B90CFB846679}" srcId="{701AA463-AB33-4F57-838F-D907747D6B75}" destId="{B0C38D56-E8AA-461A-8127-42B0AA6C79D6}" srcOrd="1" destOrd="0" parTransId="{F36D956A-10C4-4CAC-A0D1-45B7FA0AA676}" sibTransId="{0D9BBE79-FC1B-4B37-8D20-AC0E5B3BB863}"/>
    <dgm:cxn modelId="{1BAE1614-B707-47D9-8640-EB69CA65945B}" type="presParOf" srcId="{702A0FB8-D703-4895-A736-66D10BB642E3}" destId="{6A129E21-F23F-4D2B-A170-B9552C6104E0}" srcOrd="0" destOrd="0" presId="urn:microsoft.com/office/officeart/2005/8/layout/process4"/>
    <dgm:cxn modelId="{E11369CF-D140-469C-8FDA-D41DCDE6B3FB}" type="presParOf" srcId="{6A129E21-F23F-4D2B-A170-B9552C6104E0}" destId="{EC40044B-92BD-4B21-A3F5-3B8ECCAB930B}" srcOrd="0" destOrd="0" presId="urn:microsoft.com/office/officeart/2005/8/layout/process4"/>
    <dgm:cxn modelId="{F29EF7C0-6D93-4B0F-8E2C-C0546EA170D1}" type="presParOf" srcId="{6A129E21-F23F-4D2B-A170-B9552C6104E0}" destId="{3129CC97-AD73-4DD4-878D-BFEE8B09D586}" srcOrd="1" destOrd="0" presId="urn:microsoft.com/office/officeart/2005/8/layout/process4"/>
    <dgm:cxn modelId="{CE9E6E40-80DE-4FBA-A048-CA7666993817}" type="presParOf" srcId="{6A129E21-F23F-4D2B-A170-B9552C6104E0}" destId="{3B02D122-C1C0-4B5B-B4B3-089D9B7EF876}" srcOrd="2" destOrd="0" presId="urn:microsoft.com/office/officeart/2005/8/layout/process4"/>
    <dgm:cxn modelId="{EDD77BE9-16D7-4A23-A910-B08F0D9BBA2E}" type="presParOf" srcId="{3B02D122-C1C0-4B5B-B4B3-089D9B7EF876}" destId="{487F7B2C-76A4-441A-B125-24EE9A0FD65B}" srcOrd="0" destOrd="0" presId="urn:microsoft.com/office/officeart/2005/8/layout/process4"/>
    <dgm:cxn modelId="{6469D2F1-45F7-44AF-A22E-CBB1920A26B7}" type="presParOf" srcId="{3B02D122-C1C0-4B5B-B4B3-089D9B7EF876}" destId="{505DEC80-D4E0-4E84-A7B5-0C9FC26E91C2}" srcOrd="1" destOrd="0" presId="urn:microsoft.com/office/officeart/2005/8/layout/process4"/>
    <dgm:cxn modelId="{9D651719-79BD-4118-83FE-CA448E753EAE}" type="presParOf" srcId="{3B02D122-C1C0-4B5B-B4B3-089D9B7EF876}" destId="{86D6A36B-FC28-46CE-8EDC-55DFAA9A29A6}" srcOrd="2" destOrd="0" presId="urn:microsoft.com/office/officeart/2005/8/layout/process4"/>
    <dgm:cxn modelId="{CA70D5ED-F981-4D63-AB6B-AF07B9962723}" type="presParOf" srcId="{702A0FB8-D703-4895-A736-66D10BB642E3}" destId="{DCDA1444-3ED1-47F4-9968-14A9A437D3BD}" srcOrd="1" destOrd="0" presId="urn:microsoft.com/office/officeart/2005/8/layout/process4"/>
    <dgm:cxn modelId="{FD6E39B5-7916-42D9-92BD-BB6985A7B064}" type="presParOf" srcId="{702A0FB8-D703-4895-A736-66D10BB642E3}" destId="{4CE1FF99-36CA-478D-9800-4B82328EE280}" srcOrd="2" destOrd="0" presId="urn:microsoft.com/office/officeart/2005/8/layout/process4"/>
    <dgm:cxn modelId="{1B406D73-B2CB-4299-B34A-577875A90DA8}" type="presParOf" srcId="{4CE1FF99-36CA-478D-9800-4B82328EE280}" destId="{19BF8201-6B30-43B2-8114-5E0C5BE136EB}" srcOrd="0" destOrd="0" presId="urn:microsoft.com/office/officeart/2005/8/layout/process4"/>
    <dgm:cxn modelId="{45C3475A-1FFD-486B-A743-9D478E350F5A}" type="presParOf" srcId="{4CE1FF99-36CA-478D-9800-4B82328EE280}" destId="{D9A2D422-D70C-4022-A661-BB7D412FC067}" srcOrd="1" destOrd="0" presId="urn:microsoft.com/office/officeart/2005/8/layout/process4"/>
    <dgm:cxn modelId="{84AF6269-F483-4A43-848D-CABA7C1C0E36}" type="presParOf" srcId="{4CE1FF99-36CA-478D-9800-4B82328EE280}" destId="{5532CB91-2A17-4682-8AA3-812FE1AB0D4F}" srcOrd="2" destOrd="0" presId="urn:microsoft.com/office/officeart/2005/8/layout/process4"/>
    <dgm:cxn modelId="{5B496A26-E7D0-4AF8-8207-687A4F9DCF91}" type="presParOf" srcId="{5532CB91-2A17-4682-8AA3-812FE1AB0D4F}" destId="{482132A5-F7D8-4246-9E24-0BF207E5676B}" srcOrd="0" destOrd="0" presId="urn:microsoft.com/office/officeart/2005/8/layout/process4"/>
    <dgm:cxn modelId="{F8ABABF9-2657-4DFB-9FBD-7FBF0085931D}" type="presParOf" srcId="{702A0FB8-D703-4895-A736-66D10BB642E3}" destId="{60CBBA8D-3FEF-4644-8D9E-1F0A0739B653}" srcOrd="3" destOrd="0" presId="urn:microsoft.com/office/officeart/2005/8/layout/process4"/>
    <dgm:cxn modelId="{D239F011-E294-474F-9062-328810CF5AA6}" type="presParOf" srcId="{702A0FB8-D703-4895-A736-66D10BB642E3}" destId="{BB3F5DEA-B963-464B-8D86-4CFE5F679542}" srcOrd="4" destOrd="0" presId="urn:microsoft.com/office/officeart/2005/8/layout/process4"/>
    <dgm:cxn modelId="{BF0A7361-7C7C-4F7E-8659-F2E24E693EBF}" type="presParOf" srcId="{BB3F5DEA-B963-464B-8D86-4CFE5F679542}" destId="{62CDBB35-D217-4A1B-81B1-AD03A9B12E3F}" srcOrd="0" destOrd="0" presId="urn:microsoft.com/office/officeart/2005/8/layout/process4"/>
    <dgm:cxn modelId="{80DAC50A-C261-47E1-B142-58C9A738A097}" type="presParOf" srcId="{BB3F5DEA-B963-464B-8D86-4CFE5F679542}" destId="{B9E89B3E-DFC1-4BB8-945A-83AC532D0BCE}" srcOrd="1" destOrd="0" presId="urn:microsoft.com/office/officeart/2005/8/layout/process4"/>
    <dgm:cxn modelId="{48815F5C-4947-4ED5-8E3D-80EF46810255}" type="presParOf" srcId="{BB3F5DEA-B963-464B-8D86-4CFE5F679542}" destId="{7AE0B755-89D9-459F-BBEE-269E971105D6}" srcOrd="2" destOrd="0" presId="urn:microsoft.com/office/officeart/2005/8/layout/process4"/>
    <dgm:cxn modelId="{5D572433-3882-40C3-99AB-5FC6502629B7}" type="presParOf" srcId="{7AE0B755-89D9-459F-BBEE-269E971105D6}" destId="{50DCCEF8-67E5-4919-918F-AB070D812C8B}" srcOrd="0" destOrd="0" presId="urn:microsoft.com/office/officeart/2005/8/layout/process4"/>
    <dgm:cxn modelId="{3F46F9D4-B3E5-4523-9777-8F1734B82FC8}" type="presParOf" srcId="{7AE0B755-89D9-459F-BBEE-269E971105D6}" destId="{19D8463D-2D78-4C0E-8F9E-E77DA42DC4B5}" srcOrd="1" destOrd="0" presId="urn:microsoft.com/office/officeart/2005/8/layout/process4"/>
    <dgm:cxn modelId="{9A79E67F-2650-427E-8BDA-9799510D927E}" type="presParOf" srcId="{7AE0B755-89D9-459F-BBEE-269E971105D6}" destId="{20B8DF08-FC3E-4F8B-80F8-7AC9C317A47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B5AA89-5662-45B7-99B5-6D19E95216D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DF5EB121-6816-4650-B5FB-7BA77E6B99D8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L" dirty="0" smtClean="0"/>
            <a:t>Miles de Millones de Transacciones</a:t>
          </a:r>
          <a:endParaRPr lang="es-CL" dirty="0"/>
        </a:p>
      </dgm:t>
    </dgm:pt>
    <dgm:pt modelId="{370D4E5B-2C26-48C4-AAEC-7EE9B6ABC0F3}" type="parTrans" cxnId="{BFC2F00F-C7D9-4390-AF99-08BEB4315F2F}">
      <dgm:prSet/>
      <dgm:spPr/>
      <dgm:t>
        <a:bodyPr/>
        <a:lstStyle/>
        <a:p>
          <a:endParaRPr lang="es-CL"/>
        </a:p>
      </dgm:t>
    </dgm:pt>
    <dgm:pt modelId="{F025163A-4A43-4825-A3AC-19B1DFE72C58}" type="sibTrans" cxnId="{BFC2F00F-C7D9-4390-AF99-08BEB4315F2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CL"/>
        </a:p>
      </dgm:t>
    </dgm:pt>
    <dgm:pt modelId="{05A15092-8EDE-42B4-B77B-6634C6824B37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L" dirty="0" smtClean="0"/>
            <a:t>Miles de Productos</a:t>
          </a:r>
          <a:endParaRPr lang="es-CL" dirty="0"/>
        </a:p>
      </dgm:t>
    </dgm:pt>
    <dgm:pt modelId="{B5F24676-3272-402B-9CA2-C75A111B4A98}" type="parTrans" cxnId="{D05C8D1F-0745-4B9C-AFFF-EFF9F17F9B35}">
      <dgm:prSet/>
      <dgm:spPr/>
      <dgm:t>
        <a:bodyPr/>
        <a:lstStyle/>
        <a:p>
          <a:endParaRPr lang="es-CL"/>
        </a:p>
      </dgm:t>
    </dgm:pt>
    <dgm:pt modelId="{3A493277-5836-4B03-8A13-4F6B0D582221}" type="sibTrans" cxnId="{D05C8D1F-0745-4B9C-AFFF-EFF9F17F9B3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CL"/>
        </a:p>
      </dgm:t>
    </dgm:pt>
    <dgm:pt modelId="{ECB91920-5135-4C33-996F-12FB896D6105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L" dirty="0" smtClean="0"/>
            <a:t>Cientos</a:t>
          </a:r>
        </a:p>
        <a:p>
          <a:r>
            <a:rPr lang="es-CL" dirty="0" smtClean="0"/>
            <a:t>De Lugares</a:t>
          </a:r>
        </a:p>
      </dgm:t>
    </dgm:pt>
    <dgm:pt modelId="{A7B85614-40D3-4758-A9F9-D2834AD0441D}" type="parTrans" cxnId="{95BB7737-CAD8-4249-AC2C-AF4EC7D9C4E3}">
      <dgm:prSet/>
      <dgm:spPr/>
      <dgm:t>
        <a:bodyPr/>
        <a:lstStyle/>
        <a:p>
          <a:endParaRPr lang="es-CL"/>
        </a:p>
      </dgm:t>
    </dgm:pt>
    <dgm:pt modelId="{E96364BC-5857-4F03-92B3-E4133658638B}" type="sibTrans" cxnId="{95BB7737-CAD8-4249-AC2C-AF4EC7D9C4E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CL"/>
        </a:p>
      </dgm:t>
    </dgm:pt>
    <dgm:pt modelId="{4D98CBE2-0307-4EA7-B8CB-02BC3A5EBDA5}" type="pres">
      <dgm:prSet presAssocID="{48B5AA89-5662-45B7-99B5-6D19E95216D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D23AA5D-EF5C-4D73-B250-D93B5FAFA3E0}" type="pres">
      <dgm:prSet presAssocID="{DF5EB121-6816-4650-B5FB-7BA77E6B99D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870FFFB-0D28-4A3F-813B-EF57E876918D}" type="pres">
      <dgm:prSet presAssocID="{DF5EB121-6816-4650-B5FB-7BA77E6B99D8}" presName="gear1srcNode" presStyleLbl="node1" presStyleIdx="0" presStyleCnt="3"/>
      <dgm:spPr/>
      <dgm:t>
        <a:bodyPr/>
        <a:lstStyle/>
        <a:p>
          <a:endParaRPr lang="es-CL"/>
        </a:p>
      </dgm:t>
    </dgm:pt>
    <dgm:pt modelId="{C9ACA87A-09FE-4E6C-BD54-D35616E14BD5}" type="pres">
      <dgm:prSet presAssocID="{DF5EB121-6816-4650-B5FB-7BA77E6B99D8}" presName="gear1dstNode" presStyleLbl="node1" presStyleIdx="0" presStyleCnt="3"/>
      <dgm:spPr/>
      <dgm:t>
        <a:bodyPr/>
        <a:lstStyle/>
        <a:p>
          <a:endParaRPr lang="es-CL"/>
        </a:p>
      </dgm:t>
    </dgm:pt>
    <dgm:pt modelId="{5E727B39-14D2-4A35-ADDE-E3B12F61F8F5}" type="pres">
      <dgm:prSet presAssocID="{05A15092-8EDE-42B4-B77B-6634C6824B3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17F8FF3-19C9-4C63-9244-0A3DEAE29F98}" type="pres">
      <dgm:prSet presAssocID="{05A15092-8EDE-42B4-B77B-6634C6824B37}" presName="gear2srcNode" presStyleLbl="node1" presStyleIdx="1" presStyleCnt="3"/>
      <dgm:spPr/>
      <dgm:t>
        <a:bodyPr/>
        <a:lstStyle/>
        <a:p>
          <a:endParaRPr lang="es-CL"/>
        </a:p>
      </dgm:t>
    </dgm:pt>
    <dgm:pt modelId="{E4770105-C77C-452C-8C50-BB4A985ABFA9}" type="pres">
      <dgm:prSet presAssocID="{05A15092-8EDE-42B4-B77B-6634C6824B37}" presName="gear2dstNode" presStyleLbl="node1" presStyleIdx="1" presStyleCnt="3"/>
      <dgm:spPr/>
      <dgm:t>
        <a:bodyPr/>
        <a:lstStyle/>
        <a:p>
          <a:endParaRPr lang="es-CL"/>
        </a:p>
      </dgm:t>
    </dgm:pt>
    <dgm:pt modelId="{E6D73E13-C7DD-4213-8781-4AB444D6CD54}" type="pres">
      <dgm:prSet presAssocID="{ECB91920-5135-4C33-996F-12FB896D6105}" presName="gear3" presStyleLbl="node1" presStyleIdx="2" presStyleCnt="3"/>
      <dgm:spPr/>
      <dgm:t>
        <a:bodyPr/>
        <a:lstStyle/>
        <a:p>
          <a:endParaRPr lang="es-CL"/>
        </a:p>
      </dgm:t>
    </dgm:pt>
    <dgm:pt modelId="{5A7D614F-C516-4BDF-BD49-A0BFE774FAAF}" type="pres">
      <dgm:prSet presAssocID="{ECB91920-5135-4C33-996F-12FB896D610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897B527-5C70-4CAD-98F5-CF9624000C54}" type="pres">
      <dgm:prSet presAssocID="{ECB91920-5135-4C33-996F-12FB896D6105}" presName="gear3srcNode" presStyleLbl="node1" presStyleIdx="2" presStyleCnt="3"/>
      <dgm:spPr/>
      <dgm:t>
        <a:bodyPr/>
        <a:lstStyle/>
        <a:p>
          <a:endParaRPr lang="es-CL"/>
        </a:p>
      </dgm:t>
    </dgm:pt>
    <dgm:pt modelId="{A8036691-1387-45B9-8E6B-F593016782E7}" type="pres">
      <dgm:prSet presAssocID="{ECB91920-5135-4C33-996F-12FB896D6105}" presName="gear3dstNode" presStyleLbl="node1" presStyleIdx="2" presStyleCnt="3"/>
      <dgm:spPr/>
      <dgm:t>
        <a:bodyPr/>
        <a:lstStyle/>
        <a:p>
          <a:endParaRPr lang="es-CL"/>
        </a:p>
      </dgm:t>
    </dgm:pt>
    <dgm:pt modelId="{5DEC704C-3584-4EEC-9C41-A29CDC48A393}" type="pres">
      <dgm:prSet presAssocID="{F025163A-4A43-4825-A3AC-19B1DFE72C58}" presName="connector1" presStyleLbl="sibTrans2D1" presStyleIdx="0" presStyleCnt="3"/>
      <dgm:spPr/>
      <dgm:t>
        <a:bodyPr/>
        <a:lstStyle/>
        <a:p>
          <a:endParaRPr lang="es-CL"/>
        </a:p>
      </dgm:t>
    </dgm:pt>
    <dgm:pt modelId="{61194276-F729-404E-8EFC-63E3BA8A42EF}" type="pres">
      <dgm:prSet presAssocID="{3A493277-5836-4B03-8A13-4F6B0D582221}" presName="connector2" presStyleLbl="sibTrans2D1" presStyleIdx="1" presStyleCnt="3"/>
      <dgm:spPr/>
      <dgm:t>
        <a:bodyPr/>
        <a:lstStyle/>
        <a:p>
          <a:endParaRPr lang="es-CL"/>
        </a:p>
      </dgm:t>
    </dgm:pt>
    <dgm:pt modelId="{123B337B-BDD4-4E5D-B6CE-3605254448E9}" type="pres">
      <dgm:prSet presAssocID="{E96364BC-5857-4F03-92B3-E4133658638B}" presName="connector3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56325FB4-D4E1-4506-9978-6505961F64CB}" type="presOf" srcId="{ECB91920-5135-4C33-996F-12FB896D6105}" destId="{0897B527-5C70-4CAD-98F5-CF9624000C54}" srcOrd="2" destOrd="0" presId="urn:microsoft.com/office/officeart/2005/8/layout/gear1"/>
    <dgm:cxn modelId="{D05748AB-FE64-4590-BB1B-9CD02A251570}" type="presOf" srcId="{DF5EB121-6816-4650-B5FB-7BA77E6B99D8}" destId="{C9ACA87A-09FE-4E6C-BD54-D35616E14BD5}" srcOrd="2" destOrd="0" presId="urn:microsoft.com/office/officeart/2005/8/layout/gear1"/>
    <dgm:cxn modelId="{1EB7B4FC-807D-408F-ABBA-3A638B14AFD7}" type="presOf" srcId="{05A15092-8EDE-42B4-B77B-6634C6824B37}" destId="{D17F8FF3-19C9-4C63-9244-0A3DEAE29F98}" srcOrd="1" destOrd="0" presId="urn:microsoft.com/office/officeart/2005/8/layout/gear1"/>
    <dgm:cxn modelId="{7DAA8B22-6D26-42F4-B9B5-B755349F0D68}" type="presOf" srcId="{ECB91920-5135-4C33-996F-12FB896D6105}" destId="{5A7D614F-C516-4BDF-BD49-A0BFE774FAAF}" srcOrd="1" destOrd="0" presId="urn:microsoft.com/office/officeart/2005/8/layout/gear1"/>
    <dgm:cxn modelId="{DDB46D0D-F6B8-4A67-9F4E-7AFFD343ED2A}" type="presOf" srcId="{ECB91920-5135-4C33-996F-12FB896D6105}" destId="{A8036691-1387-45B9-8E6B-F593016782E7}" srcOrd="3" destOrd="0" presId="urn:microsoft.com/office/officeart/2005/8/layout/gear1"/>
    <dgm:cxn modelId="{BF2333A0-AC8A-486D-9EAD-BAFA192E7109}" type="presOf" srcId="{E96364BC-5857-4F03-92B3-E4133658638B}" destId="{123B337B-BDD4-4E5D-B6CE-3605254448E9}" srcOrd="0" destOrd="0" presId="urn:microsoft.com/office/officeart/2005/8/layout/gear1"/>
    <dgm:cxn modelId="{08A9B641-724A-4C75-BDA5-BC0808E37C86}" type="presOf" srcId="{F025163A-4A43-4825-A3AC-19B1DFE72C58}" destId="{5DEC704C-3584-4EEC-9C41-A29CDC48A393}" srcOrd="0" destOrd="0" presId="urn:microsoft.com/office/officeart/2005/8/layout/gear1"/>
    <dgm:cxn modelId="{F1FC8866-6ED9-4B03-9819-8EC7C4FCF201}" type="presOf" srcId="{DF5EB121-6816-4650-B5FB-7BA77E6B99D8}" destId="{A870FFFB-0D28-4A3F-813B-EF57E876918D}" srcOrd="1" destOrd="0" presId="urn:microsoft.com/office/officeart/2005/8/layout/gear1"/>
    <dgm:cxn modelId="{AE3FCA3E-DAAE-4142-8ADE-CA7EDA18F4DC}" type="presOf" srcId="{3A493277-5836-4B03-8A13-4F6B0D582221}" destId="{61194276-F729-404E-8EFC-63E3BA8A42EF}" srcOrd="0" destOrd="0" presId="urn:microsoft.com/office/officeart/2005/8/layout/gear1"/>
    <dgm:cxn modelId="{4750ECCF-EA0D-4A89-AE0E-D1F2A16FFFB0}" type="presOf" srcId="{ECB91920-5135-4C33-996F-12FB896D6105}" destId="{E6D73E13-C7DD-4213-8781-4AB444D6CD54}" srcOrd="0" destOrd="0" presId="urn:microsoft.com/office/officeart/2005/8/layout/gear1"/>
    <dgm:cxn modelId="{9ACC4BE2-1F64-41C9-A820-5D6317BFBEC5}" type="presOf" srcId="{48B5AA89-5662-45B7-99B5-6D19E95216D1}" destId="{4D98CBE2-0307-4EA7-B8CB-02BC3A5EBDA5}" srcOrd="0" destOrd="0" presId="urn:microsoft.com/office/officeart/2005/8/layout/gear1"/>
    <dgm:cxn modelId="{A0893EC8-D107-40A7-BD7B-7B4235F60A34}" type="presOf" srcId="{DF5EB121-6816-4650-B5FB-7BA77E6B99D8}" destId="{0D23AA5D-EF5C-4D73-B250-D93B5FAFA3E0}" srcOrd="0" destOrd="0" presId="urn:microsoft.com/office/officeart/2005/8/layout/gear1"/>
    <dgm:cxn modelId="{95BB7737-CAD8-4249-AC2C-AF4EC7D9C4E3}" srcId="{48B5AA89-5662-45B7-99B5-6D19E95216D1}" destId="{ECB91920-5135-4C33-996F-12FB896D6105}" srcOrd="2" destOrd="0" parTransId="{A7B85614-40D3-4758-A9F9-D2834AD0441D}" sibTransId="{E96364BC-5857-4F03-92B3-E4133658638B}"/>
    <dgm:cxn modelId="{BFC2F00F-C7D9-4390-AF99-08BEB4315F2F}" srcId="{48B5AA89-5662-45B7-99B5-6D19E95216D1}" destId="{DF5EB121-6816-4650-B5FB-7BA77E6B99D8}" srcOrd="0" destOrd="0" parTransId="{370D4E5B-2C26-48C4-AAEC-7EE9B6ABC0F3}" sibTransId="{F025163A-4A43-4825-A3AC-19B1DFE72C58}"/>
    <dgm:cxn modelId="{F8F37945-CEAB-4ED3-B843-FA61192C4FAD}" type="presOf" srcId="{05A15092-8EDE-42B4-B77B-6634C6824B37}" destId="{5E727B39-14D2-4A35-ADDE-E3B12F61F8F5}" srcOrd="0" destOrd="0" presId="urn:microsoft.com/office/officeart/2005/8/layout/gear1"/>
    <dgm:cxn modelId="{D05C8D1F-0745-4B9C-AFFF-EFF9F17F9B35}" srcId="{48B5AA89-5662-45B7-99B5-6D19E95216D1}" destId="{05A15092-8EDE-42B4-B77B-6634C6824B37}" srcOrd="1" destOrd="0" parTransId="{B5F24676-3272-402B-9CA2-C75A111B4A98}" sibTransId="{3A493277-5836-4B03-8A13-4F6B0D582221}"/>
    <dgm:cxn modelId="{B4446EC9-C70D-46E2-B1A8-6B88A45B4DAF}" type="presOf" srcId="{05A15092-8EDE-42B4-B77B-6634C6824B37}" destId="{E4770105-C77C-452C-8C50-BB4A985ABFA9}" srcOrd="2" destOrd="0" presId="urn:microsoft.com/office/officeart/2005/8/layout/gear1"/>
    <dgm:cxn modelId="{83439FDE-3417-48A2-B778-6B33A435780D}" type="presParOf" srcId="{4D98CBE2-0307-4EA7-B8CB-02BC3A5EBDA5}" destId="{0D23AA5D-EF5C-4D73-B250-D93B5FAFA3E0}" srcOrd="0" destOrd="0" presId="urn:microsoft.com/office/officeart/2005/8/layout/gear1"/>
    <dgm:cxn modelId="{E8880A3C-22E1-45A4-8F57-E9D906989C53}" type="presParOf" srcId="{4D98CBE2-0307-4EA7-B8CB-02BC3A5EBDA5}" destId="{A870FFFB-0D28-4A3F-813B-EF57E876918D}" srcOrd="1" destOrd="0" presId="urn:microsoft.com/office/officeart/2005/8/layout/gear1"/>
    <dgm:cxn modelId="{4062EB7D-702A-4C7B-8273-FC9F7790034B}" type="presParOf" srcId="{4D98CBE2-0307-4EA7-B8CB-02BC3A5EBDA5}" destId="{C9ACA87A-09FE-4E6C-BD54-D35616E14BD5}" srcOrd="2" destOrd="0" presId="urn:microsoft.com/office/officeart/2005/8/layout/gear1"/>
    <dgm:cxn modelId="{5F764248-4370-43D9-860B-86191C4FBBCB}" type="presParOf" srcId="{4D98CBE2-0307-4EA7-B8CB-02BC3A5EBDA5}" destId="{5E727B39-14D2-4A35-ADDE-E3B12F61F8F5}" srcOrd="3" destOrd="0" presId="urn:microsoft.com/office/officeart/2005/8/layout/gear1"/>
    <dgm:cxn modelId="{103CFAF3-D22A-45E6-BD1D-15D2D75DF0FF}" type="presParOf" srcId="{4D98CBE2-0307-4EA7-B8CB-02BC3A5EBDA5}" destId="{D17F8FF3-19C9-4C63-9244-0A3DEAE29F98}" srcOrd="4" destOrd="0" presId="urn:microsoft.com/office/officeart/2005/8/layout/gear1"/>
    <dgm:cxn modelId="{DC548806-792C-4126-9EBB-747554D1300C}" type="presParOf" srcId="{4D98CBE2-0307-4EA7-B8CB-02BC3A5EBDA5}" destId="{E4770105-C77C-452C-8C50-BB4A985ABFA9}" srcOrd="5" destOrd="0" presId="urn:microsoft.com/office/officeart/2005/8/layout/gear1"/>
    <dgm:cxn modelId="{EF2B576B-6D59-4721-B882-CD454927EFB9}" type="presParOf" srcId="{4D98CBE2-0307-4EA7-B8CB-02BC3A5EBDA5}" destId="{E6D73E13-C7DD-4213-8781-4AB444D6CD54}" srcOrd="6" destOrd="0" presId="urn:microsoft.com/office/officeart/2005/8/layout/gear1"/>
    <dgm:cxn modelId="{73ABB770-F20E-40A8-9352-7C4A3BA0B79B}" type="presParOf" srcId="{4D98CBE2-0307-4EA7-B8CB-02BC3A5EBDA5}" destId="{5A7D614F-C516-4BDF-BD49-A0BFE774FAAF}" srcOrd="7" destOrd="0" presId="urn:microsoft.com/office/officeart/2005/8/layout/gear1"/>
    <dgm:cxn modelId="{3B16E263-6B11-467E-A8C3-C3A8F78D5595}" type="presParOf" srcId="{4D98CBE2-0307-4EA7-B8CB-02BC3A5EBDA5}" destId="{0897B527-5C70-4CAD-98F5-CF9624000C54}" srcOrd="8" destOrd="0" presId="urn:microsoft.com/office/officeart/2005/8/layout/gear1"/>
    <dgm:cxn modelId="{9947D7B7-FA58-403E-BE83-76844A83F82A}" type="presParOf" srcId="{4D98CBE2-0307-4EA7-B8CB-02BC3A5EBDA5}" destId="{A8036691-1387-45B9-8E6B-F593016782E7}" srcOrd="9" destOrd="0" presId="urn:microsoft.com/office/officeart/2005/8/layout/gear1"/>
    <dgm:cxn modelId="{223E4E36-4A34-4B18-8C01-229B0B814976}" type="presParOf" srcId="{4D98CBE2-0307-4EA7-B8CB-02BC3A5EBDA5}" destId="{5DEC704C-3584-4EEC-9C41-A29CDC48A393}" srcOrd="10" destOrd="0" presId="urn:microsoft.com/office/officeart/2005/8/layout/gear1"/>
    <dgm:cxn modelId="{977C3181-B456-4E66-BB74-06DAAB1A2FCC}" type="presParOf" srcId="{4D98CBE2-0307-4EA7-B8CB-02BC3A5EBDA5}" destId="{61194276-F729-404E-8EFC-63E3BA8A42EF}" srcOrd="11" destOrd="0" presId="urn:microsoft.com/office/officeart/2005/8/layout/gear1"/>
    <dgm:cxn modelId="{7F3BABE1-F16A-4247-8366-90FA4B7C8C70}" type="presParOf" srcId="{4D98CBE2-0307-4EA7-B8CB-02BC3A5EBDA5}" destId="{123B337B-BDD4-4E5D-B6CE-3605254448E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B5AA89-5662-45B7-99B5-6D19E95216D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DF5EB121-6816-4650-B5FB-7BA77E6B99D8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L" dirty="0" smtClean="0"/>
            <a:t>Miles de Millones de Transacciones</a:t>
          </a:r>
          <a:endParaRPr lang="es-CL" dirty="0"/>
        </a:p>
      </dgm:t>
    </dgm:pt>
    <dgm:pt modelId="{370D4E5B-2C26-48C4-AAEC-7EE9B6ABC0F3}" type="parTrans" cxnId="{BFC2F00F-C7D9-4390-AF99-08BEB4315F2F}">
      <dgm:prSet/>
      <dgm:spPr/>
      <dgm:t>
        <a:bodyPr/>
        <a:lstStyle/>
        <a:p>
          <a:endParaRPr lang="es-CL"/>
        </a:p>
      </dgm:t>
    </dgm:pt>
    <dgm:pt modelId="{F025163A-4A43-4825-A3AC-19B1DFE72C58}" type="sibTrans" cxnId="{BFC2F00F-C7D9-4390-AF99-08BEB4315F2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CL"/>
        </a:p>
      </dgm:t>
    </dgm:pt>
    <dgm:pt modelId="{05A15092-8EDE-42B4-B77B-6634C6824B37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L" dirty="0" smtClean="0"/>
            <a:t>Miles de Productos</a:t>
          </a:r>
          <a:endParaRPr lang="es-CL" dirty="0"/>
        </a:p>
      </dgm:t>
    </dgm:pt>
    <dgm:pt modelId="{B5F24676-3272-402B-9CA2-C75A111B4A98}" type="parTrans" cxnId="{D05C8D1F-0745-4B9C-AFFF-EFF9F17F9B35}">
      <dgm:prSet/>
      <dgm:spPr/>
      <dgm:t>
        <a:bodyPr/>
        <a:lstStyle/>
        <a:p>
          <a:endParaRPr lang="es-CL"/>
        </a:p>
      </dgm:t>
    </dgm:pt>
    <dgm:pt modelId="{3A493277-5836-4B03-8A13-4F6B0D582221}" type="sibTrans" cxnId="{D05C8D1F-0745-4B9C-AFFF-EFF9F17F9B3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CL"/>
        </a:p>
      </dgm:t>
    </dgm:pt>
    <dgm:pt modelId="{ECB91920-5135-4C33-996F-12FB896D6105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L" dirty="0" smtClean="0"/>
            <a:t>Cientos</a:t>
          </a:r>
        </a:p>
        <a:p>
          <a:r>
            <a:rPr lang="es-CL" dirty="0" smtClean="0"/>
            <a:t>De Lugares</a:t>
          </a:r>
        </a:p>
      </dgm:t>
    </dgm:pt>
    <dgm:pt modelId="{A7B85614-40D3-4758-A9F9-D2834AD0441D}" type="parTrans" cxnId="{95BB7737-CAD8-4249-AC2C-AF4EC7D9C4E3}">
      <dgm:prSet/>
      <dgm:spPr/>
      <dgm:t>
        <a:bodyPr/>
        <a:lstStyle/>
        <a:p>
          <a:endParaRPr lang="es-CL"/>
        </a:p>
      </dgm:t>
    </dgm:pt>
    <dgm:pt modelId="{E96364BC-5857-4F03-92B3-E4133658638B}" type="sibTrans" cxnId="{95BB7737-CAD8-4249-AC2C-AF4EC7D9C4E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CL"/>
        </a:p>
      </dgm:t>
    </dgm:pt>
    <dgm:pt modelId="{4D98CBE2-0307-4EA7-B8CB-02BC3A5EBDA5}" type="pres">
      <dgm:prSet presAssocID="{48B5AA89-5662-45B7-99B5-6D19E95216D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D23AA5D-EF5C-4D73-B250-D93B5FAFA3E0}" type="pres">
      <dgm:prSet presAssocID="{DF5EB121-6816-4650-B5FB-7BA77E6B99D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870FFFB-0D28-4A3F-813B-EF57E876918D}" type="pres">
      <dgm:prSet presAssocID="{DF5EB121-6816-4650-B5FB-7BA77E6B99D8}" presName="gear1srcNode" presStyleLbl="node1" presStyleIdx="0" presStyleCnt="3"/>
      <dgm:spPr/>
      <dgm:t>
        <a:bodyPr/>
        <a:lstStyle/>
        <a:p>
          <a:endParaRPr lang="es-CL"/>
        </a:p>
      </dgm:t>
    </dgm:pt>
    <dgm:pt modelId="{C9ACA87A-09FE-4E6C-BD54-D35616E14BD5}" type="pres">
      <dgm:prSet presAssocID="{DF5EB121-6816-4650-B5FB-7BA77E6B99D8}" presName="gear1dstNode" presStyleLbl="node1" presStyleIdx="0" presStyleCnt="3"/>
      <dgm:spPr/>
      <dgm:t>
        <a:bodyPr/>
        <a:lstStyle/>
        <a:p>
          <a:endParaRPr lang="es-CL"/>
        </a:p>
      </dgm:t>
    </dgm:pt>
    <dgm:pt modelId="{5E727B39-14D2-4A35-ADDE-E3B12F61F8F5}" type="pres">
      <dgm:prSet presAssocID="{05A15092-8EDE-42B4-B77B-6634C6824B3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17F8FF3-19C9-4C63-9244-0A3DEAE29F98}" type="pres">
      <dgm:prSet presAssocID="{05A15092-8EDE-42B4-B77B-6634C6824B37}" presName="gear2srcNode" presStyleLbl="node1" presStyleIdx="1" presStyleCnt="3"/>
      <dgm:spPr/>
      <dgm:t>
        <a:bodyPr/>
        <a:lstStyle/>
        <a:p>
          <a:endParaRPr lang="es-CL"/>
        </a:p>
      </dgm:t>
    </dgm:pt>
    <dgm:pt modelId="{E4770105-C77C-452C-8C50-BB4A985ABFA9}" type="pres">
      <dgm:prSet presAssocID="{05A15092-8EDE-42B4-B77B-6634C6824B37}" presName="gear2dstNode" presStyleLbl="node1" presStyleIdx="1" presStyleCnt="3"/>
      <dgm:spPr/>
      <dgm:t>
        <a:bodyPr/>
        <a:lstStyle/>
        <a:p>
          <a:endParaRPr lang="es-CL"/>
        </a:p>
      </dgm:t>
    </dgm:pt>
    <dgm:pt modelId="{E6D73E13-C7DD-4213-8781-4AB444D6CD54}" type="pres">
      <dgm:prSet presAssocID="{ECB91920-5135-4C33-996F-12FB896D6105}" presName="gear3" presStyleLbl="node1" presStyleIdx="2" presStyleCnt="3"/>
      <dgm:spPr/>
      <dgm:t>
        <a:bodyPr/>
        <a:lstStyle/>
        <a:p>
          <a:endParaRPr lang="es-CL"/>
        </a:p>
      </dgm:t>
    </dgm:pt>
    <dgm:pt modelId="{5A7D614F-C516-4BDF-BD49-A0BFE774FAAF}" type="pres">
      <dgm:prSet presAssocID="{ECB91920-5135-4C33-996F-12FB896D610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897B527-5C70-4CAD-98F5-CF9624000C54}" type="pres">
      <dgm:prSet presAssocID="{ECB91920-5135-4C33-996F-12FB896D6105}" presName="gear3srcNode" presStyleLbl="node1" presStyleIdx="2" presStyleCnt="3"/>
      <dgm:spPr/>
      <dgm:t>
        <a:bodyPr/>
        <a:lstStyle/>
        <a:p>
          <a:endParaRPr lang="es-CL"/>
        </a:p>
      </dgm:t>
    </dgm:pt>
    <dgm:pt modelId="{A8036691-1387-45B9-8E6B-F593016782E7}" type="pres">
      <dgm:prSet presAssocID="{ECB91920-5135-4C33-996F-12FB896D6105}" presName="gear3dstNode" presStyleLbl="node1" presStyleIdx="2" presStyleCnt="3"/>
      <dgm:spPr/>
      <dgm:t>
        <a:bodyPr/>
        <a:lstStyle/>
        <a:p>
          <a:endParaRPr lang="es-CL"/>
        </a:p>
      </dgm:t>
    </dgm:pt>
    <dgm:pt modelId="{5DEC704C-3584-4EEC-9C41-A29CDC48A393}" type="pres">
      <dgm:prSet presAssocID="{F025163A-4A43-4825-A3AC-19B1DFE72C58}" presName="connector1" presStyleLbl="sibTrans2D1" presStyleIdx="0" presStyleCnt="3"/>
      <dgm:spPr/>
      <dgm:t>
        <a:bodyPr/>
        <a:lstStyle/>
        <a:p>
          <a:endParaRPr lang="es-CL"/>
        </a:p>
      </dgm:t>
    </dgm:pt>
    <dgm:pt modelId="{61194276-F729-404E-8EFC-63E3BA8A42EF}" type="pres">
      <dgm:prSet presAssocID="{3A493277-5836-4B03-8A13-4F6B0D582221}" presName="connector2" presStyleLbl="sibTrans2D1" presStyleIdx="1" presStyleCnt="3"/>
      <dgm:spPr/>
      <dgm:t>
        <a:bodyPr/>
        <a:lstStyle/>
        <a:p>
          <a:endParaRPr lang="es-CL"/>
        </a:p>
      </dgm:t>
    </dgm:pt>
    <dgm:pt modelId="{123B337B-BDD4-4E5D-B6CE-3605254448E9}" type="pres">
      <dgm:prSet presAssocID="{E96364BC-5857-4F03-92B3-E4133658638B}" presName="connector3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2582D637-DA44-4A9A-AE0C-C9A087552591}" type="presOf" srcId="{05A15092-8EDE-42B4-B77B-6634C6824B37}" destId="{5E727B39-14D2-4A35-ADDE-E3B12F61F8F5}" srcOrd="0" destOrd="0" presId="urn:microsoft.com/office/officeart/2005/8/layout/gear1"/>
    <dgm:cxn modelId="{688D4669-92E8-4DDD-9FEC-31F96EAE2129}" type="presOf" srcId="{DF5EB121-6816-4650-B5FB-7BA77E6B99D8}" destId="{A870FFFB-0D28-4A3F-813B-EF57E876918D}" srcOrd="1" destOrd="0" presId="urn:microsoft.com/office/officeart/2005/8/layout/gear1"/>
    <dgm:cxn modelId="{C55381B2-7AA2-4500-B24A-613CB7E701C5}" type="presOf" srcId="{DF5EB121-6816-4650-B5FB-7BA77E6B99D8}" destId="{0D23AA5D-EF5C-4D73-B250-D93B5FAFA3E0}" srcOrd="0" destOrd="0" presId="urn:microsoft.com/office/officeart/2005/8/layout/gear1"/>
    <dgm:cxn modelId="{BA6B5739-8F12-4A5E-A768-ED00A1F1016B}" type="presOf" srcId="{ECB91920-5135-4C33-996F-12FB896D6105}" destId="{5A7D614F-C516-4BDF-BD49-A0BFE774FAAF}" srcOrd="1" destOrd="0" presId="urn:microsoft.com/office/officeart/2005/8/layout/gear1"/>
    <dgm:cxn modelId="{F6BE15E9-2001-4350-AC2C-4E5879DEF13C}" type="presOf" srcId="{48B5AA89-5662-45B7-99B5-6D19E95216D1}" destId="{4D98CBE2-0307-4EA7-B8CB-02BC3A5EBDA5}" srcOrd="0" destOrd="0" presId="urn:microsoft.com/office/officeart/2005/8/layout/gear1"/>
    <dgm:cxn modelId="{EA31E302-9E29-42F9-8413-82D014750306}" type="presOf" srcId="{ECB91920-5135-4C33-996F-12FB896D6105}" destId="{0897B527-5C70-4CAD-98F5-CF9624000C54}" srcOrd="2" destOrd="0" presId="urn:microsoft.com/office/officeart/2005/8/layout/gear1"/>
    <dgm:cxn modelId="{7FC69C99-AAB9-4481-992C-ABFC420293E6}" type="presOf" srcId="{05A15092-8EDE-42B4-B77B-6634C6824B37}" destId="{E4770105-C77C-452C-8C50-BB4A985ABFA9}" srcOrd="2" destOrd="0" presId="urn:microsoft.com/office/officeart/2005/8/layout/gear1"/>
    <dgm:cxn modelId="{9E42DF63-F8A8-4688-8DA0-C9E88222FB3F}" type="presOf" srcId="{E96364BC-5857-4F03-92B3-E4133658638B}" destId="{123B337B-BDD4-4E5D-B6CE-3605254448E9}" srcOrd="0" destOrd="0" presId="urn:microsoft.com/office/officeart/2005/8/layout/gear1"/>
    <dgm:cxn modelId="{FBD4EBD4-09B6-470B-A957-C59E7B2FC7F3}" type="presOf" srcId="{ECB91920-5135-4C33-996F-12FB896D6105}" destId="{E6D73E13-C7DD-4213-8781-4AB444D6CD54}" srcOrd="0" destOrd="0" presId="urn:microsoft.com/office/officeart/2005/8/layout/gear1"/>
    <dgm:cxn modelId="{95BB7737-CAD8-4249-AC2C-AF4EC7D9C4E3}" srcId="{48B5AA89-5662-45B7-99B5-6D19E95216D1}" destId="{ECB91920-5135-4C33-996F-12FB896D6105}" srcOrd="2" destOrd="0" parTransId="{A7B85614-40D3-4758-A9F9-D2834AD0441D}" sibTransId="{E96364BC-5857-4F03-92B3-E4133658638B}"/>
    <dgm:cxn modelId="{BFC2F00F-C7D9-4390-AF99-08BEB4315F2F}" srcId="{48B5AA89-5662-45B7-99B5-6D19E95216D1}" destId="{DF5EB121-6816-4650-B5FB-7BA77E6B99D8}" srcOrd="0" destOrd="0" parTransId="{370D4E5B-2C26-48C4-AAEC-7EE9B6ABC0F3}" sibTransId="{F025163A-4A43-4825-A3AC-19B1DFE72C58}"/>
    <dgm:cxn modelId="{14F701D5-ADEB-4CD3-B7F8-066C441C8907}" type="presOf" srcId="{F025163A-4A43-4825-A3AC-19B1DFE72C58}" destId="{5DEC704C-3584-4EEC-9C41-A29CDC48A393}" srcOrd="0" destOrd="0" presId="urn:microsoft.com/office/officeart/2005/8/layout/gear1"/>
    <dgm:cxn modelId="{D05C8D1F-0745-4B9C-AFFF-EFF9F17F9B35}" srcId="{48B5AA89-5662-45B7-99B5-6D19E95216D1}" destId="{05A15092-8EDE-42B4-B77B-6634C6824B37}" srcOrd="1" destOrd="0" parTransId="{B5F24676-3272-402B-9CA2-C75A111B4A98}" sibTransId="{3A493277-5836-4B03-8A13-4F6B0D582221}"/>
    <dgm:cxn modelId="{158E8734-2AD2-4151-9667-DA0B52AF53F0}" type="presOf" srcId="{05A15092-8EDE-42B4-B77B-6634C6824B37}" destId="{D17F8FF3-19C9-4C63-9244-0A3DEAE29F98}" srcOrd="1" destOrd="0" presId="urn:microsoft.com/office/officeart/2005/8/layout/gear1"/>
    <dgm:cxn modelId="{F7271ACA-CE66-4AC8-BA8A-E05A7BD37944}" type="presOf" srcId="{ECB91920-5135-4C33-996F-12FB896D6105}" destId="{A8036691-1387-45B9-8E6B-F593016782E7}" srcOrd="3" destOrd="0" presId="urn:microsoft.com/office/officeart/2005/8/layout/gear1"/>
    <dgm:cxn modelId="{998676E5-C926-489E-B1CA-004CAA46B120}" type="presOf" srcId="{DF5EB121-6816-4650-B5FB-7BA77E6B99D8}" destId="{C9ACA87A-09FE-4E6C-BD54-D35616E14BD5}" srcOrd="2" destOrd="0" presId="urn:microsoft.com/office/officeart/2005/8/layout/gear1"/>
    <dgm:cxn modelId="{60250AC3-8B2C-4952-9796-0A8FAA6C6488}" type="presOf" srcId="{3A493277-5836-4B03-8A13-4F6B0D582221}" destId="{61194276-F729-404E-8EFC-63E3BA8A42EF}" srcOrd="0" destOrd="0" presId="urn:microsoft.com/office/officeart/2005/8/layout/gear1"/>
    <dgm:cxn modelId="{0B1E48AF-9126-48F0-94EB-F7C9F3860A10}" type="presParOf" srcId="{4D98CBE2-0307-4EA7-B8CB-02BC3A5EBDA5}" destId="{0D23AA5D-EF5C-4D73-B250-D93B5FAFA3E0}" srcOrd="0" destOrd="0" presId="urn:microsoft.com/office/officeart/2005/8/layout/gear1"/>
    <dgm:cxn modelId="{B91669BD-7BC8-46CE-B2FD-EBB1188CB94C}" type="presParOf" srcId="{4D98CBE2-0307-4EA7-B8CB-02BC3A5EBDA5}" destId="{A870FFFB-0D28-4A3F-813B-EF57E876918D}" srcOrd="1" destOrd="0" presId="urn:microsoft.com/office/officeart/2005/8/layout/gear1"/>
    <dgm:cxn modelId="{F2BEEA85-E4E9-49CE-AA1F-207661797DC5}" type="presParOf" srcId="{4D98CBE2-0307-4EA7-B8CB-02BC3A5EBDA5}" destId="{C9ACA87A-09FE-4E6C-BD54-D35616E14BD5}" srcOrd="2" destOrd="0" presId="urn:microsoft.com/office/officeart/2005/8/layout/gear1"/>
    <dgm:cxn modelId="{6F071A38-7F22-48E1-B553-FD52D6B7950B}" type="presParOf" srcId="{4D98CBE2-0307-4EA7-B8CB-02BC3A5EBDA5}" destId="{5E727B39-14D2-4A35-ADDE-E3B12F61F8F5}" srcOrd="3" destOrd="0" presId="urn:microsoft.com/office/officeart/2005/8/layout/gear1"/>
    <dgm:cxn modelId="{9F92F15A-D63D-477B-B970-95CE4AD9040E}" type="presParOf" srcId="{4D98CBE2-0307-4EA7-B8CB-02BC3A5EBDA5}" destId="{D17F8FF3-19C9-4C63-9244-0A3DEAE29F98}" srcOrd="4" destOrd="0" presId="urn:microsoft.com/office/officeart/2005/8/layout/gear1"/>
    <dgm:cxn modelId="{A4A2C5D8-7ECB-41A6-B58E-FB6F88A74D84}" type="presParOf" srcId="{4D98CBE2-0307-4EA7-B8CB-02BC3A5EBDA5}" destId="{E4770105-C77C-452C-8C50-BB4A985ABFA9}" srcOrd="5" destOrd="0" presId="urn:microsoft.com/office/officeart/2005/8/layout/gear1"/>
    <dgm:cxn modelId="{9659B839-9E3E-44F2-B323-E7419503DF81}" type="presParOf" srcId="{4D98CBE2-0307-4EA7-B8CB-02BC3A5EBDA5}" destId="{E6D73E13-C7DD-4213-8781-4AB444D6CD54}" srcOrd="6" destOrd="0" presId="urn:microsoft.com/office/officeart/2005/8/layout/gear1"/>
    <dgm:cxn modelId="{9C5E93AD-8041-4FBB-ABA3-03A3830B35E5}" type="presParOf" srcId="{4D98CBE2-0307-4EA7-B8CB-02BC3A5EBDA5}" destId="{5A7D614F-C516-4BDF-BD49-A0BFE774FAAF}" srcOrd="7" destOrd="0" presId="urn:microsoft.com/office/officeart/2005/8/layout/gear1"/>
    <dgm:cxn modelId="{B6267E2D-BE5C-4244-96A1-5CF687888393}" type="presParOf" srcId="{4D98CBE2-0307-4EA7-B8CB-02BC3A5EBDA5}" destId="{0897B527-5C70-4CAD-98F5-CF9624000C54}" srcOrd="8" destOrd="0" presId="urn:microsoft.com/office/officeart/2005/8/layout/gear1"/>
    <dgm:cxn modelId="{E7CAC9AB-F790-4369-88D2-A064F0CE32B2}" type="presParOf" srcId="{4D98CBE2-0307-4EA7-B8CB-02BC3A5EBDA5}" destId="{A8036691-1387-45B9-8E6B-F593016782E7}" srcOrd="9" destOrd="0" presId="urn:microsoft.com/office/officeart/2005/8/layout/gear1"/>
    <dgm:cxn modelId="{CF9E6445-3C24-4F4D-8B59-7C4E35AB59AC}" type="presParOf" srcId="{4D98CBE2-0307-4EA7-B8CB-02BC3A5EBDA5}" destId="{5DEC704C-3584-4EEC-9C41-A29CDC48A393}" srcOrd="10" destOrd="0" presId="urn:microsoft.com/office/officeart/2005/8/layout/gear1"/>
    <dgm:cxn modelId="{665FA775-CAA3-451D-8BBB-04CD9427A4B8}" type="presParOf" srcId="{4D98CBE2-0307-4EA7-B8CB-02BC3A5EBDA5}" destId="{61194276-F729-404E-8EFC-63E3BA8A42EF}" srcOrd="11" destOrd="0" presId="urn:microsoft.com/office/officeart/2005/8/layout/gear1"/>
    <dgm:cxn modelId="{FD80A5A7-4C14-4369-859F-B23D320DAE82}" type="presParOf" srcId="{4D98CBE2-0307-4EA7-B8CB-02BC3A5EBDA5}" destId="{123B337B-BDD4-4E5D-B6CE-3605254448E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28FC7F-2B4C-4B25-9D79-962267B5EDCD}">
      <dsp:nvSpPr>
        <dsp:cNvPr id="0" name=""/>
        <dsp:cNvSpPr/>
      </dsp:nvSpPr>
      <dsp:spPr>
        <a:xfrm>
          <a:off x="0" y="0"/>
          <a:ext cx="7632848" cy="125578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5400" b="1" kern="1200" dirty="0" smtClean="0"/>
            <a:t>Malas Prácticas</a:t>
          </a:r>
          <a:endParaRPr lang="en-AU" sz="5400" b="1" kern="1200" dirty="0"/>
        </a:p>
      </dsp:txBody>
      <dsp:txXfrm>
        <a:off x="0" y="0"/>
        <a:ext cx="7632848" cy="1255782"/>
      </dsp:txXfrm>
    </dsp:sp>
    <dsp:sp modelId="{61F32AB9-93BA-4516-8FE1-8FB856ED6122}">
      <dsp:nvSpPr>
        <dsp:cNvPr id="0" name=""/>
        <dsp:cNvSpPr/>
      </dsp:nvSpPr>
      <dsp:spPr>
        <a:xfrm>
          <a:off x="0" y="1264323"/>
          <a:ext cx="7632848" cy="701268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Asumir que el usuario promedio tiene el conocimiento o el tiempo para usar las herramientas del BI</a:t>
          </a:r>
          <a:endParaRPr lang="en-AU" sz="2400" b="1" kern="1200" dirty="0"/>
        </a:p>
      </dsp:txBody>
      <dsp:txXfrm>
        <a:off x="0" y="1264323"/>
        <a:ext cx="7632848" cy="701268"/>
      </dsp:txXfrm>
    </dsp:sp>
    <dsp:sp modelId="{06A6B270-F8D3-4C6F-97BC-4A6345C0A601}">
      <dsp:nvSpPr>
        <dsp:cNvPr id="0" name=""/>
        <dsp:cNvSpPr/>
      </dsp:nvSpPr>
      <dsp:spPr>
        <a:xfrm>
          <a:off x="0" y="1973298"/>
          <a:ext cx="7632848" cy="701268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Asumir que un almacén de datos solucionará todos los requerimientos de acceso a la información.</a:t>
          </a:r>
          <a:endParaRPr lang="en-AU" sz="2400" b="1" kern="1200" dirty="0"/>
        </a:p>
      </dsp:txBody>
      <dsp:txXfrm>
        <a:off x="0" y="1973298"/>
        <a:ext cx="7632848" cy="701268"/>
      </dsp:txXfrm>
    </dsp:sp>
    <dsp:sp modelId="{82FFC4B5-7DF2-4CA2-8404-D98C0E339770}">
      <dsp:nvSpPr>
        <dsp:cNvPr id="0" name=""/>
        <dsp:cNvSpPr/>
      </dsp:nvSpPr>
      <dsp:spPr>
        <a:xfrm>
          <a:off x="0" y="2675194"/>
          <a:ext cx="7632848" cy="701268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Seleccionar una herramienta de BI sin tener un requerimiento de negocio específico. </a:t>
          </a:r>
          <a:endParaRPr lang="en-AU" sz="2400" b="1" kern="1200" dirty="0"/>
        </a:p>
      </dsp:txBody>
      <dsp:txXfrm>
        <a:off x="0" y="2675194"/>
        <a:ext cx="7632848" cy="7012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29CC97-AD73-4DD4-878D-BFEE8B09D586}">
      <dsp:nvSpPr>
        <dsp:cNvPr id="0" name=""/>
        <dsp:cNvSpPr/>
      </dsp:nvSpPr>
      <dsp:spPr>
        <a:xfrm>
          <a:off x="0" y="3532406"/>
          <a:ext cx="7578725" cy="1159414"/>
        </a:xfrm>
        <a:prstGeom prst="rect">
          <a:avLst/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3.-Proceso de generación EXCEL</a:t>
          </a:r>
          <a:endParaRPr lang="es-CL" sz="2200" kern="1200" dirty="0"/>
        </a:p>
      </dsp:txBody>
      <dsp:txXfrm>
        <a:off x="0" y="3532406"/>
        <a:ext cx="7578725" cy="626083"/>
      </dsp:txXfrm>
    </dsp:sp>
    <dsp:sp modelId="{487F7B2C-76A4-441A-B125-24EE9A0FD65B}">
      <dsp:nvSpPr>
        <dsp:cNvPr id="0" name=""/>
        <dsp:cNvSpPr/>
      </dsp:nvSpPr>
      <dsp:spPr>
        <a:xfrm>
          <a:off x="3700" y="4135301"/>
          <a:ext cx="2523774" cy="53333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3.1.-Generar EXCEL, construcción</a:t>
          </a:r>
          <a:endParaRPr lang="es-CL" sz="1400" kern="1200" dirty="0"/>
        </a:p>
      </dsp:txBody>
      <dsp:txXfrm>
        <a:off x="3700" y="4135301"/>
        <a:ext cx="2523774" cy="533330"/>
      </dsp:txXfrm>
    </dsp:sp>
    <dsp:sp modelId="{505DEC80-D4E0-4E84-A7B5-0C9FC26E91C2}">
      <dsp:nvSpPr>
        <dsp:cNvPr id="0" name=""/>
        <dsp:cNvSpPr/>
      </dsp:nvSpPr>
      <dsp:spPr>
        <a:xfrm>
          <a:off x="2527475" y="4135301"/>
          <a:ext cx="2523774" cy="53333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3.2.-Validar versión</a:t>
          </a:r>
          <a:endParaRPr lang="es-CL" sz="1400" kern="1200" dirty="0"/>
        </a:p>
      </dsp:txBody>
      <dsp:txXfrm>
        <a:off x="2527475" y="4135301"/>
        <a:ext cx="2523774" cy="533330"/>
      </dsp:txXfrm>
    </dsp:sp>
    <dsp:sp modelId="{86D6A36B-FC28-46CE-8EDC-55DFAA9A29A6}">
      <dsp:nvSpPr>
        <dsp:cNvPr id="0" name=""/>
        <dsp:cNvSpPr/>
      </dsp:nvSpPr>
      <dsp:spPr>
        <a:xfrm>
          <a:off x="5051249" y="4135301"/>
          <a:ext cx="2523774" cy="53333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3.3-Enviar email a lista de inscritos</a:t>
          </a:r>
          <a:endParaRPr lang="es-CL" sz="1400" kern="1200" dirty="0"/>
        </a:p>
      </dsp:txBody>
      <dsp:txXfrm>
        <a:off x="5051249" y="4135301"/>
        <a:ext cx="2523774" cy="533330"/>
      </dsp:txXfrm>
    </dsp:sp>
    <dsp:sp modelId="{D9A2D422-D70C-4022-A661-BB7D412FC067}">
      <dsp:nvSpPr>
        <dsp:cNvPr id="0" name=""/>
        <dsp:cNvSpPr/>
      </dsp:nvSpPr>
      <dsp:spPr>
        <a:xfrm rot="10800000">
          <a:off x="0" y="1766617"/>
          <a:ext cx="7578725" cy="1783179"/>
        </a:xfrm>
        <a:prstGeom prst="upArrowCallout">
          <a:avLst/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2.-Proceso de ejecución de agregaciones</a:t>
          </a:r>
          <a:endParaRPr lang="es-CL" sz="2200" kern="1200" dirty="0"/>
        </a:p>
      </dsp:txBody>
      <dsp:txXfrm>
        <a:off x="0" y="1766617"/>
        <a:ext cx="7578725" cy="625896"/>
      </dsp:txXfrm>
    </dsp:sp>
    <dsp:sp modelId="{482132A5-F7D8-4246-9E24-0BF207E5676B}">
      <dsp:nvSpPr>
        <dsp:cNvPr id="0" name=""/>
        <dsp:cNvSpPr/>
      </dsp:nvSpPr>
      <dsp:spPr>
        <a:xfrm>
          <a:off x="0" y="2392513"/>
          <a:ext cx="7578725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2.1.-Ejecutar Proceso de Base de datos (Procedimientos almacenados)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Ej</a:t>
          </a:r>
          <a:r>
            <a:rPr lang="es-MX" sz="1400" kern="1200" dirty="0" smtClean="0"/>
            <a:t>: Costo 16-20 Hrs </a:t>
          </a:r>
          <a:r>
            <a:rPr lang="es-MX" sz="1400" kern="1200" dirty="0" err="1" smtClean="0"/>
            <a:t>aprox</a:t>
          </a:r>
          <a:r>
            <a:rPr lang="es-MX" sz="1400" kern="1200" dirty="0" smtClean="0"/>
            <a:t> por </a:t>
          </a:r>
          <a:r>
            <a:rPr lang="es-MX" sz="1400" kern="1200" dirty="0" err="1" smtClean="0"/>
            <a:t>agrupacion</a:t>
          </a:r>
          <a:endParaRPr lang="es-CL" sz="1400" kern="1200" dirty="0"/>
        </a:p>
      </dsp:txBody>
      <dsp:txXfrm>
        <a:off x="0" y="2392513"/>
        <a:ext cx="7578725" cy="533170"/>
      </dsp:txXfrm>
    </dsp:sp>
    <dsp:sp modelId="{B9E89B3E-DFC1-4BB8-945A-83AC532D0BCE}">
      <dsp:nvSpPr>
        <dsp:cNvPr id="0" name=""/>
        <dsp:cNvSpPr/>
      </dsp:nvSpPr>
      <dsp:spPr>
        <a:xfrm rot="10800000">
          <a:off x="0" y="829"/>
          <a:ext cx="7578725" cy="1783179"/>
        </a:xfrm>
        <a:prstGeom prst="upArrowCallout">
          <a:avLst/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1.-Cargar datos BASE</a:t>
          </a:r>
          <a:endParaRPr lang="es-CL" sz="2200" kern="1200" dirty="0"/>
        </a:p>
      </dsp:txBody>
      <dsp:txXfrm>
        <a:off x="0" y="829"/>
        <a:ext cx="7578725" cy="625896"/>
      </dsp:txXfrm>
    </dsp:sp>
    <dsp:sp modelId="{50DCCEF8-67E5-4919-918F-AB070D812C8B}">
      <dsp:nvSpPr>
        <dsp:cNvPr id="0" name=""/>
        <dsp:cNvSpPr/>
      </dsp:nvSpPr>
      <dsp:spPr>
        <a:xfrm>
          <a:off x="3700" y="626725"/>
          <a:ext cx="2523774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1.1.-Carga archivos fuente</a:t>
          </a:r>
          <a:endParaRPr lang="es-CL" sz="1400" kern="1200" dirty="0"/>
        </a:p>
      </dsp:txBody>
      <dsp:txXfrm>
        <a:off x="3700" y="626725"/>
        <a:ext cx="2523774" cy="533170"/>
      </dsp:txXfrm>
    </dsp:sp>
    <dsp:sp modelId="{19D8463D-2D78-4C0E-8F9E-E77DA42DC4B5}">
      <dsp:nvSpPr>
        <dsp:cNvPr id="0" name=""/>
        <dsp:cNvSpPr/>
      </dsp:nvSpPr>
      <dsp:spPr>
        <a:xfrm>
          <a:off x="2527475" y="626725"/>
          <a:ext cx="2523774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1.2.-Cargar CUBOS</a:t>
          </a:r>
          <a:endParaRPr lang="es-CL" sz="1400" kern="1200" dirty="0"/>
        </a:p>
      </dsp:txBody>
      <dsp:txXfrm>
        <a:off x="2527475" y="626725"/>
        <a:ext cx="2523774" cy="533170"/>
      </dsp:txXfrm>
    </dsp:sp>
    <dsp:sp modelId="{20B8DF08-FC3E-4F8B-80F8-7AC9C317A47F}">
      <dsp:nvSpPr>
        <dsp:cNvPr id="0" name=""/>
        <dsp:cNvSpPr/>
      </dsp:nvSpPr>
      <dsp:spPr>
        <a:xfrm>
          <a:off x="5051249" y="626725"/>
          <a:ext cx="2523774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1.3.-Validar cuadraturas</a:t>
          </a:r>
          <a:endParaRPr lang="es-CL" sz="1400" kern="1200" dirty="0"/>
        </a:p>
      </dsp:txBody>
      <dsp:txXfrm>
        <a:off x="5051249" y="626725"/>
        <a:ext cx="2523774" cy="5331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29CC97-AD73-4DD4-878D-BFEE8B09D586}">
      <dsp:nvSpPr>
        <dsp:cNvPr id="0" name=""/>
        <dsp:cNvSpPr/>
      </dsp:nvSpPr>
      <dsp:spPr>
        <a:xfrm>
          <a:off x="0" y="3532406"/>
          <a:ext cx="7578725" cy="1159414"/>
        </a:xfrm>
        <a:prstGeom prst="rect">
          <a:avLst/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3.-Proceso de generación EXCEL</a:t>
          </a:r>
          <a:endParaRPr lang="es-CL" sz="2200" kern="1200" dirty="0"/>
        </a:p>
      </dsp:txBody>
      <dsp:txXfrm>
        <a:off x="0" y="3532406"/>
        <a:ext cx="7578725" cy="626083"/>
      </dsp:txXfrm>
    </dsp:sp>
    <dsp:sp modelId="{487F7B2C-76A4-441A-B125-24EE9A0FD65B}">
      <dsp:nvSpPr>
        <dsp:cNvPr id="0" name=""/>
        <dsp:cNvSpPr/>
      </dsp:nvSpPr>
      <dsp:spPr>
        <a:xfrm>
          <a:off x="3700" y="4135301"/>
          <a:ext cx="2523774" cy="53333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3.1.-Generar EXCEL, construcción</a:t>
          </a:r>
          <a:endParaRPr lang="es-CL" sz="1400" kern="1200" dirty="0"/>
        </a:p>
      </dsp:txBody>
      <dsp:txXfrm>
        <a:off x="3700" y="4135301"/>
        <a:ext cx="2523774" cy="533330"/>
      </dsp:txXfrm>
    </dsp:sp>
    <dsp:sp modelId="{505DEC80-D4E0-4E84-A7B5-0C9FC26E91C2}">
      <dsp:nvSpPr>
        <dsp:cNvPr id="0" name=""/>
        <dsp:cNvSpPr/>
      </dsp:nvSpPr>
      <dsp:spPr>
        <a:xfrm>
          <a:off x="2527475" y="4135301"/>
          <a:ext cx="2523774" cy="53333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3.2.-Validar versión</a:t>
          </a:r>
          <a:endParaRPr lang="es-CL" sz="1400" kern="1200" dirty="0"/>
        </a:p>
      </dsp:txBody>
      <dsp:txXfrm>
        <a:off x="2527475" y="4135301"/>
        <a:ext cx="2523774" cy="533330"/>
      </dsp:txXfrm>
    </dsp:sp>
    <dsp:sp modelId="{86D6A36B-FC28-46CE-8EDC-55DFAA9A29A6}">
      <dsp:nvSpPr>
        <dsp:cNvPr id="0" name=""/>
        <dsp:cNvSpPr/>
      </dsp:nvSpPr>
      <dsp:spPr>
        <a:xfrm>
          <a:off x="5051249" y="4135301"/>
          <a:ext cx="2523774" cy="53333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3.3-Enviar email a lista de inscritos</a:t>
          </a:r>
          <a:endParaRPr lang="es-CL" sz="1400" kern="1200" dirty="0"/>
        </a:p>
      </dsp:txBody>
      <dsp:txXfrm>
        <a:off x="5051249" y="4135301"/>
        <a:ext cx="2523774" cy="533330"/>
      </dsp:txXfrm>
    </dsp:sp>
    <dsp:sp modelId="{D9A2D422-D70C-4022-A661-BB7D412FC067}">
      <dsp:nvSpPr>
        <dsp:cNvPr id="0" name=""/>
        <dsp:cNvSpPr/>
      </dsp:nvSpPr>
      <dsp:spPr>
        <a:xfrm rot="10800000">
          <a:off x="0" y="1766617"/>
          <a:ext cx="7578725" cy="1783179"/>
        </a:xfrm>
        <a:prstGeom prst="upArrowCallout">
          <a:avLst/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2.-Proceso de ejecución de agregaciones</a:t>
          </a:r>
          <a:endParaRPr lang="es-CL" sz="2200" kern="1200" dirty="0"/>
        </a:p>
      </dsp:txBody>
      <dsp:txXfrm>
        <a:off x="0" y="1766617"/>
        <a:ext cx="7578725" cy="625896"/>
      </dsp:txXfrm>
    </dsp:sp>
    <dsp:sp modelId="{482132A5-F7D8-4246-9E24-0BF207E5676B}">
      <dsp:nvSpPr>
        <dsp:cNvPr id="0" name=""/>
        <dsp:cNvSpPr/>
      </dsp:nvSpPr>
      <dsp:spPr>
        <a:xfrm>
          <a:off x="0" y="2392513"/>
          <a:ext cx="7578725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2.1.-Ejecutar Proceso de Base de datos (Procedimientos almacenados)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Ej</a:t>
          </a:r>
          <a:r>
            <a:rPr lang="es-MX" sz="1400" kern="1200" dirty="0" smtClean="0"/>
            <a:t>: Costo 16-20 Hrs </a:t>
          </a:r>
          <a:r>
            <a:rPr lang="es-MX" sz="1400" kern="1200" dirty="0" err="1" smtClean="0"/>
            <a:t>aprox</a:t>
          </a:r>
          <a:r>
            <a:rPr lang="es-MX" sz="1400" kern="1200" dirty="0" smtClean="0"/>
            <a:t> por </a:t>
          </a:r>
          <a:r>
            <a:rPr lang="es-MX" sz="1400" kern="1200" dirty="0" err="1" smtClean="0"/>
            <a:t>agrupacion</a:t>
          </a:r>
          <a:endParaRPr lang="es-CL" sz="1400" kern="1200" dirty="0"/>
        </a:p>
      </dsp:txBody>
      <dsp:txXfrm>
        <a:off x="0" y="2392513"/>
        <a:ext cx="7578725" cy="533170"/>
      </dsp:txXfrm>
    </dsp:sp>
    <dsp:sp modelId="{B9E89B3E-DFC1-4BB8-945A-83AC532D0BCE}">
      <dsp:nvSpPr>
        <dsp:cNvPr id="0" name=""/>
        <dsp:cNvSpPr/>
      </dsp:nvSpPr>
      <dsp:spPr>
        <a:xfrm rot="10800000">
          <a:off x="0" y="829"/>
          <a:ext cx="7578725" cy="1783179"/>
        </a:xfrm>
        <a:prstGeom prst="upArrowCallout">
          <a:avLst/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1.-Cargar datos BASE</a:t>
          </a:r>
          <a:endParaRPr lang="es-CL" sz="2200" kern="1200" dirty="0"/>
        </a:p>
      </dsp:txBody>
      <dsp:txXfrm>
        <a:off x="0" y="829"/>
        <a:ext cx="7578725" cy="625896"/>
      </dsp:txXfrm>
    </dsp:sp>
    <dsp:sp modelId="{50DCCEF8-67E5-4919-918F-AB070D812C8B}">
      <dsp:nvSpPr>
        <dsp:cNvPr id="0" name=""/>
        <dsp:cNvSpPr/>
      </dsp:nvSpPr>
      <dsp:spPr>
        <a:xfrm>
          <a:off x="3700" y="626725"/>
          <a:ext cx="2523774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1.1.-Carga archivos fuente</a:t>
          </a:r>
          <a:endParaRPr lang="es-CL" sz="1400" kern="1200" dirty="0"/>
        </a:p>
      </dsp:txBody>
      <dsp:txXfrm>
        <a:off x="3700" y="626725"/>
        <a:ext cx="2523774" cy="533170"/>
      </dsp:txXfrm>
    </dsp:sp>
    <dsp:sp modelId="{19D8463D-2D78-4C0E-8F9E-E77DA42DC4B5}">
      <dsp:nvSpPr>
        <dsp:cNvPr id="0" name=""/>
        <dsp:cNvSpPr/>
      </dsp:nvSpPr>
      <dsp:spPr>
        <a:xfrm>
          <a:off x="2527475" y="626725"/>
          <a:ext cx="2523774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1.2.-Cargar CUBOS</a:t>
          </a:r>
          <a:endParaRPr lang="es-CL" sz="1400" kern="1200" dirty="0"/>
        </a:p>
      </dsp:txBody>
      <dsp:txXfrm>
        <a:off x="2527475" y="626725"/>
        <a:ext cx="2523774" cy="533170"/>
      </dsp:txXfrm>
    </dsp:sp>
    <dsp:sp modelId="{20B8DF08-FC3E-4F8B-80F8-7AC9C317A47F}">
      <dsp:nvSpPr>
        <dsp:cNvPr id="0" name=""/>
        <dsp:cNvSpPr/>
      </dsp:nvSpPr>
      <dsp:spPr>
        <a:xfrm>
          <a:off x="5051249" y="626725"/>
          <a:ext cx="2523774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1.3.-Validar cuadraturas</a:t>
          </a:r>
          <a:endParaRPr lang="es-CL" sz="1400" kern="1200" dirty="0"/>
        </a:p>
      </dsp:txBody>
      <dsp:txXfrm>
        <a:off x="5051249" y="626725"/>
        <a:ext cx="2523774" cy="53317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29CC97-AD73-4DD4-878D-BFEE8B09D586}">
      <dsp:nvSpPr>
        <dsp:cNvPr id="0" name=""/>
        <dsp:cNvSpPr/>
      </dsp:nvSpPr>
      <dsp:spPr>
        <a:xfrm>
          <a:off x="0" y="3532406"/>
          <a:ext cx="7578725" cy="1159414"/>
        </a:xfrm>
        <a:prstGeom prst="rect">
          <a:avLst/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3.-Proceso de generación EXCEL</a:t>
          </a:r>
          <a:endParaRPr lang="es-CL" sz="2200" kern="1200" dirty="0"/>
        </a:p>
      </dsp:txBody>
      <dsp:txXfrm>
        <a:off x="0" y="3532406"/>
        <a:ext cx="7578725" cy="626083"/>
      </dsp:txXfrm>
    </dsp:sp>
    <dsp:sp modelId="{487F7B2C-76A4-441A-B125-24EE9A0FD65B}">
      <dsp:nvSpPr>
        <dsp:cNvPr id="0" name=""/>
        <dsp:cNvSpPr/>
      </dsp:nvSpPr>
      <dsp:spPr>
        <a:xfrm>
          <a:off x="3700" y="4135301"/>
          <a:ext cx="2523774" cy="53333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3.1.-Generar EXCEL, construcción</a:t>
          </a:r>
          <a:endParaRPr lang="es-CL" sz="1400" kern="1200" dirty="0"/>
        </a:p>
      </dsp:txBody>
      <dsp:txXfrm>
        <a:off x="3700" y="4135301"/>
        <a:ext cx="2523774" cy="533330"/>
      </dsp:txXfrm>
    </dsp:sp>
    <dsp:sp modelId="{505DEC80-D4E0-4E84-A7B5-0C9FC26E91C2}">
      <dsp:nvSpPr>
        <dsp:cNvPr id="0" name=""/>
        <dsp:cNvSpPr/>
      </dsp:nvSpPr>
      <dsp:spPr>
        <a:xfrm>
          <a:off x="2527475" y="4135301"/>
          <a:ext cx="2523774" cy="53333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3.2.-Validar versión</a:t>
          </a:r>
          <a:endParaRPr lang="es-CL" sz="1400" kern="1200" dirty="0"/>
        </a:p>
      </dsp:txBody>
      <dsp:txXfrm>
        <a:off x="2527475" y="4135301"/>
        <a:ext cx="2523774" cy="533330"/>
      </dsp:txXfrm>
    </dsp:sp>
    <dsp:sp modelId="{86D6A36B-FC28-46CE-8EDC-55DFAA9A29A6}">
      <dsp:nvSpPr>
        <dsp:cNvPr id="0" name=""/>
        <dsp:cNvSpPr/>
      </dsp:nvSpPr>
      <dsp:spPr>
        <a:xfrm>
          <a:off x="5051249" y="4135301"/>
          <a:ext cx="2523774" cy="53333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3.3-Enviar email a lista de inscritos</a:t>
          </a:r>
          <a:endParaRPr lang="es-CL" sz="1400" kern="1200" dirty="0"/>
        </a:p>
      </dsp:txBody>
      <dsp:txXfrm>
        <a:off x="5051249" y="4135301"/>
        <a:ext cx="2523774" cy="533330"/>
      </dsp:txXfrm>
    </dsp:sp>
    <dsp:sp modelId="{D9A2D422-D70C-4022-A661-BB7D412FC067}">
      <dsp:nvSpPr>
        <dsp:cNvPr id="0" name=""/>
        <dsp:cNvSpPr/>
      </dsp:nvSpPr>
      <dsp:spPr>
        <a:xfrm rot="10800000">
          <a:off x="0" y="1766617"/>
          <a:ext cx="7578725" cy="1783179"/>
        </a:xfrm>
        <a:prstGeom prst="upArrowCallout">
          <a:avLst/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2.-Proceso de ejecución de agregaciones</a:t>
          </a:r>
          <a:endParaRPr lang="es-CL" sz="2200" kern="1200" dirty="0"/>
        </a:p>
      </dsp:txBody>
      <dsp:txXfrm>
        <a:off x="0" y="1766617"/>
        <a:ext cx="7578725" cy="625896"/>
      </dsp:txXfrm>
    </dsp:sp>
    <dsp:sp modelId="{482132A5-F7D8-4246-9E24-0BF207E5676B}">
      <dsp:nvSpPr>
        <dsp:cNvPr id="0" name=""/>
        <dsp:cNvSpPr/>
      </dsp:nvSpPr>
      <dsp:spPr>
        <a:xfrm>
          <a:off x="0" y="2392513"/>
          <a:ext cx="7578725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2.1.-Ejecutar Proceso de Base de datos (Procedimientos almacenados)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Costo 16 Hrs </a:t>
          </a:r>
          <a:r>
            <a:rPr lang="es-MX" sz="1400" kern="1200" dirty="0" err="1" smtClean="0"/>
            <a:t>aprox</a:t>
          </a:r>
          <a:r>
            <a:rPr lang="es-MX" sz="1400" kern="1200" dirty="0" smtClean="0"/>
            <a:t> por </a:t>
          </a:r>
          <a:r>
            <a:rPr lang="es-MX" sz="1400" kern="1200" dirty="0" err="1" smtClean="0"/>
            <a:t>agrupacion</a:t>
          </a:r>
          <a:endParaRPr lang="es-CL" sz="1400" kern="1200" dirty="0"/>
        </a:p>
      </dsp:txBody>
      <dsp:txXfrm>
        <a:off x="0" y="2392513"/>
        <a:ext cx="7578725" cy="533170"/>
      </dsp:txXfrm>
    </dsp:sp>
    <dsp:sp modelId="{B9E89B3E-DFC1-4BB8-945A-83AC532D0BCE}">
      <dsp:nvSpPr>
        <dsp:cNvPr id="0" name=""/>
        <dsp:cNvSpPr/>
      </dsp:nvSpPr>
      <dsp:spPr>
        <a:xfrm rot="10800000">
          <a:off x="0" y="829"/>
          <a:ext cx="7578725" cy="1783179"/>
        </a:xfrm>
        <a:prstGeom prst="upArrowCallout">
          <a:avLst/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 smtClean="0"/>
            <a:t>1.-Cargar datos BASE</a:t>
          </a:r>
          <a:endParaRPr lang="es-CL" sz="2200" kern="1200" dirty="0"/>
        </a:p>
      </dsp:txBody>
      <dsp:txXfrm>
        <a:off x="0" y="829"/>
        <a:ext cx="7578725" cy="625896"/>
      </dsp:txXfrm>
    </dsp:sp>
    <dsp:sp modelId="{50DCCEF8-67E5-4919-918F-AB070D812C8B}">
      <dsp:nvSpPr>
        <dsp:cNvPr id="0" name=""/>
        <dsp:cNvSpPr/>
      </dsp:nvSpPr>
      <dsp:spPr>
        <a:xfrm>
          <a:off x="3700" y="626725"/>
          <a:ext cx="2523774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1.1.-Carga archivos fuente</a:t>
          </a:r>
          <a:endParaRPr lang="es-CL" sz="1400" kern="1200" dirty="0"/>
        </a:p>
      </dsp:txBody>
      <dsp:txXfrm>
        <a:off x="3700" y="626725"/>
        <a:ext cx="2523774" cy="533170"/>
      </dsp:txXfrm>
    </dsp:sp>
    <dsp:sp modelId="{19D8463D-2D78-4C0E-8F9E-E77DA42DC4B5}">
      <dsp:nvSpPr>
        <dsp:cNvPr id="0" name=""/>
        <dsp:cNvSpPr/>
      </dsp:nvSpPr>
      <dsp:spPr>
        <a:xfrm>
          <a:off x="2527475" y="626725"/>
          <a:ext cx="2523774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1.2.-Cargar CUBOS</a:t>
          </a:r>
          <a:endParaRPr lang="es-CL" sz="1400" kern="1200" dirty="0"/>
        </a:p>
      </dsp:txBody>
      <dsp:txXfrm>
        <a:off x="2527475" y="626725"/>
        <a:ext cx="2523774" cy="533170"/>
      </dsp:txXfrm>
    </dsp:sp>
    <dsp:sp modelId="{20B8DF08-FC3E-4F8B-80F8-7AC9C317A47F}">
      <dsp:nvSpPr>
        <dsp:cNvPr id="0" name=""/>
        <dsp:cNvSpPr/>
      </dsp:nvSpPr>
      <dsp:spPr>
        <a:xfrm>
          <a:off x="5051249" y="626725"/>
          <a:ext cx="2523774" cy="533170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1.3.-Validar cuadraturas</a:t>
          </a:r>
          <a:endParaRPr lang="es-CL" sz="1400" kern="1200" dirty="0"/>
        </a:p>
      </dsp:txBody>
      <dsp:txXfrm>
        <a:off x="5051249" y="626725"/>
        <a:ext cx="2523774" cy="53317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23AA5D-EF5C-4D73-B250-D93B5FAFA3E0}">
      <dsp:nvSpPr>
        <dsp:cNvPr id="0" name=""/>
        <dsp:cNvSpPr/>
      </dsp:nvSpPr>
      <dsp:spPr>
        <a:xfrm>
          <a:off x="2351303" y="1627279"/>
          <a:ext cx="1988896" cy="1988896"/>
        </a:xfrm>
        <a:prstGeom prst="gear9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Miles de Millones de Transacciones</a:t>
          </a:r>
          <a:endParaRPr lang="es-CL" sz="1300" kern="1200" dirty="0"/>
        </a:p>
      </dsp:txBody>
      <dsp:txXfrm>
        <a:off x="2351303" y="1627279"/>
        <a:ext cx="1988896" cy="1988896"/>
      </dsp:txXfrm>
    </dsp:sp>
    <dsp:sp modelId="{5E727B39-14D2-4A35-ADDE-E3B12F61F8F5}">
      <dsp:nvSpPr>
        <dsp:cNvPr id="0" name=""/>
        <dsp:cNvSpPr/>
      </dsp:nvSpPr>
      <dsp:spPr>
        <a:xfrm>
          <a:off x="1194126" y="1157176"/>
          <a:ext cx="1446470" cy="1446470"/>
        </a:xfrm>
        <a:prstGeom prst="gear6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Miles de Productos</a:t>
          </a:r>
          <a:endParaRPr lang="es-CL" sz="1300" kern="1200" dirty="0"/>
        </a:p>
      </dsp:txBody>
      <dsp:txXfrm>
        <a:off x="1194126" y="1157176"/>
        <a:ext cx="1446470" cy="1446470"/>
      </dsp:txXfrm>
    </dsp:sp>
    <dsp:sp modelId="{E6D73E13-C7DD-4213-8781-4AB444D6CD54}">
      <dsp:nvSpPr>
        <dsp:cNvPr id="0" name=""/>
        <dsp:cNvSpPr/>
      </dsp:nvSpPr>
      <dsp:spPr>
        <a:xfrm rot="20700000">
          <a:off x="2004297" y="159259"/>
          <a:ext cx="1417245" cy="1417245"/>
        </a:xfrm>
        <a:prstGeom prst="gear6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Cientos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De Lugares</a:t>
          </a:r>
        </a:p>
      </dsp:txBody>
      <dsp:txXfrm>
        <a:off x="2315141" y="470102"/>
        <a:ext cx="795558" cy="795558"/>
      </dsp:txXfrm>
    </dsp:sp>
    <dsp:sp modelId="{5DEC704C-3584-4EEC-9C41-A29CDC48A393}">
      <dsp:nvSpPr>
        <dsp:cNvPr id="0" name=""/>
        <dsp:cNvSpPr/>
      </dsp:nvSpPr>
      <dsp:spPr>
        <a:xfrm>
          <a:off x="2192127" y="1330692"/>
          <a:ext cx="2545787" cy="2545787"/>
        </a:xfrm>
        <a:prstGeom prst="circularArrow">
          <a:avLst>
            <a:gd name="adj1" fmla="val 4688"/>
            <a:gd name="adj2" fmla="val 299029"/>
            <a:gd name="adj3" fmla="val 2500731"/>
            <a:gd name="adj4" fmla="val 15894936"/>
            <a:gd name="adj5" fmla="val 5469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61194276-F729-404E-8EFC-63E3BA8A42EF}">
      <dsp:nvSpPr>
        <dsp:cNvPr id="0" name=""/>
        <dsp:cNvSpPr/>
      </dsp:nvSpPr>
      <dsp:spPr>
        <a:xfrm>
          <a:off x="937959" y="839608"/>
          <a:ext cx="1849674" cy="18496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123B337B-BDD4-4E5D-B6CE-3605254448E9}">
      <dsp:nvSpPr>
        <dsp:cNvPr id="0" name=""/>
        <dsp:cNvSpPr/>
      </dsp:nvSpPr>
      <dsp:spPr>
        <a:xfrm>
          <a:off x="1676474" y="-148689"/>
          <a:ext cx="1994321" cy="19943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23AA5D-EF5C-4D73-B250-D93B5FAFA3E0}">
      <dsp:nvSpPr>
        <dsp:cNvPr id="0" name=""/>
        <dsp:cNvSpPr/>
      </dsp:nvSpPr>
      <dsp:spPr>
        <a:xfrm>
          <a:off x="2351303" y="1627279"/>
          <a:ext cx="1988896" cy="1988896"/>
        </a:xfrm>
        <a:prstGeom prst="gear9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Miles de Millones de Transacciones</a:t>
          </a:r>
          <a:endParaRPr lang="es-CL" sz="1300" kern="1200" dirty="0"/>
        </a:p>
      </dsp:txBody>
      <dsp:txXfrm>
        <a:off x="2351303" y="1627279"/>
        <a:ext cx="1988896" cy="1988896"/>
      </dsp:txXfrm>
    </dsp:sp>
    <dsp:sp modelId="{5E727B39-14D2-4A35-ADDE-E3B12F61F8F5}">
      <dsp:nvSpPr>
        <dsp:cNvPr id="0" name=""/>
        <dsp:cNvSpPr/>
      </dsp:nvSpPr>
      <dsp:spPr>
        <a:xfrm>
          <a:off x="1194126" y="1157176"/>
          <a:ext cx="1446470" cy="1446470"/>
        </a:xfrm>
        <a:prstGeom prst="gear6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Miles de Productos</a:t>
          </a:r>
          <a:endParaRPr lang="es-CL" sz="1300" kern="1200" dirty="0"/>
        </a:p>
      </dsp:txBody>
      <dsp:txXfrm>
        <a:off x="1194126" y="1157176"/>
        <a:ext cx="1446470" cy="1446470"/>
      </dsp:txXfrm>
    </dsp:sp>
    <dsp:sp modelId="{E6D73E13-C7DD-4213-8781-4AB444D6CD54}">
      <dsp:nvSpPr>
        <dsp:cNvPr id="0" name=""/>
        <dsp:cNvSpPr/>
      </dsp:nvSpPr>
      <dsp:spPr>
        <a:xfrm rot="20700000">
          <a:off x="2004297" y="159259"/>
          <a:ext cx="1417245" cy="1417245"/>
        </a:xfrm>
        <a:prstGeom prst="gear6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Cientos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De Lugares</a:t>
          </a:r>
        </a:p>
      </dsp:txBody>
      <dsp:txXfrm>
        <a:off x="2315141" y="470102"/>
        <a:ext cx="795558" cy="795558"/>
      </dsp:txXfrm>
    </dsp:sp>
    <dsp:sp modelId="{5DEC704C-3584-4EEC-9C41-A29CDC48A393}">
      <dsp:nvSpPr>
        <dsp:cNvPr id="0" name=""/>
        <dsp:cNvSpPr/>
      </dsp:nvSpPr>
      <dsp:spPr>
        <a:xfrm>
          <a:off x="2192127" y="1330692"/>
          <a:ext cx="2545787" cy="2545787"/>
        </a:xfrm>
        <a:prstGeom prst="circularArrow">
          <a:avLst>
            <a:gd name="adj1" fmla="val 4688"/>
            <a:gd name="adj2" fmla="val 299029"/>
            <a:gd name="adj3" fmla="val 2500731"/>
            <a:gd name="adj4" fmla="val 15894936"/>
            <a:gd name="adj5" fmla="val 5469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61194276-F729-404E-8EFC-63E3BA8A42EF}">
      <dsp:nvSpPr>
        <dsp:cNvPr id="0" name=""/>
        <dsp:cNvSpPr/>
      </dsp:nvSpPr>
      <dsp:spPr>
        <a:xfrm>
          <a:off x="937959" y="839608"/>
          <a:ext cx="1849674" cy="18496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123B337B-BDD4-4E5D-B6CE-3605254448E9}">
      <dsp:nvSpPr>
        <dsp:cNvPr id="0" name=""/>
        <dsp:cNvSpPr/>
      </dsp:nvSpPr>
      <dsp:spPr>
        <a:xfrm>
          <a:off x="1676474" y="-148689"/>
          <a:ext cx="1994321" cy="19943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BDE45-5494-4649-B83D-F01C4705F3AA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8DDB9-8659-49BC-9BA9-33AA6DA30E5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telligence.info/definiciones/claves-fracaso-proyecto-business-intelligence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telligence.info/definiciones/claves-fracaso-proyecto-business-intelligence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telligence.info/definiciones/claves-fracaso-proyecto-business-intelligence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a360.com/analisis-rfm-en-retail-empezando-a-segmentar-clientes-i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telligence.info/definiciones/claves-fracaso-proyecto-business-intelligenc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Bienvenidos y gracias por venir a ver mi ponencia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1</a:t>
            </a:fld>
            <a:endParaRPr lang="es-C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10</a:t>
            </a:fld>
            <a:endParaRPr lang="es-C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Como fracasar como Jefe de Proyectos de BI</a:t>
            </a:r>
          </a:p>
          <a:p>
            <a:r>
              <a:rPr lang="es-CL" dirty="0" smtClean="0">
                <a:hlinkClick r:id="rId3"/>
              </a:rPr>
              <a:t>http://www.businessintelligence.info/definiciones/claves-fracaso-proyecto-business-intelligence.html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11</a:t>
            </a:fld>
            <a:endParaRPr lang="es-C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aseline="0" dirty="0" smtClean="0"/>
              <a:t>P2: Si el costo de una consulta es cruzar la información, es una buena idea almacenar el dato con el cruce ya realizado</a:t>
            </a:r>
          </a:p>
          <a:p>
            <a:r>
              <a:rPr lang="es-CL" baseline="0" dirty="0" smtClean="0"/>
              <a:t>P3: Al cliente final no le importa como funciona el sistema, pero para el encargado del BIGDATA es de vital importancia: la distribución de los datos, usar el paralelismo para resolver problemas complejos, crear </a:t>
            </a:r>
            <a:r>
              <a:rPr lang="es-CL" baseline="0" dirty="0" err="1" smtClean="0"/>
              <a:t>indices</a:t>
            </a:r>
            <a:r>
              <a:rPr lang="es-CL" baseline="0" dirty="0" smtClean="0"/>
              <a:t>, monitorear las consultas de los analistas o de las herramientas de </a:t>
            </a:r>
            <a:r>
              <a:rPr lang="es-CL" baseline="0" dirty="0" err="1" smtClean="0"/>
              <a:t>DataMining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12</a:t>
            </a:fld>
            <a:endParaRPr lang="es-C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000" dirty="0" smtClean="0"/>
              <a:t>P1:La dirección de los proyectos es fundamental: Tiene</a:t>
            </a:r>
            <a:r>
              <a:rPr lang="es-CL" sz="1000" baseline="0" dirty="0" smtClean="0"/>
              <a:t> que existir la persona que diga NO a algunos requerimientos muy creativos, pero sin frenar la creatividad como tal.</a:t>
            </a:r>
          </a:p>
          <a:p>
            <a:r>
              <a:rPr lang="es-CL" sz="1000" baseline="0" dirty="0" smtClean="0"/>
              <a:t>P2:El BIGDATA debe alimentarse y los dueños de los sistemas fuentes deben proveer las credenciales para la extracción</a:t>
            </a:r>
          </a:p>
          <a:p>
            <a:r>
              <a:rPr lang="es-CL" sz="1000" dirty="0" smtClean="0"/>
              <a:t>P3: Es</a:t>
            </a:r>
            <a:r>
              <a:rPr lang="es-CL" sz="1000" baseline="0" dirty="0" smtClean="0"/>
              <a:t> importante saber que significa cada campo de los sistemas fuentes</a:t>
            </a:r>
          </a:p>
          <a:p>
            <a:r>
              <a:rPr lang="es-CL" sz="1000" baseline="0" dirty="0" smtClean="0"/>
              <a:t>P4: Los expertos de los sistemas son claves (la documentación no siempre dice la verdad) Una tabla cambió o ya no se está usando</a:t>
            </a:r>
          </a:p>
          <a:p>
            <a:r>
              <a:rPr lang="es-CL" sz="1000" baseline="0" dirty="0" smtClean="0"/>
              <a:t>P5: Si el BIGDATA define ciertas estructuras o máquinas que la compañía está cambiando y que no se usaran, el BIGDATA tampoco se usará</a:t>
            </a:r>
            <a:endParaRPr lang="es-CL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13</a:t>
            </a:fld>
            <a:endParaRPr lang="es-C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Las</a:t>
            </a:r>
            <a:r>
              <a:rPr lang="es-CL" baseline="0" dirty="0" smtClean="0"/>
              <a:t> preguntas hacia el BIGDATA suelen tener días, meses o años de consulta.</a:t>
            </a:r>
          </a:p>
          <a:p>
            <a:r>
              <a:rPr lang="es-CL" baseline="0" dirty="0" smtClean="0"/>
              <a:t>Cruzadas con los distintos departamentos de ventas o áreas del negocio.</a:t>
            </a:r>
          </a:p>
          <a:p>
            <a:r>
              <a:rPr lang="es-CL" baseline="0" dirty="0" smtClean="0"/>
              <a:t>Ejemplo: una consulta puede traer toda la venta de un año de cada cliente de una farmacia, llamados telefónicos o ventas minoristas y luego sacar indicadores con toda esa data en memoria.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14</a:t>
            </a:fld>
            <a:endParaRPr lang="es-C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8DDB9-8659-49BC-9BA9-33AA6DA30E5A}" type="slidenum">
              <a:rPr lang="es-CL" smtClean="0"/>
              <a:pPr/>
              <a:t>15</a:t>
            </a:fld>
            <a:endParaRPr lang="es-C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Como fracasar como Jefe de Proyectos de BI</a:t>
            </a:r>
          </a:p>
          <a:p>
            <a:r>
              <a:rPr lang="es-CL" dirty="0" smtClean="0">
                <a:hlinkClick r:id="rId3"/>
              </a:rPr>
              <a:t>http://www.businessintelligence.info/definiciones/claves-fracaso-proyecto-business-intelligence.html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16</a:t>
            </a:fld>
            <a:endParaRPr lang="es-C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P1:</a:t>
            </a:r>
            <a:r>
              <a:rPr lang="es-MX" baseline="0" dirty="0" smtClean="0"/>
              <a:t> Es sabido que des-normalizar los modelos ayuda a los analistas, ya que tienen todos los campos disponibles para realizar sus estudios.</a:t>
            </a:r>
            <a:endParaRPr lang="es-MX" dirty="0" smtClean="0"/>
          </a:p>
          <a:p>
            <a:r>
              <a:rPr lang="es-MX" dirty="0" smtClean="0"/>
              <a:t>P2: Es importante saber que se vendió, donde ocurrió y cuando se realizó</a:t>
            </a:r>
            <a:r>
              <a:rPr lang="es-MX" baseline="0" dirty="0" smtClean="0"/>
              <a:t> la venta.</a:t>
            </a:r>
            <a:endParaRPr lang="es-MX" dirty="0" smtClean="0"/>
          </a:p>
          <a:p>
            <a:r>
              <a:rPr lang="es-MX" dirty="0" smtClean="0"/>
              <a:t>P3:</a:t>
            </a:r>
            <a:r>
              <a:rPr lang="es-MX" baseline="0" dirty="0" smtClean="0"/>
              <a:t> </a:t>
            </a:r>
            <a:r>
              <a:rPr lang="es-MX" dirty="0" smtClean="0"/>
              <a:t>El modelo de datos va a</a:t>
            </a:r>
            <a:r>
              <a:rPr lang="es-MX" baseline="0" dirty="0" smtClean="0"/>
              <a:t> depender si la compañía cuenta con un programa de </a:t>
            </a:r>
            <a:r>
              <a:rPr lang="es-MX" baseline="0" dirty="0" err="1" smtClean="0"/>
              <a:t>fidelización</a:t>
            </a:r>
            <a:r>
              <a:rPr lang="es-MX" baseline="0" dirty="0" smtClean="0"/>
              <a:t> o de una tarjeta de pago.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17</a:t>
            </a:fld>
            <a:endParaRPr lang="es-C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18</a:t>
            </a:fld>
            <a:endParaRPr lang="es-C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P1: No</a:t>
            </a:r>
            <a:r>
              <a:rPr lang="es-CL" baseline="0" dirty="0" smtClean="0"/>
              <a:t> almacenar datos que “quizás” “podríamos” ocupar</a:t>
            </a:r>
          </a:p>
          <a:p>
            <a:r>
              <a:rPr lang="es-CL" baseline="0" dirty="0" smtClean="0"/>
              <a:t>P2: Si el costo de una consulta es cruzar la información, es una buena idea almacenar el dato con el cruce ya realizado</a:t>
            </a:r>
          </a:p>
          <a:p>
            <a:r>
              <a:rPr lang="es-CL" baseline="0" dirty="0" smtClean="0"/>
              <a:t>P3: Al cliente final no le importa como funciona el sistema, pero para el encargado del BIGDATA es de vital importancia: la distribución de los datos, usar el paralelismo para resolver problemas complejos, crear </a:t>
            </a:r>
            <a:r>
              <a:rPr lang="es-CL" baseline="0" dirty="0" err="1" smtClean="0"/>
              <a:t>indices</a:t>
            </a:r>
            <a:r>
              <a:rPr lang="es-CL" baseline="0" dirty="0" smtClean="0"/>
              <a:t>, monitorear las consultas de los analistas o de las herramientas de </a:t>
            </a:r>
            <a:r>
              <a:rPr lang="es-CL" baseline="0" dirty="0" err="1" smtClean="0"/>
              <a:t>DataMining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19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Me presento: Mi nombre es René Silva Castillo, estudié Ingeniería Informática en la Universidad de Santiago de Chile.</a:t>
            </a:r>
          </a:p>
          <a:p>
            <a:endParaRPr lang="es-MX" dirty="0" smtClean="0"/>
          </a:p>
          <a:p>
            <a:r>
              <a:rPr lang="es-MX" dirty="0" smtClean="0"/>
              <a:t>Me ha gustado la informática</a:t>
            </a:r>
            <a:r>
              <a:rPr lang="es-MX" baseline="0" dirty="0" smtClean="0"/>
              <a:t> desde pequeño, partiendo con los </a:t>
            </a:r>
            <a:r>
              <a:rPr lang="es-MX" baseline="0" dirty="0" err="1" smtClean="0"/>
              <a:t>Atari</a:t>
            </a:r>
            <a:r>
              <a:rPr lang="es-MX" baseline="0" dirty="0" smtClean="0"/>
              <a:t> 800 XE, </a:t>
            </a:r>
            <a:r>
              <a:rPr lang="es-MX" baseline="0" dirty="0" err="1" smtClean="0"/>
              <a:t>Atari</a:t>
            </a:r>
            <a:r>
              <a:rPr lang="es-MX" baseline="0" dirty="0" smtClean="0"/>
              <a:t> 65 XE, las </a:t>
            </a:r>
            <a:r>
              <a:rPr lang="es-MX" baseline="0" dirty="0" err="1" smtClean="0"/>
              <a:t>Cassetteras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Injector</a:t>
            </a:r>
            <a:r>
              <a:rPr lang="es-MX" baseline="0" dirty="0" smtClean="0"/>
              <a:t> y la Disquetera 1050.</a:t>
            </a:r>
          </a:p>
          <a:p>
            <a:endParaRPr lang="es-MX" baseline="0" dirty="0" smtClean="0"/>
          </a:p>
          <a:p>
            <a:r>
              <a:rPr lang="es-MX" dirty="0" smtClean="0"/>
              <a:t>He trabajado</a:t>
            </a:r>
            <a:r>
              <a:rPr lang="es-MX" baseline="0" dirty="0" smtClean="0"/>
              <a:t> en Seguros y en </a:t>
            </a:r>
            <a:r>
              <a:rPr lang="es-MX" baseline="0" dirty="0" err="1" smtClean="0"/>
              <a:t>Retail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aseline="0" dirty="0" smtClean="0"/>
              <a:t>P2: Si el costo de una consulta es cruzar la información, es una buena idea almacenar el dato con el cruce ya realizado</a:t>
            </a:r>
          </a:p>
          <a:p>
            <a:r>
              <a:rPr lang="es-CL" baseline="0" dirty="0" smtClean="0"/>
              <a:t>P3: Al cliente final no le importa como funciona el sistema, pero para el encargado del BIGDATA es de vital importancia: la distribución de los datos, usar el paralelismo para resolver problemas complejos, crear </a:t>
            </a:r>
            <a:r>
              <a:rPr lang="es-CL" baseline="0" dirty="0" err="1" smtClean="0"/>
              <a:t>indices</a:t>
            </a:r>
            <a:r>
              <a:rPr lang="es-CL" baseline="0" dirty="0" smtClean="0"/>
              <a:t>, monitorear las consultas de los analistas o de las herramientas de </a:t>
            </a:r>
            <a:r>
              <a:rPr lang="es-CL" baseline="0" dirty="0" err="1" smtClean="0"/>
              <a:t>DataMining</a:t>
            </a:r>
            <a:endParaRPr lang="es-CL" baseline="0" dirty="0" smtClean="0"/>
          </a:p>
          <a:p>
            <a:endParaRPr lang="es-MX" baseline="0" dirty="0" smtClean="0"/>
          </a:p>
          <a:p>
            <a:pPr lvl="1"/>
            <a:r>
              <a:rPr lang="es-CL" sz="2400" dirty="0" smtClean="0">
                <a:solidFill>
                  <a:schemeClr val="tx2"/>
                </a:solidFill>
              </a:rPr>
              <a:t>La redundancia también se puede codificar o comprimir</a:t>
            </a:r>
          </a:p>
          <a:p>
            <a:pPr lvl="1"/>
            <a:endParaRPr lang="es-CL" sz="2400" dirty="0" smtClean="0">
              <a:solidFill>
                <a:schemeClr val="tx2"/>
              </a:solidFill>
            </a:endParaRPr>
          </a:p>
          <a:p>
            <a:endParaRPr lang="es-MX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20</a:t>
            </a:fld>
            <a:endParaRPr lang="es-C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Como fracasar como Jefe de Proyectos de BI</a:t>
            </a:r>
          </a:p>
          <a:p>
            <a:r>
              <a:rPr lang="es-CL" dirty="0" smtClean="0">
                <a:hlinkClick r:id="rId3"/>
              </a:rPr>
              <a:t>http://www.businessintelligence.info/definiciones/claves-fracaso-proyecto-business-intelligence.html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21</a:t>
            </a:fld>
            <a:endParaRPr lang="es-C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22</a:t>
            </a:fld>
            <a:endParaRPr lang="es-C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23</a:t>
            </a:fld>
            <a:endParaRPr lang="es-C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24</a:t>
            </a:fld>
            <a:endParaRPr lang="es-C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25</a:t>
            </a:fld>
            <a:endParaRPr lang="es-C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26</a:t>
            </a:fld>
            <a:endParaRPr lang="es-C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27</a:t>
            </a:fld>
            <a:endParaRPr lang="es-C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P1: Ya lo sabemos, el cliente compra. Pero qué compra, con que lo combina?, lo hace con mayor frecuencia el fin de semana? Es un cliente Habitual de un producto?,</a:t>
            </a:r>
            <a:r>
              <a:rPr lang="es-CL" baseline="0" dirty="0" smtClean="0"/>
              <a:t> es un cliente que prefiere una marca?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28</a:t>
            </a:fld>
            <a:endParaRPr lang="es-C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P1: Ya lo sabemos, el cliente compra. Pero qué compra, con que lo combina?, lo hace con mayor frecuencia el fin de semana? Es un cliente Habitual de un producto?,</a:t>
            </a:r>
            <a:r>
              <a:rPr lang="es-CL" baseline="0" dirty="0" smtClean="0"/>
              <a:t> es un cliente que prefiere una marca?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29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3</a:t>
            </a:fld>
            <a:endParaRPr lang="es-C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P1: Ya lo sabemos, el cliente compra. Pero qué compra, con que lo combina?, lo hace con mayor frecuencia el fin de semana? Es un cliente Habitual de un producto?,</a:t>
            </a:r>
            <a:r>
              <a:rPr lang="es-CL" baseline="0" dirty="0" smtClean="0"/>
              <a:t> es un cliente que prefiere una marca?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30</a:t>
            </a:fld>
            <a:endParaRPr lang="es-C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8DDB9-8659-49BC-9BA9-33AA6DA30E5A}" type="slidenum">
              <a:rPr lang="es-CL" smtClean="0"/>
              <a:pPr/>
              <a:t>31</a:t>
            </a:fld>
            <a:endParaRPr lang="es-C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8DDB9-8659-49BC-9BA9-33AA6DA30E5A}" type="slidenum">
              <a:rPr lang="es-CL" smtClean="0"/>
              <a:pPr/>
              <a:t>32</a:t>
            </a:fld>
            <a:endParaRPr lang="es-C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33</a:t>
            </a:fld>
            <a:endParaRPr lang="es-C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Monitorear desempeño </a:t>
            </a:r>
            <a:r>
              <a:rPr lang="es-CL" dirty="0" err="1" smtClean="0"/>
              <a:t>historico</a:t>
            </a:r>
            <a:r>
              <a:rPr lang="es-CL" dirty="0" smtClean="0"/>
              <a:t> de las variables claves del negocio</a:t>
            </a:r>
          </a:p>
          <a:p>
            <a:r>
              <a:rPr lang="es-CL" dirty="0" err="1" smtClean="0"/>
              <a:t>Ej</a:t>
            </a:r>
            <a:r>
              <a:rPr lang="es-CL" dirty="0" smtClean="0"/>
              <a:t>: si hay tendencia a la baja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34</a:t>
            </a:fld>
            <a:endParaRPr lang="es-C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35</a:t>
            </a:fld>
            <a:endParaRPr lang="es-C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s-MX" sz="1200" b="1" dirty="0" smtClean="0">
                <a:solidFill>
                  <a:srgbClr val="1F497D"/>
                </a:solidFill>
              </a:rPr>
              <a:t>En general, un CRM + BIGDATA permite segmentar por cualquier variable</a:t>
            </a:r>
          </a:p>
          <a:p>
            <a:pPr algn="l"/>
            <a:r>
              <a:rPr lang="es-MX" sz="1200" b="1" dirty="0" smtClean="0">
                <a:solidFill>
                  <a:srgbClr val="1F497D"/>
                </a:solidFill>
              </a:rPr>
              <a:t>con hechos disponibles asociados al cliente</a:t>
            </a:r>
            <a:endParaRPr lang="es-CL" sz="1200" b="1" dirty="0" smtClean="0">
              <a:solidFill>
                <a:srgbClr val="1F497D"/>
              </a:solidFill>
            </a:endParaRP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8DAA87-81C1-4177-B240-78A8F75AF43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hlinkClick r:id="rId3"/>
              </a:rPr>
              <a:t>http://www.unica360.com/analisis-rfm-en-retail-empezando-a-segmentar-clientes-i</a:t>
            </a:r>
            <a:endParaRPr lang="es-CL" dirty="0" smtClean="0"/>
          </a:p>
          <a:p>
            <a:pPr algn="ctr"/>
            <a:r>
              <a:rPr lang="es-MX" sz="1200" b="1" dirty="0" smtClean="0">
                <a:solidFill>
                  <a:srgbClr val="1F497D"/>
                </a:solidFill>
              </a:rPr>
              <a:t>En general, un CRM + BIGDATA permite segmentar por cualquier variable</a:t>
            </a:r>
          </a:p>
          <a:p>
            <a:pPr algn="ctr"/>
            <a:r>
              <a:rPr lang="es-MX" sz="1200" b="1" dirty="0" smtClean="0">
                <a:solidFill>
                  <a:srgbClr val="1F497D"/>
                </a:solidFill>
              </a:rPr>
              <a:t>con hechos disponibles asociados al cliente</a:t>
            </a:r>
            <a:endParaRPr lang="es-CL" sz="1200" b="1" dirty="0" smtClean="0">
              <a:solidFill>
                <a:srgbClr val="1F497D"/>
              </a:solidFill>
            </a:endParaRP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8DAA87-81C1-4177-B240-78A8F75AF43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3935-843F-4A64-B3C1-F90BEBC0B44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41</a:t>
            </a:fld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4</a:t>
            </a:fld>
            <a:endParaRPr lang="es-C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P1: Ya lo sabemos, el cliente compra. Pero qué compra, con que lo combina?, lo hace con mayor frecuencia el fin de semana? Es un cliente Habitual de un producto?,</a:t>
            </a:r>
            <a:r>
              <a:rPr lang="es-CL" baseline="0" dirty="0" smtClean="0"/>
              <a:t> es un cliente que prefiere una marca?</a:t>
            </a:r>
          </a:p>
          <a:p>
            <a:endParaRPr lang="es-CL" baseline="0" dirty="0" smtClean="0"/>
          </a:p>
          <a:p>
            <a:r>
              <a:rPr lang="es-CL" baseline="0" dirty="0" smtClean="0"/>
              <a:t>AMIGABLE al usuario final – la gente de TI se debe asegurar que no sea complejo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42</a:t>
            </a:fld>
            <a:endParaRPr lang="es-C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P1: Ya lo sabemos, el cliente compra. Pero qué compra, con que lo combina?, lo hace con mayor frecuencia el fin de semana? Es un cliente Habitual de un producto?,</a:t>
            </a:r>
            <a:r>
              <a:rPr lang="es-CL" baseline="0" dirty="0" smtClean="0"/>
              <a:t> es un cliente que prefiere una marca?</a:t>
            </a:r>
          </a:p>
          <a:p>
            <a:endParaRPr lang="es-CL" baseline="0" dirty="0" smtClean="0"/>
          </a:p>
          <a:p>
            <a:r>
              <a:rPr lang="es-CL" baseline="0" dirty="0" smtClean="0"/>
              <a:t>AMIGABLE al usuario final – la gente de TI se debe asegurar que no sea complejo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43</a:t>
            </a:fld>
            <a:endParaRPr lang="es-C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P1: Los</a:t>
            </a:r>
            <a:r>
              <a:rPr lang="es-CL" baseline="0" dirty="0" smtClean="0"/>
              <a:t> recursos de máquina son limitados, hay una cierta capacidad de CPU, Memoria y Discos, hay que buscar la ecuación óptima para no desperdiciar recursos y no dejar esperando a las áreas que requieren la información de forma rápida para tomar las decisiones</a:t>
            </a:r>
          </a:p>
          <a:p>
            <a:r>
              <a:rPr lang="es-CL" baseline="0" dirty="0" smtClean="0"/>
              <a:t>P2: Un reporte resumido puede ser ayuda para un gerente de alto nivel, pero a veces las decisiones se toman a niveles menores de jerarquía, la misma información se puede ver de distintas perspectivas.</a:t>
            </a:r>
          </a:p>
          <a:p>
            <a:r>
              <a:rPr lang="es-CL" baseline="0" dirty="0" smtClean="0"/>
              <a:t>P3: Suele pasar que se entregan reportes con decenas de indicadores periódicamente y no necesariamente alguien los va a leer, P: ¿porqué está ese indicador en el reporte?  R1: La verdad no lo sé, siempre lo hemos entregado así, R2: Porque lo solicitó el gerente que estaba en el 2009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44</a:t>
            </a:fld>
            <a:endParaRPr lang="es-C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P1: Los</a:t>
            </a:r>
            <a:r>
              <a:rPr lang="es-CL" baseline="0" dirty="0" smtClean="0"/>
              <a:t> recursos de máquina son limitados, hay una cierta capacidad de CPU, Memoria y Discos, hay que buscar la ecuación óptima para no desperdiciar recursos y no dejar esperando a las áreas que requieren la información de forma rápida para tomar las decisiones</a:t>
            </a:r>
          </a:p>
          <a:p>
            <a:r>
              <a:rPr lang="es-CL" baseline="0" dirty="0" smtClean="0"/>
              <a:t>P2: Un reporte resumido puede ser ayuda para un gerente de alto nivel, pero a veces las decisiones se toman a niveles menores de jerarquía, la misma información se puede ver de distintas perspectivas.</a:t>
            </a:r>
          </a:p>
          <a:p>
            <a:r>
              <a:rPr lang="es-CL" baseline="0" dirty="0" smtClean="0"/>
              <a:t>P3: Suele pasar que se entregan reportes con decenas de indicadores periódicamente y no necesariamente alguien los va a leer, P: ¿porqué está ese indicador en el reporte?  R1: La verdad no lo sé, siempre lo hemos entregado así, R2: Porque lo solicitó el gerente que estaba en el 2009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45</a:t>
            </a:fld>
            <a:endParaRPr lang="es-C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P1: Los</a:t>
            </a:r>
            <a:r>
              <a:rPr lang="es-CL" baseline="0" dirty="0" smtClean="0"/>
              <a:t> recursos de máquina son limitados, hay una cierta capacidad de CPU, Memoria y Discos, hay que buscar la ecuación óptima para no desperdiciar recursos y no dejar esperando a las áreas que requieren la información de forma rápida para tomar las decisiones</a:t>
            </a:r>
          </a:p>
          <a:p>
            <a:r>
              <a:rPr lang="es-CL" baseline="0" dirty="0" smtClean="0"/>
              <a:t>P2: Un reporte resumido puede ser ayuda para un gerente de alto nivel, pero a veces las decisiones se toman a niveles menores de jerarquía, la misma información se puede ver de distintas perspectivas.</a:t>
            </a:r>
          </a:p>
          <a:p>
            <a:r>
              <a:rPr lang="es-CL" baseline="0" dirty="0" smtClean="0"/>
              <a:t>P3: Suele pasar que se entregan reportes con decenas de indicadores periódicamente y no necesariamente alguien los va a leer, P: ¿porqué está ese indicador en el reporte?  R1: La verdad no lo sé, siempre lo hemos entregado así, R2: Porque lo solicitó el gerente que estaba en el 2009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46</a:t>
            </a:fld>
            <a:endParaRPr lang="es-C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P1: Los</a:t>
            </a:r>
            <a:r>
              <a:rPr lang="es-CL" baseline="0" dirty="0" smtClean="0"/>
              <a:t> recursos de máquina son limitados, hay una cierta capacidad de CPU, Memoria y Discos, hay que buscar la ecuación óptima para no desperdiciar recursos y no dejar esperando a las áreas que requieren la información de forma rápida para tomar las decisiones</a:t>
            </a:r>
          </a:p>
          <a:p>
            <a:r>
              <a:rPr lang="es-CL" baseline="0" dirty="0" smtClean="0"/>
              <a:t>P2: Un reporte resumido puede ser ayuda para un gerente de alto nivel, pero a veces las decisiones se toman a niveles menores de jerarquía, la misma información se puede ver de distintas perspectivas.</a:t>
            </a:r>
          </a:p>
          <a:p>
            <a:r>
              <a:rPr lang="es-CL" baseline="0" dirty="0" smtClean="0"/>
              <a:t>P3: Suele pasar que se entregan reportes con decenas de indicadores periódicamente y no necesariamente alguien los va a leer, P: ¿porqué está ese indicador en el reporte?  R1: La verdad no lo sé, siempre lo hemos entregado así, R2: Porque lo solicitó el gerente que estaba en el 2009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47</a:t>
            </a:fld>
            <a:endParaRPr lang="es-C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48</a:t>
            </a:fld>
            <a:endParaRPr lang="es-C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aseline="0" dirty="0" smtClean="0"/>
              <a:t>P3: Suele pasar que se entregan reportes con decenas de indicadores periódicamente y no necesariamente alguien los va a leer, </a:t>
            </a:r>
          </a:p>
          <a:p>
            <a:r>
              <a:rPr lang="es-CL" baseline="0" dirty="0" smtClean="0"/>
              <a:t>P: ¿porqué está ese indicador en el reporte?  R1: La verdad no lo sé, siempre lo hemos entregado así, R2: Porque lo solicitó el gerente que estaba en el 2009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49</a:t>
            </a:fld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5</a:t>
            </a:fld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6</a:t>
            </a:fld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7</a:t>
            </a:fld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Como fracasar como Jefe de Proyectos de BI</a:t>
            </a:r>
          </a:p>
          <a:p>
            <a:r>
              <a:rPr lang="es-CL" dirty="0" smtClean="0">
                <a:hlinkClick r:id="rId3"/>
              </a:rPr>
              <a:t>http://www.businessintelligence.info/definiciones/claves-fracaso-proyecto-business-intelligence.html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8</a:t>
            </a:fld>
            <a:endParaRPr lang="es-C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2A48-05B1-4494-B80A-14F153DBF24F}" type="slidenum">
              <a:rPr lang="es-CL" smtClean="0"/>
              <a:pPr/>
              <a:t>9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08FC-3521-41BC-87E7-043B6C00695D}" type="datetimeFigureOut">
              <a:rPr lang="es-CL" smtClean="0"/>
              <a:pPr/>
              <a:t>25-09-2012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EF69-CEA8-45BA-973B-D22E8C2C17A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egkafati.bligoo.com/content/view/183933/Convirtiendo-el-fracaso-en-exito-Malas-practicas-en-Business-Intelligence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a360.com/analisis-rfm-en-retail-empezando-a-segmentar-clientes-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a360.com/analisis-rfm-en-retail-empezando-a-segmentar-clientes-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154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s-CL" sz="5400" b="1" kern="0" dirty="0" smtClean="0">
                <a:solidFill>
                  <a:schemeClr val="tx2"/>
                </a:solidFill>
              </a:rPr>
              <a:t>CRM + Big Data</a:t>
            </a:r>
            <a:endParaRPr lang="es-ES" sz="5400" b="1" kern="0" dirty="0" smtClean="0">
              <a:solidFill>
                <a:schemeClr val="tx2"/>
              </a:solidFill>
            </a:endParaRPr>
          </a:p>
        </p:txBody>
      </p:sp>
      <p:sp>
        <p:nvSpPr>
          <p:cNvPr id="2051" name="2 Subtítulo"/>
          <p:cNvSpPr>
            <a:spLocks noGrp="1"/>
          </p:cNvSpPr>
          <p:nvPr>
            <p:ph type="subTitle" idx="1"/>
          </p:nvPr>
        </p:nvSpPr>
        <p:spPr bwMode="auto">
          <a:xfrm>
            <a:off x="971600" y="3429000"/>
            <a:ext cx="6800800" cy="119898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CL" b="1" dirty="0" smtClean="0"/>
              <a:t>Conociendo realmente a nuestro</a:t>
            </a:r>
            <a:br>
              <a:rPr lang="es-CL" b="1" dirty="0" smtClean="0"/>
            </a:br>
            <a:r>
              <a:rPr lang="es-CL" b="1" dirty="0" smtClean="0"/>
              <a:t>consumidor</a:t>
            </a:r>
            <a:endParaRPr lang="es-ES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47864" y="5661248"/>
            <a:ext cx="5437112" cy="36004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Experiencia </a:t>
            </a:r>
            <a:r>
              <a:rPr lang="es-CL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 </a:t>
            </a:r>
            <a: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Chile con CRM y BIG-DATA</a:t>
            </a:r>
            <a:b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CL" sz="1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23928" y="6093296"/>
            <a:ext cx="4824536" cy="28803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Preparado por: René Silva Castillo</a:t>
            </a:r>
            <a:endParaRPr kumimoji="0" lang="es-CL" sz="9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059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6566" name="Picture 6" descr="http://t3.gstatic.com/images?q=tbn:ANd9GcQ0u6P22uWlEp1ISIxsV1BGLPL646Lupp8g9jTMREkr0ITxEEBTC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221088"/>
            <a:ext cx="2680250" cy="2016224"/>
          </a:xfrm>
          <a:prstGeom prst="rect">
            <a:avLst/>
          </a:prstGeom>
          <a:noFill/>
        </p:spPr>
      </p:pic>
      <p:sp>
        <p:nvSpPr>
          <p:cNvPr id="9" name="8 Rectángulo"/>
          <p:cNvSpPr/>
          <p:nvPr/>
        </p:nvSpPr>
        <p:spPr>
          <a:xfrm>
            <a:off x="467544" y="1628800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solidFill>
                  <a:schemeClr val="tx2"/>
                </a:solidFill>
              </a:rPr>
              <a:t>NO</a:t>
            </a:r>
            <a:r>
              <a:rPr lang="es-MX" sz="2800" dirty="0" smtClean="0">
                <a:solidFill>
                  <a:schemeClr val="tx2"/>
                </a:solidFill>
              </a:rPr>
              <a:t> basta el </a:t>
            </a:r>
            <a:r>
              <a:rPr lang="es-MX" sz="2800" dirty="0" smtClean="0">
                <a:solidFill>
                  <a:schemeClr val="accent2"/>
                </a:solidFill>
              </a:rPr>
              <a:t>apoyo</a:t>
            </a:r>
            <a:r>
              <a:rPr lang="es-MX" sz="2800" dirty="0" smtClean="0">
                <a:solidFill>
                  <a:schemeClr val="tx2"/>
                </a:solidFill>
              </a:rPr>
              <a:t> si no hay</a:t>
            </a:r>
            <a:endParaRPr lang="es-CL" sz="1400" b="1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159224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7200" b="1" dirty="0" smtClean="0">
                <a:solidFill>
                  <a:schemeClr val="accent6"/>
                </a:solidFill>
              </a:rPr>
              <a:t>COMPROMISO</a:t>
            </a:r>
            <a:endParaRPr lang="es-CL" sz="20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7848872" cy="7920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342900" indent="-342900"/>
            <a:r>
              <a:rPr lang="es-CL" sz="4800" dirty="0" smtClean="0">
                <a:solidFill>
                  <a:schemeClr val="tx2"/>
                </a:solidFill>
              </a:rPr>
              <a:t>Claves para convertir el BIGDATA en una ventaja competitiva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184482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Apoyo de la Gerencia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Soporte de las áreas de 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HARDWARE y SOFTWARE</a:t>
            </a:r>
          </a:p>
        </p:txBody>
      </p:sp>
      <p:pic>
        <p:nvPicPr>
          <p:cNvPr id="24578" name="Picture 2" descr="https://encrypted-tbn1.gstatic.com/images?q=tbn:ANd9GcTm-By_e3oID7YUXKkaA6hGB1jwLPLohjqwbiC96sQqwAbdk04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844824"/>
            <a:ext cx="430933" cy="430933"/>
          </a:xfrm>
          <a:prstGeom prst="rect">
            <a:avLst/>
          </a:prstGeom>
          <a:noFill/>
        </p:spPr>
      </p:pic>
      <p:sp>
        <p:nvSpPr>
          <p:cNvPr id="6" name="5 Rectángulo redondeado"/>
          <p:cNvSpPr/>
          <p:nvPr/>
        </p:nvSpPr>
        <p:spPr>
          <a:xfrm>
            <a:off x="251520" y="2348880"/>
            <a:ext cx="4536504" cy="864096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2000"/>
                </a:schemeClr>
              </a:gs>
              <a:gs pos="35000">
                <a:schemeClr val="accent1">
                  <a:tint val="37000"/>
                  <a:satMod val="300000"/>
                  <a:alpha val="11000"/>
                </a:schemeClr>
              </a:gs>
              <a:gs pos="66000">
                <a:schemeClr val="accent1">
                  <a:tint val="15000"/>
                  <a:satMod val="350000"/>
                  <a:alpha val="22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492896"/>
            <a:ext cx="8820472" cy="1224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L" sz="2800" dirty="0" smtClean="0">
                <a:solidFill>
                  <a:schemeClr val="tx2"/>
                </a:solidFill>
              </a:rPr>
              <a:t>TI debe conocer el PROBLEMA antes de tomar la decisión.</a:t>
            </a:r>
          </a:p>
          <a:p>
            <a:pPr lvl="1"/>
            <a:r>
              <a:rPr lang="es-CL" sz="2000" dirty="0" smtClean="0">
                <a:solidFill>
                  <a:schemeClr val="tx2"/>
                </a:solidFill>
              </a:rPr>
              <a:t>Es importante que TI sepa como las distintas marcas trabajan a bajo nivel</a:t>
            </a:r>
          </a:p>
          <a:p>
            <a:pPr lvl="1"/>
            <a:endParaRPr lang="es-CL" sz="2400" dirty="0" smtClean="0">
              <a:solidFill>
                <a:schemeClr val="tx2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Muchos proyectos BI fracasan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32656"/>
            <a:ext cx="8964488" cy="545629"/>
          </a:xfrm>
        </p:spPr>
        <p:txBody>
          <a:bodyPr>
            <a:noAutofit/>
          </a:bodyPr>
          <a:lstStyle/>
          <a:p>
            <a:r>
              <a:rPr lang="es-MX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Hay que contar con el soporte de las áreas de TI</a:t>
            </a:r>
            <a:endParaRPr lang="es-CL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95375"/>
            <a:ext cx="8507288" cy="5156200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tx2"/>
                </a:solidFill>
              </a:rPr>
              <a:t>Jefe de proyecto de TI</a:t>
            </a:r>
          </a:p>
          <a:p>
            <a:r>
              <a:rPr lang="es-MX" sz="2800" dirty="0" smtClean="0">
                <a:solidFill>
                  <a:schemeClr val="tx2"/>
                </a:solidFill>
              </a:rPr>
              <a:t>Accesos a sistemas fuentes</a:t>
            </a:r>
          </a:p>
          <a:p>
            <a:r>
              <a:rPr lang="es-MX" sz="2800" dirty="0" smtClean="0">
                <a:solidFill>
                  <a:schemeClr val="tx2"/>
                </a:solidFill>
              </a:rPr>
              <a:t>Contar con expertos de sistemas</a:t>
            </a:r>
          </a:p>
          <a:p>
            <a:r>
              <a:rPr lang="es-MX" sz="2800" dirty="0" smtClean="0">
                <a:solidFill>
                  <a:schemeClr val="tx2"/>
                </a:solidFill>
              </a:rPr>
              <a:t>Documentación</a:t>
            </a:r>
          </a:p>
          <a:p>
            <a:r>
              <a:rPr lang="es-CL" sz="2800" dirty="0" smtClean="0">
                <a:solidFill>
                  <a:schemeClr val="tx2"/>
                </a:solidFill>
              </a:rPr>
              <a:t>Informarse de cambios, BIGDATA siempre vigente</a:t>
            </a:r>
            <a:endParaRPr lang="es-C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19075"/>
            <a:ext cx="9144000" cy="617637"/>
          </a:xfrm>
        </p:spPr>
        <p:txBody>
          <a:bodyPr>
            <a:noAutofit/>
          </a:bodyPr>
          <a:lstStyle/>
          <a:p>
            <a:r>
              <a:rPr lang="es-MX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Hay que contar con HARDWARE y SOFTWARE </a:t>
            </a:r>
            <a:endParaRPr lang="es-C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s-CL" sz="2800" dirty="0" smtClean="0">
                <a:solidFill>
                  <a:schemeClr val="tx2"/>
                </a:solidFill>
              </a:rPr>
              <a:t>El Hardware: </a:t>
            </a:r>
          </a:p>
          <a:p>
            <a:pPr lvl="1"/>
            <a:r>
              <a:rPr lang="es-CL" sz="2400" dirty="0" smtClean="0">
                <a:solidFill>
                  <a:schemeClr val="tx2"/>
                </a:solidFill>
              </a:rPr>
              <a:t>¿Cuanta Historia nos basta?</a:t>
            </a:r>
          </a:p>
          <a:p>
            <a:pPr lvl="1"/>
            <a:r>
              <a:rPr lang="es-CL" sz="2400" dirty="0" smtClean="0">
                <a:solidFill>
                  <a:schemeClr val="tx2"/>
                </a:solidFill>
              </a:rPr>
              <a:t>¿Queremos paralelizar las consultas?</a:t>
            </a:r>
          </a:p>
          <a:p>
            <a:pPr lvl="1"/>
            <a:r>
              <a:rPr lang="es-CL" sz="2400" dirty="0" smtClean="0">
                <a:solidFill>
                  <a:schemeClr val="tx2"/>
                </a:solidFill>
              </a:rPr>
              <a:t>¿Tendremos una máquina de contingencia?</a:t>
            </a:r>
          </a:p>
          <a:p>
            <a:endParaRPr lang="es-CL" sz="2800" dirty="0" smtClean="0">
              <a:solidFill>
                <a:schemeClr val="tx2"/>
              </a:solidFill>
            </a:endParaRPr>
          </a:p>
          <a:p>
            <a:r>
              <a:rPr lang="es-CL" sz="2800" dirty="0" smtClean="0">
                <a:solidFill>
                  <a:schemeClr val="tx2"/>
                </a:solidFill>
              </a:rPr>
              <a:t>El software va a depender de:</a:t>
            </a:r>
          </a:p>
          <a:p>
            <a:pPr lvl="1"/>
            <a:r>
              <a:rPr lang="es-CL" sz="2400" dirty="0" smtClean="0">
                <a:solidFill>
                  <a:schemeClr val="tx2"/>
                </a:solidFill>
              </a:rPr>
              <a:t>¿Que modelo usaremos?</a:t>
            </a:r>
          </a:p>
          <a:p>
            <a:pPr lvl="1"/>
            <a:r>
              <a:rPr lang="es-CL" sz="2400" dirty="0" smtClean="0">
                <a:solidFill>
                  <a:schemeClr val="tx2"/>
                </a:solidFill>
              </a:rPr>
              <a:t>La naturaleza de las consultas</a:t>
            </a:r>
          </a:p>
          <a:p>
            <a:pPr lvl="1"/>
            <a:r>
              <a:rPr lang="es-CL" sz="2400" dirty="0" smtClean="0">
                <a:solidFill>
                  <a:schemeClr val="tx2"/>
                </a:solidFill>
              </a:rPr>
              <a:t>La cantidad de clientes internos ¿nos cobran por usuario?</a:t>
            </a:r>
          </a:p>
          <a:p>
            <a:pPr lvl="1"/>
            <a:endParaRPr lang="es-CL" sz="2400" dirty="0" smtClean="0">
              <a:solidFill>
                <a:schemeClr val="tx2"/>
              </a:solidFill>
            </a:endParaRPr>
          </a:p>
          <a:p>
            <a:pPr lvl="1"/>
            <a:endParaRPr lang="es-C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83768" y="5733256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>
                <a:hlinkClick r:id="rId3"/>
              </a:rPr>
              <a:t>http://egkafati.bligoo.com/content/view/183933/Convirtiendo-el-fracaso-en-exito-Malas-practicas-en-Business-Intelligence.html#.UFJfEbKTtUk</a:t>
            </a:r>
            <a:endParaRPr lang="es-CL" dirty="0"/>
          </a:p>
        </p:txBody>
      </p:sp>
      <p:graphicFrame>
        <p:nvGraphicFramePr>
          <p:cNvPr id="6" name="Diagram 13"/>
          <p:cNvGraphicFramePr/>
          <p:nvPr/>
        </p:nvGraphicFramePr>
        <p:xfrm>
          <a:off x="755576" y="1268760"/>
          <a:ext cx="763284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7848872" cy="7920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342900" indent="-342900"/>
            <a:r>
              <a:rPr lang="es-CL" sz="4800" dirty="0" smtClean="0">
                <a:solidFill>
                  <a:schemeClr val="tx2"/>
                </a:solidFill>
              </a:rPr>
              <a:t>Claves para convertir el BIGDATA en una ventaja competitiva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1844824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Apoyo de la Gerencia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Soporte de las áreas de 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HARDWARE y SOFTWARE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Crear un modelo datos, luego: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Cargarlo y que cuadre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Que aporte al negocio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Que permita diferenciarnos</a:t>
            </a:r>
            <a:endParaRPr lang="es-CL" sz="2800" dirty="0">
              <a:solidFill>
                <a:schemeClr val="tx2"/>
              </a:solidFill>
            </a:endParaRPr>
          </a:p>
        </p:txBody>
      </p:sp>
      <p:pic>
        <p:nvPicPr>
          <p:cNvPr id="9" name="Picture 2" descr="https://encrypted-tbn1.gstatic.com/images?q=tbn:ANd9GcTm-By_e3oID7YUXKkaA6hGB1jwLPLohjqwbiC96sQqwAbdk04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844824"/>
            <a:ext cx="430933" cy="430933"/>
          </a:xfrm>
          <a:prstGeom prst="rect">
            <a:avLst/>
          </a:prstGeom>
          <a:noFill/>
        </p:spPr>
      </p:pic>
      <p:pic>
        <p:nvPicPr>
          <p:cNvPr id="10" name="Picture 2" descr="https://encrypted-tbn1.gstatic.com/images?q=tbn:ANd9GcTm-By_e3oID7YUXKkaA6hGB1jwLPLohjqwbiC96sQqwAbdk04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430933" cy="430933"/>
          </a:xfrm>
          <a:prstGeom prst="rect">
            <a:avLst/>
          </a:prstGeom>
          <a:noFill/>
        </p:spPr>
      </p:pic>
      <p:pic>
        <p:nvPicPr>
          <p:cNvPr id="11" name="Picture 2" descr="https://encrypted-tbn1.gstatic.com/images?q=tbn:ANd9GcTm-By_e3oID7YUXKkaA6hGB1jwLPLohjqwbiC96sQqwAbdk04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708920"/>
            <a:ext cx="430933" cy="430933"/>
          </a:xfrm>
          <a:prstGeom prst="rect">
            <a:avLst/>
          </a:prstGeom>
          <a:noFill/>
        </p:spPr>
      </p:pic>
      <p:sp>
        <p:nvSpPr>
          <p:cNvPr id="12" name="11 Rectángulo redondeado"/>
          <p:cNvSpPr/>
          <p:nvPr/>
        </p:nvSpPr>
        <p:spPr>
          <a:xfrm>
            <a:off x="251520" y="3140968"/>
            <a:ext cx="5256584" cy="2016224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2000"/>
                </a:schemeClr>
              </a:gs>
              <a:gs pos="35000">
                <a:schemeClr val="accent1">
                  <a:tint val="37000"/>
                  <a:satMod val="300000"/>
                  <a:alpha val="11000"/>
                </a:schemeClr>
              </a:gs>
              <a:gs pos="66000">
                <a:schemeClr val="accent1">
                  <a:tint val="15000"/>
                  <a:satMod val="350000"/>
                  <a:alpha val="22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Crear un modelo de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tx2"/>
                </a:solidFill>
              </a:rPr>
              <a:t>Para el </a:t>
            </a:r>
            <a:r>
              <a:rPr lang="es-MX" sz="2400" dirty="0" err="1" smtClean="0">
                <a:solidFill>
                  <a:schemeClr val="tx2"/>
                </a:solidFill>
              </a:rPr>
              <a:t>Retail</a:t>
            </a:r>
            <a:r>
              <a:rPr lang="es-MX" sz="2400" dirty="0" smtClean="0">
                <a:solidFill>
                  <a:schemeClr val="tx2"/>
                </a:solidFill>
              </a:rPr>
              <a:t> hay 3 dimensiones fundamentales:</a:t>
            </a:r>
          </a:p>
          <a:p>
            <a:pPr lvl="1"/>
            <a:r>
              <a:rPr lang="es-MX" sz="2000" dirty="0" smtClean="0">
                <a:solidFill>
                  <a:schemeClr val="tx2"/>
                </a:solidFill>
              </a:rPr>
              <a:t>Productos</a:t>
            </a:r>
          </a:p>
          <a:p>
            <a:pPr lvl="1"/>
            <a:r>
              <a:rPr lang="es-MX" sz="2000" dirty="0" smtClean="0">
                <a:solidFill>
                  <a:schemeClr val="tx2"/>
                </a:solidFill>
              </a:rPr>
              <a:t>Salas</a:t>
            </a:r>
          </a:p>
          <a:p>
            <a:pPr lvl="1"/>
            <a:r>
              <a:rPr lang="es-MX" sz="2000" dirty="0" smtClean="0">
                <a:solidFill>
                  <a:schemeClr val="tx2"/>
                </a:solidFill>
              </a:rPr>
              <a:t>Tiempo</a:t>
            </a:r>
          </a:p>
          <a:p>
            <a:r>
              <a:rPr lang="es-MX" sz="2400" dirty="0" smtClean="0">
                <a:solidFill>
                  <a:schemeClr val="tx2"/>
                </a:solidFill>
              </a:rPr>
              <a:t>Con un </a:t>
            </a:r>
            <a:r>
              <a:rPr lang="es-MX" sz="2400" dirty="0" err="1" smtClean="0">
                <a:solidFill>
                  <a:schemeClr val="tx2"/>
                </a:solidFill>
              </a:rPr>
              <a:t>Loyalty</a:t>
            </a:r>
            <a:r>
              <a:rPr lang="es-MX" sz="2400" dirty="0" smtClean="0">
                <a:solidFill>
                  <a:schemeClr val="tx2"/>
                </a:solidFill>
              </a:rPr>
              <a:t> </a:t>
            </a:r>
            <a:r>
              <a:rPr lang="es-MX" sz="2400" dirty="0" err="1" smtClean="0">
                <a:solidFill>
                  <a:schemeClr val="tx2"/>
                </a:solidFill>
              </a:rPr>
              <a:t>program</a:t>
            </a:r>
            <a:r>
              <a:rPr lang="es-MX" sz="2400" dirty="0" smtClean="0">
                <a:solidFill>
                  <a:schemeClr val="tx2"/>
                </a:solidFill>
              </a:rPr>
              <a:t> o uso de Tarjetas aparecen:</a:t>
            </a:r>
          </a:p>
          <a:p>
            <a:pPr lvl="1"/>
            <a:r>
              <a:rPr lang="es-MX" sz="2000" dirty="0" smtClean="0">
                <a:solidFill>
                  <a:schemeClr val="tx2"/>
                </a:solidFill>
              </a:rPr>
              <a:t>Clientes</a:t>
            </a:r>
          </a:p>
          <a:p>
            <a:pPr lvl="1"/>
            <a:r>
              <a:rPr lang="es-MX" sz="2000" dirty="0" smtClean="0">
                <a:solidFill>
                  <a:schemeClr val="tx2"/>
                </a:solidFill>
              </a:rPr>
              <a:t>Segmentaciones de clientes</a:t>
            </a:r>
          </a:p>
          <a:p>
            <a:pPr lvl="1"/>
            <a:r>
              <a:rPr lang="es-MX" sz="2000" dirty="0" smtClean="0">
                <a:solidFill>
                  <a:schemeClr val="tx2"/>
                </a:solidFill>
              </a:rPr>
              <a:t>Y “Las Promociones”</a:t>
            </a:r>
            <a:endParaRPr lang="es-CL" sz="2000" dirty="0" smtClean="0">
              <a:solidFill>
                <a:schemeClr val="tx2"/>
              </a:solidFill>
            </a:endParaRPr>
          </a:p>
          <a:p>
            <a:pPr lvl="1"/>
            <a:endParaRPr lang="es-CL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dondear rectángulo de esquina diagonal"/>
          <p:cNvSpPr/>
          <p:nvPr/>
        </p:nvSpPr>
        <p:spPr>
          <a:xfrm rot="5400000">
            <a:off x="1655676" y="-207404"/>
            <a:ext cx="5544616" cy="8208912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L" dirty="0" smtClean="0">
                <a:solidFill>
                  <a:schemeClr val="tx2"/>
                </a:solidFill>
              </a:rPr>
              <a:t>MODELO CONCEPTUAL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0" name="9 Triángulo isósceles"/>
          <p:cNvSpPr/>
          <p:nvPr/>
        </p:nvSpPr>
        <p:spPr>
          <a:xfrm>
            <a:off x="1547664" y="1916832"/>
            <a:ext cx="5616624" cy="2736304"/>
          </a:xfrm>
          <a:prstGeom prst="triangl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Cubo"/>
          <p:cNvSpPr/>
          <p:nvPr/>
        </p:nvSpPr>
        <p:spPr>
          <a:xfrm>
            <a:off x="971600" y="2636912"/>
            <a:ext cx="1584176" cy="100811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b="1" dirty="0" smtClean="0"/>
              <a:t>Preferencias</a:t>
            </a:r>
          </a:p>
          <a:p>
            <a:pPr algn="ctr"/>
            <a:r>
              <a:rPr lang="es-CL" sz="1600" b="1" dirty="0" smtClean="0"/>
              <a:t>Consumo</a:t>
            </a:r>
            <a:endParaRPr lang="es-CL" sz="1600" b="1" dirty="0"/>
          </a:p>
        </p:txBody>
      </p:sp>
      <p:sp>
        <p:nvSpPr>
          <p:cNvPr id="12" name="11 Cubo"/>
          <p:cNvSpPr/>
          <p:nvPr/>
        </p:nvSpPr>
        <p:spPr>
          <a:xfrm>
            <a:off x="6156176" y="2564904"/>
            <a:ext cx="1584176" cy="100811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b="1" dirty="0" smtClean="0"/>
              <a:t>Preferencias</a:t>
            </a:r>
          </a:p>
          <a:p>
            <a:pPr algn="ctr"/>
            <a:r>
              <a:rPr lang="es-CL" sz="1600" b="1" dirty="0" smtClean="0"/>
              <a:t>De Lugar</a:t>
            </a:r>
          </a:p>
          <a:p>
            <a:pPr algn="ctr"/>
            <a:r>
              <a:rPr lang="es-CL" sz="1600" b="1" dirty="0" smtClean="0"/>
              <a:t>Frecuencia</a:t>
            </a:r>
            <a:endParaRPr lang="es-CL" sz="1600" b="1" dirty="0"/>
          </a:p>
        </p:txBody>
      </p:sp>
      <p:sp>
        <p:nvSpPr>
          <p:cNvPr id="13" name="12 Cubo"/>
          <p:cNvSpPr/>
          <p:nvPr/>
        </p:nvSpPr>
        <p:spPr>
          <a:xfrm>
            <a:off x="3419872" y="4797152"/>
            <a:ext cx="2232248" cy="100811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b="1" dirty="0" smtClean="0"/>
              <a:t>Ventas por sala</a:t>
            </a:r>
          </a:p>
          <a:p>
            <a:pPr algn="ctr"/>
            <a:r>
              <a:rPr lang="es-CL" sz="1600" b="1" dirty="0" smtClean="0"/>
              <a:t>Surtido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467544" y="4653136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b="1" dirty="0" smtClean="0"/>
              <a:t>Productos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6300192" y="4653136"/>
            <a:ext cx="201622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b="1" dirty="0" smtClean="0"/>
              <a:t>Lugares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3347864" y="1340768"/>
            <a:ext cx="194421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b="1" dirty="0" smtClean="0"/>
              <a:t>Cliente</a:t>
            </a:r>
          </a:p>
        </p:txBody>
      </p:sp>
      <p:sp>
        <p:nvSpPr>
          <p:cNvPr id="17" name="16 Flecha derecha"/>
          <p:cNvSpPr/>
          <p:nvPr/>
        </p:nvSpPr>
        <p:spPr>
          <a:xfrm>
            <a:off x="611560" y="5877272"/>
            <a:ext cx="7776864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b="1" dirty="0" smtClean="0"/>
              <a:t>Tiempo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2670764" y="3068960"/>
            <a:ext cx="3413404" cy="1584176"/>
            <a:chOff x="2670764" y="3068960"/>
            <a:chExt cx="3413404" cy="1584176"/>
          </a:xfrm>
        </p:grpSpPr>
        <p:sp>
          <p:nvSpPr>
            <p:cNvPr id="18" name="17 Elipse"/>
            <p:cNvSpPr/>
            <p:nvPr/>
          </p:nvSpPr>
          <p:spPr>
            <a:xfrm>
              <a:off x="2670764" y="3068960"/>
              <a:ext cx="2088232" cy="158417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alpha val="30000"/>
                  </a:schemeClr>
                </a:gs>
                <a:gs pos="35000">
                  <a:schemeClr val="accent1">
                    <a:tint val="37000"/>
                    <a:satMod val="300000"/>
                    <a:alpha val="30000"/>
                  </a:schemeClr>
                </a:gs>
                <a:gs pos="100000">
                  <a:schemeClr val="accent1">
                    <a:tint val="15000"/>
                    <a:satMod val="350000"/>
                    <a:alpha val="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19 Elipse"/>
            <p:cNvSpPr/>
            <p:nvPr/>
          </p:nvSpPr>
          <p:spPr>
            <a:xfrm>
              <a:off x="3968032" y="3068960"/>
              <a:ext cx="2088232" cy="1584176"/>
            </a:xfrm>
            <a:prstGeom prst="ellipse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alpha val="30000"/>
                  </a:schemeClr>
                </a:gs>
                <a:gs pos="35000">
                  <a:schemeClr val="accent1">
                    <a:tint val="37000"/>
                    <a:satMod val="300000"/>
                    <a:alpha val="30000"/>
                  </a:schemeClr>
                </a:gs>
                <a:gs pos="100000">
                  <a:schemeClr val="accent1">
                    <a:tint val="15000"/>
                    <a:satMod val="350000"/>
                    <a:alpha val="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2987824" y="3645024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smtClean="0"/>
                <a:t>TRX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788024" y="3645024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smtClean="0"/>
                <a:t>PROMOCIONES</a:t>
              </a:r>
              <a:endParaRPr lang="es-CL" sz="14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4067944" y="364502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smtClean="0"/>
                <a:t>USO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Crear un modelo de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2348880"/>
            <a:ext cx="7272808" cy="2376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L" sz="2800" dirty="0" smtClean="0">
                <a:solidFill>
                  <a:schemeClr val="tx2"/>
                </a:solidFill>
              </a:rPr>
              <a:t>Es BIGDATA, hay que almacenar </a:t>
            </a:r>
            <a:r>
              <a:rPr lang="es-CL" sz="4300" dirty="0" smtClean="0">
                <a:solidFill>
                  <a:schemeClr val="tx2"/>
                </a:solidFill>
              </a:rPr>
              <a:t>MUCHO</a:t>
            </a:r>
            <a:r>
              <a:rPr lang="es-CL" sz="2800" dirty="0" smtClean="0">
                <a:solidFill>
                  <a:schemeClr val="tx2"/>
                </a:solidFill>
              </a:rPr>
              <a:t>, </a:t>
            </a:r>
          </a:p>
          <a:p>
            <a:pPr>
              <a:buNone/>
            </a:pPr>
            <a:r>
              <a:rPr lang="es-CL" sz="2800" dirty="0" smtClean="0">
                <a:solidFill>
                  <a:schemeClr val="tx2"/>
                </a:solidFill>
              </a:rPr>
              <a:t>		pero lo </a:t>
            </a:r>
            <a:r>
              <a:rPr lang="es-CL" sz="4800" dirty="0" smtClean="0">
                <a:solidFill>
                  <a:schemeClr val="tx2"/>
                </a:solidFill>
              </a:rPr>
              <a:t>MINIMO POSIBLE</a:t>
            </a:r>
            <a:r>
              <a:rPr lang="es-CL" sz="2800" dirty="0" smtClean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8496944" cy="940172"/>
          </a:xfrm>
        </p:spPr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s-CL" sz="5400" b="1" kern="0" dirty="0" smtClean="0">
                <a:solidFill>
                  <a:schemeClr val="tx2"/>
                </a:solidFill>
              </a:rPr>
              <a:t>Presentación</a:t>
            </a:r>
            <a:endParaRPr lang="es-CL" sz="5400" b="1" kern="0" dirty="0">
              <a:solidFill>
                <a:schemeClr val="tx2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23528" y="328091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Ingeniero Informático de la Universidad de Santiago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Intereses principales: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Manejo de grandes volúmenes de datos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MX" sz="2400" dirty="0" err="1" smtClean="0">
                <a:solidFill>
                  <a:schemeClr val="tx2"/>
                </a:solidFill>
              </a:rPr>
              <a:t>Reportería</a:t>
            </a:r>
            <a:r>
              <a:rPr lang="es-MX" sz="2400" dirty="0" smtClean="0">
                <a:solidFill>
                  <a:schemeClr val="tx2"/>
                </a:solidFill>
              </a:rPr>
              <a:t> para toma de decisiones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Análisis geográficos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s-MX" sz="2400" dirty="0" smtClean="0">
              <a:solidFill>
                <a:schemeClr val="tx2"/>
              </a:solidFill>
            </a:endParaRPr>
          </a:p>
        </p:txBody>
      </p:sp>
      <p:sp>
        <p:nvSpPr>
          <p:cNvPr id="14338" name="AutoShape 2" descr="data:image/jpeg;base64,/9j/4AAQSkZJRgABAQAAAQABAAD/2wCEAAkGBhQSERUUExQVFRUWFxcYGBcYFxgWGBYXGBcYFxgXGBgcHSceGBojGhUXHy8gIycqLCwsGB8xNTAqNSYrLCkBCQoKDgwOGg8PGiwkHyQsLCwsLCwsLCwsLCwsLCwpLCksLCwsLCwsLCksLCwsLCwsLCwsLCwsLCwsLCwsLCwpLP/AABEIAMIBAwMBIgACEQEDEQH/xAAcAAABBQEBAQAAAAAAAAAAAAAEAAIDBQYBBwj/xABNEAABAwIDBAYFBgoHCAMAAAABAgMRACEEEjEFBkFREyIyYXGBQpGhsdEHI1JywfAUFTNigpLC0uHxFiRDU5OishdEVHODo9PiJTTD/8QAGQEAAwEBAQAAAAAAAAAAAAAAAAECAwQF/8QAKREAAgIBBAICAQMFAAAAAAAAAAECERIDEyExQVEiYVJxwfAEI0KBof/aAAwDAQACEQMRAD8A9GpV2K7FewYnK7FdiuxSsDlKuxXYpANrtdiuxRYxtdrsV2KQDaVOilFADa7XYpRQBylXTQbW1ULzZCFZVFJ7lJ1FKwC67WdwO9HS444bKU5Jkm0kKT2RxTBmT6q0kUrGNpU6KUUxDaVOilFFgNqr3nw3SYVwZy2MskjiBfKe41bRTHWQpJSdCCD50AeV7PAw+IIhChlCoOoEaG3VM+iR4xW1/pKlspbEuEAlZzCxNwASedvVVHit0XMPmKAHEiCkqy95AhRMnMEjS+asc/jVFzIowQsgmAmDJn1Rr3dwjlk3B8eTsWMkrPa2V5kgxEgGNdROosaE2vtMMICiJlQTExwJ9wNYvdfeZbQcStRU02rMtwgkiSE5YJEeuBB51a7V2ijH4NS2cwLblpTcEDXWwIULnS9q2Uslwc7jUqY/eTb4hpIMpUZVEEEXTlI5Te4PC1Z/b2xm1JSsKC1EZgoZUqRJEpKdVpicsaHxqYYBwhsJLawOqFglXXi6TyJg6CfASKH28hCFBGdtCUpUF9cqX0gRByCOrKVlPpamAbVm2+bNkoqkjFKcSpwpcNwTCptMjlbhWgx+MV0DTailOdKgXF9tTSSFJEm6UdJmMcbVnVsjpANZOguYB0ECxi2ldZV1zmNhMZ05inKkhIIIsLifAcprCM+RyYOW0m9r8p+NKtVh9wn1JSpKmYIBhRQFDmCC2SCDIgmRFKjamRmj1yK7FOiuxXoWcwyK7FPilFKwGxSinxSilYxsUop8UoosBsUop0V2KVgMilFPilFFgNilFOilFFgRuCx8DXk28jxwrjyGlOgKKVQFEJlQk5oEnkLjzr1p7snwNeYb1Mhb6xCnEwD1FABKwlTcLJtaJ5jzpNlLvkvtwsKkBZyjN06kzqYGS2Y3jxNbOKwWwdsjD4dwkStuXFEmy1rVoCPzso486p8Z8oWKX2VJbH5iRPrVJqoR3LceiJPHhnqoFDv49pHbcQn6y0p95rxfF7Yec7brivFaiPVMUHNbbX2Rmeyu724ROuIb8iVf6QaEc3+wY/tSfBtf7teTIQVEJAJJIAAuSTYAVYr3afGbqSQEmEnOVBSinq5ZBgpM8oo24oMmejo+UDBn+0UPFtfwo7Db04VyyX255E5D/mivL07tktpUFRN1ZklISno0uZrST2gBAvNVmNwimnFtr7SDB5fyi9LCL6DJntjG00LWpsKAWJgSCSIBziDpf2V5HvrsFxjEKUolSVKlKlESod8G8acPASJAwW03GlgtqUkjiLHl6o4VsGNqqxgAdQHHc6UtlSlobbCjKlqCCnNAAIPE8bVyTkn8TqhF9oxGEwzqwQCcqiAUJJvrqnS0TfmL16huuWsI2tlKip1QLosQTKAUIiYCgIGWa862iGm1QypKwmZe66SsSBKUGwFwAAToTOkMc2i4ghYUrMQU5ie1CjcCJiDF/srCOpi6NMU0bbB44ltJWgtuZ5lKP7RR1zHqohIIjwvFqz29WPJxOZtSivLCwcpAVAGYZSR1k8OFxAmKDTtJaloQlKUgBJkLVBUYOcHNAIJg5RYZuF6E220AqUqEkqBTlyEexOovGVMSbRpUp9oEubRWurCSFFRKrkzczMZdZgg6i/LvlxGXKhQOXqiZN1WyykCZFo1EULBUnQmLj3cL8vOnPOxZIANgTBJOsgk89YFtK5mvRX2avZ+0khtI/CW29er0PSRc+n6U6+dKqFjGutpCUrdgX6qoHW6xgZeZNdqlrNcE7dnv0V2KdFKK9GzmobFdinxSilYUNilFPilFKwobFKKdFKKLHQ2K7FOioMXjENJzOLShPNRAH8aAJYpRWP2r8pLSJDCC4fpHqo/ePsrH7U3xxL8hThSk+ijqD2XPmTWsdKTM3NI9O2lvFh2PyjqQfojrK/VFx51lNo/KcLhhr9Jw/sp/erCtMqWTlEkCY4m4FhxMkWF6sFbtuhUEAJtKioJCZTmvNxxEkRKSK2WnCPZGTfRLid88UtaVKdMBQORPUSYMwQNR4zV/sxjCLR0i3kmSSUqWG8l5y5ZmeEyZqnwG7iFLdSpWinUIkGfm3G0qWSIFgsCDqSeVSbPwwR04QVZQE/OlKFhKS0pZQ6DHUM9pNiUp5gVnqw059roqEpRA95NpsqPR4dIS2LqVcdIoaQDwHPUmOQob+jj1hlvymIsgi5hJnOAACTMiKu1bRw7UBKmphKVZEhUp+cnQHUZNSVXuZ0EXvYhJzJQtZnMCohEEhsFPpEg5DJEHTmaqLxVRQny7bA2d2lQFOLShFpjrqSVZMqSgaE9Ki02BonZWyUo6QuSVD8JbEAFCS20SpapE+kIiNK65tp1eQYdBWqJcIZkKVDUHKSoZkloHNYaQNaiwu7uOUlSQHEpWZUFLyBRNiVCZMze16Tk32wr0E4ptnC4xjqlCUqXmJm4CihDkElXeTABiU2oXAY9nC9UOFwhTClFElByPFa0oMC2WJmxJNWGG+Th03cdQnwBWfWYqfH7htNNFWdxSgUcQBBWkG0cieNTkurHTA8Vt4JaQtCmlhQCVID+V0AtJQQUo66CFNzmHhxrNuZnFKWEaq0QkwCTZKRqfaa9MwO6WHYJLbSJMdoFZtOhJMa8qJxjRhISg9tBtEABQJJ0Og5VMZUOSs86w+6uKXYNKAMXUQgW8bx5VM6pxlamnQUlAkZbIuYzTyvbQTY16I/tVlvtutp7ioA+qZqj2xvDhHmyiVOFZypyJcErGgzxwJ0vrpXPqxU+fJvpzcODJbW2Ot4JdYX0wlIDaUkFsmVJbDcFIQEg3JjUQNKz7zpNpHVF5Amc05RM3k8IB1irnBbRLCgpCBlUCk5oUVIEBfCI6xExpPmNt5xtThKAkLUqYaC8trmFKiTJJkJiAIiL8sqfPkvnyRDawyEKTK0xBgnQ3Bg9QDiU3PtoHEuk+lKo60gpIk6GdeF+8d9AuLgm8zqed7G9763qQOka3mDAiTp6XC3wqGwToeSeEXuREQOEdxmutvSkgx4x7LC/D1UIojjrz4eqnuJKCCDIUNRpBsZ0IPjejJ1RSm0HN7RSABCjHG1++9Kq9b97JbjyPvvSqBZM+oIrsU6KUV6VmI2K7FOiuxSsBkV2KdFUe198cPh5BV0ix6KIMeKtB657qaTfQm0uy6iqza28bGG/KLGb6Cesv1DTzisDtjf196Qg9Ejkg9Y+K9fVFZha5rpjofkZPU9Gw2v8AKS4qQwkNj6SoUv1dke2sli8ct1WZxalq5qJJ9ulMaZUuyUlR7gT7qsGN1sSvRojvUQn2G/srZYQI5Yfg9hNLbBUFAkNGQbkrAB1kRK0ny4TUrwwiMxUEFUqkE6BK1IOUAWJgEADjyk09rcV5YAdeACRASMy8omYAMAXvRbG4TaO0S4OAzdHwFjCTaRa/E1i589lqJWDedtPBSvyg6oDaUpUu0CcubIJBCRoAZ1A43icclLTAUDEjrOZoBAJyxe4k8co4VpTu8yhtZGH6xSQDAWASDESomZ4n2VaL2xh2xBdbEcAoEj9EXqHOK8FYsxTGydoLzQFICllw3S31lKCiR6QEpSYHIUQz8nrqyS66kEmT2lknWSTEma0GI3yYSrL11KiQMuWQTAgryz4ClidvupdbaDKQXM8FTkxkEmQkH30tyXgKiCYX5PmE9tS1+eUeoX9tW+F3dw7fZZRPMjMfWqTVJtzbbzSEq6dpMuISQlAskmFGVKVoOMUM/jkPNuZHnnSlCjIWoJBA16uVJ9tJ5PsLS6Ng6+hsdZSUDvISPbQJ3kw8kJczkahtKnD/AJQapthYVHQMqyJKi2klRAKiYEkqN5qowe0XBjsSyjIM0uFSgVdhCbABQ1nWliGZf7V30SwEyy71yQCcqASBOhMj1VQ7U32W62pIbQkGNSpRsQRwA1FR79tkNsEqJ65+iAOrwgCsrmNDVSBO0egbubRexbZW48pMKiG0oQOyk6kE+lzqHa+FSnFYcHpHEqDuZJUpeaE2spUWN+Fc+T/8gv8A5n7KfhRu1x/W8J/1h/26tRRm5Mqdtb3M4MhH4IQSJiGkiJMTlzcjUW7GEU410yShMLdKQUlZTmgmOsByvVH8pafn08eoP9S60O5OMQjB9daU9dXaUB6KOZoi/k0NqlZh8ZtFxxxRcKYMRlSEwACAPzRc24m9AuIVHhHCety91vCnNNrKzZWUFV4MCx48qtdphLaz0cgdr6psB1oB1v51wzi+2dcWmqKwPEA5weYEDXgYI04xQTs3jv8AhRmL+cVmJmTfnykwI5W1i0UO62EjjPgBKTBBjW48zNc7GyJlepMW4mddeHEx76iWrlx51x0H2eHspmUwKCRwfPA0qiKzXKYH1JsXa5xCSoIhMkTOpHvq0is5sx0sthKEAGEyCcqRGsAFUnvMeFS4nHvLHVWls8CEZvXJuPVXakyG0X8Vhdu74vtYopaU2tqISEAqVMCcxgg3myTymisdtRuMrryTMApLmpOgyCxnlFB4fayEqcCG1kphRCUZcqctic+QXyqNWkl2Q2VuPx+0MUIKVIR9EDo0nxkyrzt3UMxuU6e0tCfCVH7B7as8VvQpKGlhoJQ7GVS1xAKSoEhIPAaZqbhNuFx1bancpCUKbDbRClgglRhYVAAy6x2q13GulRGKFh9x2h21rV4QkfafbRo2NhGbqS2nvcIP+s1QbBxjjrLjj61ODOEiVKAHVCuykgXniOFQ4hhKdlZ8qcxbSSqBmJLg1VqaVyfbHwjVq26wjKEqnMcqQhClAnWAQMs251E7vCQ4ltLK8ykqUM5QgQmJmCojUcKzWB2u5iRhHHCJLyrAQBAWLanhxNGbaRmxbINx0Lx9X8qSiDkx219732nejyNDqhU9ZepIi+XlVfgt8CpxScS+tIhORKE5SSc2a6UzwHEVnN39TQePH9aT41nfJdcGqO2WkvPqU2t1MIKA4rNlhJzdoq1NWO5e0hiHn3EoDYKW05RoMpWOAHLlWY6FS1uhCVKlIHVBVeDyFXG4k4YvJdQpKoRYwDdTihqRqK18mb6L8MJ/GJsP/rg6DXpdfGs58qrhSGSCR+U0MfQo7Hbx9HjCsNqVLKURIF82YEkTaKz+8O1FY5TYcbLKU5ouSTIBOoH0eXGolJdBFPssdquD8Xsi0lwW8FKn1SKqcJmCVkZgkWJGlxofGm7SdOVKMxKURGg1MnQTQ+HBUDewubkz3a91S5J0Uka/Y28DSWWkKMQ2AT4JFVOzsak7RedhRQpCwCEqVcpSAISDrBqlSypSQEoWo9XspKuHcK1u57DyCvMy5C8nWiAMoIOutOMm3yJr0M3uJeRh0IQvN0gAzJKATliAVRVU5um+lJWoJSAJPWk+ya1+0cG446wEogtuBwypIlAsYgm8kWqXb7bgw7h6ohJJuSSBeBbWtHTdiV0Ue5SlpacAKB1+IKjpHAjlRe2WlKfwsuG6nBKOoR83Njc3ruA2K2ykhWLR1jNso1m11HnTyrDB5uXVqy/kykEkuXBAypv1eFGSFixK3dZUo50FZ0lxS128zFC7GwSEJxENtyl9xIJSLABEAHgBV4HUTIafV4hSZ/XUBQGxsXmSpKMMkqbUUOKWpCczgAzKsFEzIvRkFFbtXeFpWHeb6RGbLAAChKgoWBiDpWOtJSohSCLKOYxxkaXtHma1W9O7ClBzEQ22UjMpKVKVmjU3SADrQyt0VlhGVSTIz5QnKVSniqb3ItYCSfHm1FKXg3hKMemZNuUi2gOZM6ZhxHfp6oodxpSlFa4UQrrGDBKjJBiAJvy7qsNobPW2UhwFMjuvzv6/VVf0qgFgKUAoAkfSIume8ffWuJ2a2DO4SDfUagiIPKOdQBJScwJBGh7xf2UU0/J61z3nX7gVC4qVTY+wVTobS8ARTXKOW2UmDln6w4350qVkUfQuJHVN+BuPDhWJ2NmdxDKXT0ghwnMVKzdUESFWtmEWrbZs6DpMH+HjyrG7NwbrLzThTIyL4aEhECx45Tfxrr09aMo2zKUXZStYxRZeCTlDWLTkAAiVKcXJGhgpEVpNkuFX4WpRJPQtyTz6JZ+2gX9gkNjo0nrvJWtIlQN1JCpygiyr8NTyrjGzcQnp0hC4WEgXseqUxJV38a0hNMlxZFvi2fxfhEgSSEW/6X8a5gXP/kOkhRQlvKVJSVCS2gJFgdYPqNTfiV35oKyo6OCczgSewU2I76MwCUJ6Ql9s51INlFZAQlQvF5vPgKsVFXu3jx+CraF1qcSoCwGUNgG5qXE4jNs1LYEEobEk/np4U/YWz2UNFxta3gBCilpWVPVBN9JCQTrUy2WUYdtfRPLZhABKkJJCiMhgKB1IJtVWgpkOG2MrDqwzYWFZXVAQki+RSvpX17qK2i3OKazqI+Zc06puoAi3C5ozHuFDzQUyiVqVlKnFHIpKSpSrI4i1qCxu13Gnw2kMDMgqzdGpWWCE5QMwMGJ8aWQUC7O2a0l9wIbBSG05dVDNmVMaydKsMFgFB55SGyEnogkhASOqCFxyg699Q4HaTy3HEF5SUpCVdVpKCSvMTZYUQOrQrGPPTutLcxCwCjIEuZO0JVmKcouo0WFF1g9nPdI8uLL6MAyL9GClUiZF7VF+BQt1xbrKMwSkZzdJbzIKgDGsmKrMAwhTr+dBUlJRlS4tS8spk+kQZN+NDIwLan3oQgCEAAJEDqiYHjRYUEPYXDLWVO42VCE9SLpAsRlm0kjyqBlnZyHD1sQ7YZZzm982oTa4qvxjYGIKUwIbtbkSTQ2CB6UT9EkREXjlWb7LL3FbSwbcKGEUoXBCstyYg3UrSD664/vakJhvCtI0MyPRIVwQOUa1Xbc/Jj6wqtKzB8PspNtUBdn5RsSoWDKPJSver7KGwm9mJJy9OEpn0UpGskxYnU1n2UaWojArhfn8KTAuX9rrWpv550mSFdZwSLnmBGlhyovaeHT0RMSYJmSfRnjVM6fnWwkEJIQRPegTebiZ4TVrjlfNKkeiqPIU4/YgTdJeVw5TGp+/rq421tBeZhQIKkOqIzTHYi8HvrM7KxZRoOPLxqxxmMzBo/nmf1apPloVGp2FjnsSlZK0t5V5YS3M2BmVKPPlUO6r8DFFZv8AhCpNhJgcrcKG3P2o00270i0p68wVAT1RpNCbI2g1lxQUtIzPlSZULjmL3EcqpPgmuTUbwj+qPf8ALV7qzjO0CnolBJUcqR1oEDIOx3d/lR20N4GV4RaelT0imiIvM5Y+N6zmK2tLaQlQhDITEEEGADw1m/fHjWGrOkVGJFvjtFLpbKEgGJUokd8CxOkn11l1PQIlUXAEmBOth507Fr4AmAbW+/Gg+N65pPJ2zZKkcxBVOaTExPlI9lQ5xM+vQE+FEKQAZ9VqgKynrJ7wdONuNKiidtbcXHP0lc6VAhBP8xXKWKA+icM4csgze9/h/Ko04otnrFBBJJA1jgACeVQY/FBpJIAFr8Z0F++4qrcxvSjpCopOU21PKBHC4MmDXJHop9l8naqFkwoRYXkG/wBlPUjNmSoXAgHu58pBHkRWWTikhSAhJBy9pYJMQRMHQnXjVkzt9PYBIWJsrjFoPCdb8bU3fgYzE7qguJUChMZ4EATmSlNz5K9nfQuJ2c4yp5R0WqbfmtZb+2tE8+MoMj4SNeVNGIS4mFDMFAg6HLb0uWlWtaSJwRjd38UUYB1EESVKNubaEj3mnvO/1RhJ54f3orTt4ZspUDFwAqLCBaddbx5RwrI7xI6JDaQFCC3H0TlI0MSbAHU6116X9Rk6M5QL3eR/5/DRwLp/7cVUrd/rYM6NH/WKq9o7SUpxolcwVcdJTfwpy8YkPpPVI6KD1swnPN7m8cK2hN1yQ4lphl/1h48Ia9y6rEYsDGOqMAdTjyUBrTcNiQXXDlBBCPRKtArgBah2cTDjhCTBKbBJtCeUWq3LjgEiww20x0j5ChCiiLi/ViaWz8anpHJOpToCfR7hVY08orcICiZEjKfo8eVPwYWXHCEqJ6s9kEWtMnlyqLptjofiFTicyQSOjVwjUKAse+hGnuicGYGyYiR3E8e6pYX0ytAQkAypPOReag2krrJJy9lWiwrl3eyqt2ATj8f0qQEpI64uYpq8GsJPZiDxPLwoNt1PV7IOZMkkxqNbVav4gFJu2bHRKydOBmKLbArsBg8yQoqCQIvqTPnUaEgLUAbCL+WvsozDIzNIGYxA7LKz7RY1U4pxSHVBN9O0IOnI0ueQDMS+QUHMbEchEWEW5Ubin0lonOrNcRNtDVQlRJTmCozJFonwA50fiG05SA29MWzKSNeJANK0q5oAbZyQSSZgE2k99SYtYzIhMDMPdx51BstxISrM2pUG5zlPCdBrUu0HkoyHoQIMxnKsw0gyLUWsqyDwE5gSSOXhQbbkKXp2hx7qlRtVBBIYatzBM+yosLtG6zkbAUQezpbRPKpeOL5AY6/eD/GoMU5mFSP4qZibjhpa440C+93RXMyyB1Cpt5+VRLTpTw7f391McVOmnwpgPaTPHx76a+CR4CP499Q6eFFKaNp9WhjT4+qm2VZE3hyRMe74UqaURSpWI9q2nhCtspKgCSIvYDUeR+/fU4x4NZXDCQG4MAKUVTl9f3sDUq30s+mIITEqzKJF5A9KeVrnW9TP4FGIaAOpjKoAE65o0PsHOL1yLgop39uAlvq9WYCiTCrgEgHjBI+MU3H7R6N6V5RJUQUySSm2h4GJBn7DUeO2EEOgC4bjLoSrWAE5p1jgJv41NtbZDi2EqVClmQYIEnMVFJBtnsBYjQ1qqCyy2btdtSVulJCSEJWBcZhCQY4RKdO/yWztrJCnEqkFJtrETGg0kwe+eVB4Hd5vJdZUpMElJyxoSkkmDB7uPGatdn4dtUnq9mAQJBAPCY5RItbuIqHQy0SuYMCVRbs94HjH2VTb5gdA2erIcSJIQoi9xKtPLWIq0bbUUiIUQZBUNASLiOMTpI+zm08H0jUKAJBzDVJkEEHUeETFTB4yTB9GHUk9M2MxH5Tg2NEgjRMX+8VBisd0eIAKnOsgAaSTm0kAQNa46+fwkJiCjODmtwv7Bbn5zQO8Z/rDZGkA+1Wp595rujKTa/T9zLgvtmCXXSSuwbMZ9ZCtSDVctpzO8oFQSlac0K63WAAi/W1FLAvEuOXAkIEyI4j3V1kpSXQVCy27k6gZZPeKVyt/ov2ArwswonNmzXM93jc0TsbEpzKC7lWWJGbSZ17qgxmIEuQQQVazrYUDh1kKBBiIvXRJNx/0SnyX7LKRiVjqQEjUCNdOyb+qmqxYLjSoQBlWYF9UgwQEi96r0YwKcKlGJSnhAkRwHCm4TE5VImbBWhnVPsvWLi/+fsUWm0MZmSBKpDjZ/N7QginbZ2u4hJ6yTJQNFCzmcEjrcMvtoPFvAoFz20ceGbXnPfUO23MyYHWu1oD6JXJ8pqIxuuB2G4PGLDKNYCUiBxGo4faKB2g/LjgntZPDs8+FG4AJ6JJBg5RInU1AVpUp0LIvkjU6AiRFNL5S4/lh4RWha0hJMRmSoXGsg34ipW8aSSm3iYHfrQjggiTItIi4uJHvooOpSuUxFjeOQtx0Pfwqpx+hIjQ5CiCqEkKV5hRAHsqbGpzBEmxIHt9VDuwbg6ZvVmJ9xrruIkJAIsRHhOtVKPytC8E5wwIOW/VNr21401IAE66Ta8xTm3jEJAgC9pkniPVUJcuc3P4cPZesoxlzZTOPnyoNVFqMi0ezzoRSfZSAjPLSaa2gHWmq1tXCmR4UxhiwjLoBfW8+FPKUnKZUY4WAM6X1E0EmVW1+NFqeMgEWEggUMLJC2DcJt9alUC3VAkALIBixtalUUws2SkKdXnzaDKAYhKRokQOYF+7jUoOKSvMnoogjLKjmF7aADX+NCbMdi01NjtqEENtjM4fUnvPf/Ou7Z0qtozydnXN6HEQ240mCMpQNZIgEyACmQTIJE8bXC/CcQ9nQ2oEEmVA9UdbPdZAKjN7c5orD7LElThK1HW5jw5n3d1WLICRCQABwAgVMf6ePobkVX4kfISCRorMQo9YlWYWPAfHnRbGExDaVwr6UDMOzAi/A2qxS5UqXKvYgTkxuz8fiGwnO2FSTIC+B4ST3ctJvT8dtXEqMIaAkekpJMSMx11Ex3z6sTvCz0anIUQcyYgkQCmedhekNpshmAt0OZImZGaPrmBPECueWlpp9FptoP2hsTEuOhZGcgiZUkEDl2r86h/EuKzKKWheU9pFgFCx62sCg3ceCJQ69nJjKCoADKYVINzMWorCYvqoCnsSlcKzdojNaDYyRrVXBeGFMd+IsSVEpQoTEEFJuJBHa8abh9g4u5DfaHDL5EXoVW1HUlsDEOgQc8qWIJvceJ4VYs7SKTBxiogZcqlqEyZBiY0Hrqm4emKmRsbsurXmU2sJJB6oSQRx41Djt2HytXRtLUibEACRPKfGjU7VUkwnGdUJEdZRve0BM8BbvoLH7xvogN4kqF5ABtfjmQOZpqUPsKZXnY74t0K5B+gTEaiwjWp29j4pRltp3qwQMpEG5sDpoK7gt4sUpRH4QEaqJWERM39E3NEtbcxoV1cQhRVA6vRcLCxSKvOHTFTONbGxhACmncxVmuLWI0HdrPhR+L2Vi0pzBKjBjiTBJFrfnU0bbxgC1KWvMgGCEMEAEBXWt3J00qXB7y4hxtWclUKiUpRqkyDAQbSBU3pUOpEmztk4gNJBzJgRBaXKdeOX7zQT2x8SXVkJcI6vWhZCiAQbxeLi+mlRub7YtKiCtNjH5IfCm4ffXFCEgojrG7fEkqPlJNC2/4hUxr2xH1KSFNOCSmTkUYEgE6TAmnYjdVwO5QlZTHbyLiTblwrQ/jd7oQ9YrDSj2RluAo98SgVSL34xdwUo5fkz9i6HLTl5ZWEkVLu7j5JAbcyyQFBtZBjiLaGo2tgPAgFl2/wCYrQEd3KrdnfnFJASENEJAAlBmAIHpjlTTv5ic6VFtuQFDsLiFFJPp/mCn/bu7JqRKjYKwuQ0sJAi6VGTETFqBOyXekV8y4rvCVR7q1+G248SJLRSZHVQ4DIn6Soi1SN49aVBCCiFdIskpJglYMWWOLh9VJz0urBRl2YhWynEkkYd3U8FR46RFDP7OcAu2sTzSq/hIrYbU2tilZ2kNtuJIAKgcpuJ0KzpVdjd8n1Z21stg3SRKiRI8e+px02uGP5GTLJnQnui57qNb2U5E/g7096V+rs0X0ywAstAgHNPWE9WCJA0OtbRrFvONoPzfWSlXaIIkAxbx4VKjBL5MLfgwLezHAB8w6lWYapVcTrpUzuy3TI6JYiY6ivhWuxuLfSOmUhuW0uHKFG4IBN4t2apTv27r0Cf1z8K0/tVSYvkUp2S9/dr/AFF/Cu1c/wBOnf8Ah0/4h+FKljpew+RbO7nYlfawzPiFERPEAn7aLc+TTKjqrKlDSwTI5dr7z3V6JmHKnBY5VzWzpxR5OrcPFjQHyej7a6Nz8cNOk/xUn3qr1fMOAroX3e+rzkThE8ra3Wx/0ljxLZ+NHsbpY3i+2PFIPuTXoefurk+FPcn7DbiefObo44melYV4oP7tBv7n4wiCjCq8o+Feopycc3lBpwU3+f7Ke5INuJ5P/RfFJEHB4dXmn7TXPxHiBb8AH6K491etFLR9JQ8UzXOgb/vP8pp7shbcTyJ3Y6/T2c6fBa1VCvZyAb4HFp8Ok+NewqZRwKifIVxWDPAe0fZT3X6QttezxlWDww7TGLT4gn3molYXAnU4hPiB8K9lKCKaW54U91fig2vs8Z/F+A/vnR4pn9iu/ibBn/ej5t/ACvX3MCg3LaD+gD7xQb2y8N6TLXm2n92nux/EW1L2eYDYWF4YpvzSbf5xU+H2S2nsYtgesf8A61vXNi4E2LbH+UfChzuzs9R7DXk4R7lUZwfcRbcl5MKd2AVEjEMGTMZj6u0acndFyQUuNGx9JXERyrbHcPBK0bPk4v41Efk3wnJwfp/wp7mn6DCXsz/4kf6PJKD1SntHlH0aqHN1MVPZbP6fxTW1PybYXgXR4K/hUf8As1b4PPjwP/rRlpCxmYwbtYkX6NJ8Fp+2mObDxJ/sf8zZ/arbf7NiOzisQPP+Irivk+fGmNd8wT+3Rej9hUynW86oR0C09YmeqeB5E864wVBwKW24U5FCyVakoI0+qatVbhY0dnGz4pPxNDL3Q2mNH2z6v/HSx0aqw+dgTu0CHFQy7kITHzSjcCDwnhXNmbQQgulaHk5nMwhpw2yJHLmDRC93dqp4tnzb+0Cojszaw/skn/C/epbej7DKfoTu1G+gUnMuSlYgtLGuaL5e8VHhtuNIabEwQhIMzIISAdE2qT8E2oP7BP8Al/8AJTVM7TGuGB+//Mo2tL8gyn6Ato7dQpCwHRdCxF7ykgDSsoMQI19tbNa9oDXBn1H940MvaGKHawh9SvhQtPTX+QnKT8GW/CBz9tKtD+N3v+DV+qr9ylT24fkLJ+j28xSyJ5e2gHsGT2XnB5pUPdPtrrOGtCllXjKT7a5zpDFNj7mudF300IMdU+sZvaDSBPNPt+0igBxY5j7KYWPLzmpUz3eo/E1wLPGPX8RQBHkI41Tb0Yx1tglhSA7mTElHZ42WYq9yHl9o9xqB7DJUIUhKu5QSfYYoGeWo+UvFJMKU0qLXSPekgeqjWflTc9JlpXgpSfjW2f3Xw67qwzR/QQPcDVdidwMCr/dsp/NUoezMKYZMp2vlSR6WHI+qsH3pFGs/KZhj2kPJ/RSfcqon/kwwiuwcQjwKj+yffVbiPktQOxi1juW0T8PdRwVuP0aNrf8AwZ/tVJ8W1/YDRbe9eEVpiG/NWX3x9zWBc+TPEDsvsq8UrT7kkVXv7j41GiG1/VcSPYog0qHu/R6irEJd/J4hB+qpKv2vGgcVgcR6L090hPL8/wC8V53s/d7GIdQs4VwhCkqMZTMGeBrcB/HFJyYKLR13kDzgXqXJro1g4SXydFVtTEPNjMp22nbJv4Sap3tukCelJ8Cr7aI2nu9tFwdZpAAHMk98GYN6pFbrYodUhQ7gg/CtYybOebinxZ1zbwn0vGBXP6SLFxm/Wio/6Kucc/qIpp3ZjtBfnIq/kzLIevfPEDRxY/6i/jUS9+sV/wAQr9Yn3k10bBQPR95pw2akaJFGLFkF4fePFKT13166Zo91dVtl3+9c/wARXxoFWGAphaq+ibYarb73987+uv40hvI8NHnh+mr40AWTS/BVHRJ99JhbDxvQ/wD3z0fXV8ala3oI7Tj5/SP71UymzXfwJR9E+o/CpY7Zqmt+Up9J/vv/AO9Su/KMAOqFH6xV+9WWTsV06AzyAM+6k5sV1PaSoHw/hUUismaP/aHbsp80qP7VQq+UhfBCD5KH7VZ1OE5qSDyNj/oNMewJN8yT5j+fspYoMmaE/KK99Bv2/GlWUOH8PXXaMULJn0SVxqB5gj204Lnn5GffTUHv9cWpKAOsT9+NQbHSUjh6wfeKclU6A+SvsNNH3vNPigRwkcj+rPuNNV3T5H40+edI3oAalH3IH2GllVz/AMx916d5VznNvZQAiO8HxA/hTgfvJpoUB970s0TEeNMBxSOXu+FIWpoNNzUASGOV6ctXj7qiQueMe6uqMHhQAlJ7h7K5kHED1D30ge6uKPKkBwsJ1yp9QrnRp8POK6r76fcUknn8fZTAarDo4z6zUS8IDp71aeIVUpI+9v510Eg/f20ABL2U2fpealn3kgUM/u2yoyWwT4J9ZtVob8T8a5J0sedFiKDE7nMq0SU+AB9k0C78nzZ0WoffllrXE6T/AC8OVNjy4a2p5MVIxZ3Djsr88xn1ZB76jVuCrg9fwn9qtyhVu4W4X8eVMKBoYOpNvZRkwxRhHNyn09hyfZ8amwu7WJTq6QPrfZW0SgQNPX9sUwpubnl30smGKM2NjPadMP0glU1InY74/tGv8I/YRWgKeBnz+2o+iHNMfV9hM0rKKBzYC1doMK+s2oft0PiN1UqF0ND6oI9660ikRp7yAPVrTHCeB6vPMR6p1pWw4Mar5PwTqf1TSrXhknifUKVPJipFk7x8KkRpSpUAc4jxPuqVBv5VylTAmcEIHfFDrNx4Cu0qARKrQeArjw0pUqQDFU2bKpUqYEjQ0HCo1DtV2lR5Aeka+NOcQJTYV2lQMhdHWV4VxH2UqVAeRrPHvN++pUa0qVMQ18Qq1rCmqFh3m/fau0qQyEq6x+rRGLHzY8R76VKkxogWOt+jUYNk+PxpUqBErouR3iuA9fyNcpUxCb7I8fjUSj2vGlSpDR0HrJ8KHbsRFutSpUhExPzhHCD+z8T66hnqJP51KlQxkbuppUqV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4341" name="Picture 5" descr="http://t2.gstatic.com/images?q=tbn:ANd9GcQve667wLmSHQgHbw6srk2ngJz70ExOOGzGGV94fBsDhXidz6Twh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3212976"/>
            <a:ext cx="790711" cy="1207791"/>
          </a:xfrm>
          <a:prstGeom prst="rect">
            <a:avLst/>
          </a:prstGeom>
          <a:noFill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51520" y="2132856"/>
            <a:ext cx="8496944" cy="9401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René Silva Castillo</a:t>
            </a:r>
            <a:endParaRPr kumimoji="0" lang="es-CL" sz="1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Crear un modelo de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1"/>
            <a:ext cx="8435280" cy="1944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L" sz="4800" dirty="0" smtClean="0">
                <a:solidFill>
                  <a:schemeClr val="tx2"/>
                </a:solidFill>
              </a:rPr>
              <a:t>REDUNDAR</a:t>
            </a:r>
            <a:r>
              <a:rPr lang="es-CL" sz="2800" dirty="0" smtClean="0">
                <a:solidFill>
                  <a:schemeClr val="tx2"/>
                </a:solidFill>
              </a:rPr>
              <a:t> es bueno, </a:t>
            </a:r>
          </a:p>
          <a:p>
            <a:pPr>
              <a:buNone/>
            </a:pPr>
            <a:r>
              <a:rPr lang="es-CL" sz="2800" dirty="0" smtClean="0">
                <a:solidFill>
                  <a:schemeClr val="tx2"/>
                </a:solidFill>
              </a:rPr>
              <a:t>		solo si se evitan </a:t>
            </a:r>
            <a:r>
              <a:rPr lang="es-CL" sz="4800" dirty="0" smtClean="0">
                <a:solidFill>
                  <a:schemeClr val="tx2"/>
                </a:solidFill>
              </a:rPr>
              <a:t>CRUCES COSTOSOS</a:t>
            </a:r>
            <a:endParaRPr lang="es-CL" sz="4400" dirty="0" smtClean="0">
              <a:solidFill>
                <a:schemeClr val="tx2"/>
              </a:soli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4725144"/>
            <a:ext cx="8435280" cy="158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abusar de la redundancia, los recursos siempre son escasos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7848872" cy="7920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342900" indent="-342900"/>
            <a:r>
              <a:rPr lang="es-CL" sz="4800" dirty="0" smtClean="0">
                <a:solidFill>
                  <a:schemeClr val="tx2"/>
                </a:solidFill>
              </a:rPr>
              <a:t>Claves para convertir el BIGDATA en una ventaja competitiva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1844824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Apoyo de la Gerencia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Soporte de las áreas de 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HARDWARE y SOFTWARE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Crear un modelo datos, luego: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Cargarlo y que cuadre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rgbClr val="FF0000"/>
                </a:solidFill>
              </a:rPr>
              <a:t>Que aporte al negocio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rgbClr val="FF0000"/>
                </a:solidFill>
              </a:rPr>
              <a:t>Que permita diferenciarnos</a:t>
            </a:r>
            <a:endParaRPr lang="es-CL" sz="2800" dirty="0">
              <a:solidFill>
                <a:srgbClr val="FF0000"/>
              </a:solidFill>
            </a:endParaRPr>
          </a:p>
        </p:txBody>
      </p:sp>
      <p:grpSp>
        <p:nvGrpSpPr>
          <p:cNvPr id="3" name="8 Grupo"/>
          <p:cNvGrpSpPr/>
          <p:nvPr/>
        </p:nvGrpSpPr>
        <p:grpSpPr>
          <a:xfrm>
            <a:off x="5436096" y="4581128"/>
            <a:ext cx="3707904" cy="2276872"/>
            <a:chOff x="4644008" y="3717033"/>
            <a:chExt cx="4015358" cy="273630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3717033"/>
              <a:ext cx="4015358" cy="273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7 CuadroTexto"/>
            <p:cNvSpPr txBox="1"/>
            <p:nvPr/>
          </p:nvSpPr>
          <p:spPr>
            <a:xfrm>
              <a:off x="5148064" y="4059071"/>
              <a:ext cx="2592288" cy="13522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sz="2400" dirty="0" smtClean="0">
                  <a:latin typeface="Eras Bold ITC" pitchFamily="34" charset="0"/>
                </a:rPr>
                <a:t>Es decir, no es  </a:t>
              </a:r>
            </a:p>
            <a:p>
              <a:r>
                <a:rPr lang="es-CL" sz="4400" dirty="0" smtClean="0">
                  <a:solidFill>
                    <a:schemeClr val="tx2"/>
                  </a:solidFill>
                  <a:latin typeface="Eras Bold ITC" pitchFamily="34" charset="0"/>
                </a:rPr>
                <a:t>FACIL…</a:t>
              </a:r>
              <a:endParaRPr lang="es-CL" sz="4400" dirty="0">
                <a:solidFill>
                  <a:schemeClr val="tx2"/>
                </a:solidFill>
                <a:latin typeface="Eras Bold ITC" pitchFamily="34" charset="0"/>
              </a:endParaRPr>
            </a:p>
          </p:txBody>
        </p:sp>
      </p:grpSp>
      <p:pic>
        <p:nvPicPr>
          <p:cNvPr id="9" name="Picture 2" descr="https://encrypted-tbn1.gstatic.com/images?q=tbn:ANd9GcTm-By_e3oID7YUXKkaA6hGB1jwLPLohjqwbiC96sQqwAbdk04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844824"/>
            <a:ext cx="430933" cy="430933"/>
          </a:xfrm>
          <a:prstGeom prst="rect">
            <a:avLst/>
          </a:prstGeom>
          <a:noFill/>
        </p:spPr>
      </p:pic>
      <p:pic>
        <p:nvPicPr>
          <p:cNvPr id="10" name="Picture 2" descr="https://encrypted-tbn1.gstatic.com/images?q=tbn:ANd9GcTm-By_e3oID7YUXKkaA6hGB1jwLPLohjqwbiC96sQqwAbdk04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76872"/>
            <a:ext cx="430933" cy="430933"/>
          </a:xfrm>
          <a:prstGeom prst="rect">
            <a:avLst/>
          </a:prstGeom>
          <a:noFill/>
        </p:spPr>
      </p:pic>
      <p:pic>
        <p:nvPicPr>
          <p:cNvPr id="11" name="Picture 2" descr="https://encrypted-tbn1.gstatic.com/images?q=tbn:ANd9GcTm-By_e3oID7YUXKkaA6hGB1jwLPLohjqwbiC96sQqwAbdk04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708920"/>
            <a:ext cx="430933" cy="430933"/>
          </a:xfrm>
          <a:prstGeom prst="rect">
            <a:avLst/>
          </a:prstGeom>
          <a:noFill/>
        </p:spPr>
      </p:pic>
      <p:pic>
        <p:nvPicPr>
          <p:cNvPr id="13" name="Picture 2" descr="https://encrypted-tbn1.gstatic.com/images?q=tbn:ANd9GcTm-By_e3oID7YUXKkaA6hGB1jwLPLohjqwbiC96sQqwAbdk04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123" y="3573016"/>
            <a:ext cx="430933" cy="430933"/>
          </a:xfrm>
          <a:prstGeom prst="rect">
            <a:avLst/>
          </a:prstGeom>
          <a:noFill/>
        </p:spPr>
      </p:pic>
      <p:pic>
        <p:nvPicPr>
          <p:cNvPr id="14" name="Picture 2" descr="https://encrypted-tbn1.gstatic.com/images?q=tbn:ANd9GcTm-By_e3oID7YUXKkaA6hGB1jwLPLohjqwbiC96sQqwAbdk04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123" y="4077072"/>
            <a:ext cx="430933" cy="430933"/>
          </a:xfrm>
          <a:prstGeom prst="rect">
            <a:avLst/>
          </a:prstGeom>
          <a:noFill/>
        </p:spPr>
      </p:pic>
      <p:pic>
        <p:nvPicPr>
          <p:cNvPr id="15" name="Picture 2" descr="https://encrypted-tbn1.gstatic.com/images?q=tbn:ANd9GcTm-By_e3oID7YUXKkaA6hGB1jwLPLohjqwbiC96sQqwAbdk04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509120"/>
            <a:ext cx="430933" cy="430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8352928" cy="648072"/>
          </a:xfrm>
        </p:spPr>
        <p:txBody>
          <a:bodyPr/>
          <a:lstStyle/>
          <a:p>
            <a:pPr algn="l"/>
            <a:r>
              <a:rPr lang="es-MX" sz="2800" dirty="0" smtClean="0"/>
              <a:t>SIN BIGDATA – EL APORTE AL NEGOCIO ES LENTO</a:t>
            </a:r>
            <a:endParaRPr lang="es-CL" sz="2800" dirty="0"/>
          </a:p>
        </p:txBody>
      </p:sp>
      <p:graphicFrame>
        <p:nvGraphicFramePr>
          <p:cNvPr id="5" name="5 Marcador de contenido"/>
          <p:cNvGraphicFramePr>
            <a:graphicFrameLocks/>
          </p:cNvGraphicFramePr>
          <p:nvPr/>
        </p:nvGraphicFramePr>
        <p:xfrm>
          <a:off x="785813" y="1295400"/>
          <a:ext cx="7578725" cy="469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8352928" cy="648072"/>
          </a:xfrm>
        </p:spPr>
        <p:txBody>
          <a:bodyPr/>
          <a:lstStyle/>
          <a:p>
            <a:pPr algn="l"/>
            <a:r>
              <a:rPr lang="es-MX" sz="2800" dirty="0" smtClean="0"/>
              <a:t>SIN BIGDATA – EL APORTE AL NEGOCIO ES LENTO</a:t>
            </a:r>
            <a:endParaRPr lang="es-CL" sz="28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9552" y="6209928"/>
            <a:ext cx="835292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PODEMOS PERDER OPORTUNIDADES</a:t>
            </a:r>
            <a:r>
              <a:rPr kumimoji="0" lang="es-MX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NEGOCIO</a:t>
            </a:r>
            <a:endParaRPr kumimoji="0" lang="es-CL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5 Marcador de contenido"/>
          <p:cNvGraphicFramePr>
            <a:graphicFrameLocks/>
          </p:cNvGraphicFramePr>
          <p:nvPr/>
        </p:nvGraphicFramePr>
        <p:xfrm>
          <a:off x="785813" y="1295400"/>
          <a:ext cx="7578725" cy="469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8640960" cy="648072"/>
          </a:xfrm>
        </p:spPr>
        <p:txBody>
          <a:bodyPr/>
          <a:lstStyle/>
          <a:p>
            <a:pPr algn="l"/>
            <a:r>
              <a:rPr lang="es-MX" sz="2800" dirty="0" smtClean="0"/>
              <a:t>CON BIGDATA – DECISIONES BASADAS EN INFORMACION</a:t>
            </a:r>
            <a:endParaRPr lang="es-CL" sz="2800" dirty="0"/>
          </a:p>
        </p:txBody>
      </p:sp>
      <p:graphicFrame>
        <p:nvGraphicFramePr>
          <p:cNvPr id="5" name="5 Marcador de contenido"/>
          <p:cNvGraphicFramePr>
            <a:graphicFrameLocks/>
          </p:cNvGraphicFramePr>
          <p:nvPr/>
        </p:nvGraphicFramePr>
        <p:xfrm>
          <a:off x="785813" y="1295400"/>
          <a:ext cx="7578725" cy="469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547664" y="3717032"/>
            <a:ext cx="604867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6 HORAS PARA TODAS LAS AGREGACIONES</a:t>
            </a:r>
            <a:endParaRPr lang="es-CL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22172" y="1988840"/>
            <a:ext cx="73448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PROCESOS AUTOMATICOS</a:t>
            </a:r>
            <a:endParaRPr lang="es-CL" dirty="0"/>
          </a:p>
        </p:txBody>
      </p:sp>
      <p:sp>
        <p:nvSpPr>
          <p:cNvPr id="10" name="9 CuadroTexto"/>
          <p:cNvSpPr txBox="1"/>
          <p:nvPr/>
        </p:nvSpPr>
        <p:spPr>
          <a:xfrm>
            <a:off x="932395" y="5469938"/>
            <a:ext cx="73448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PROCESOS AUTOMATICOS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5" name="4 Diagrama"/>
          <p:cNvGraphicFramePr/>
          <p:nvPr/>
        </p:nvGraphicFramePr>
        <p:xfrm>
          <a:off x="2123728" y="1484784"/>
          <a:ext cx="5064224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tx2"/>
                </a:solidFill>
              </a:rPr>
              <a:t>Algunos ejemplos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5576" y="436510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¿¿Para qué almacenar todo??</a:t>
            </a:r>
          </a:p>
          <a:p>
            <a:endParaRPr lang="es-CL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CuadroTexto"/>
          <p:cNvSpPr txBox="1"/>
          <p:nvPr/>
        </p:nvSpPr>
        <p:spPr>
          <a:xfrm>
            <a:off x="1583160" y="5661248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smtClean="0">
                <a:solidFill>
                  <a:schemeClr val="tx2"/>
                </a:solidFill>
              </a:rPr>
              <a:t>CONOCIMIENTO DE CLIENTES</a:t>
            </a:r>
            <a:endParaRPr lang="es-CL" sz="2000" b="1" dirty="0">
              <a:solidFill>
                <a:schemeClr val="tx2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43608" y="53639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R:Para obtener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55576" y="436510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¿¿Para qué almacenar todo??</a:t>
            </a:r>
          </a:p>
          <a:p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2" name="5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CL" dirty="0" smtClean="0">
                <a:solidFill>
                  <a:schemeClr val="tx2"/>
                </a:solidFill>
              </a:rPr>
              <a:t>Algunos ejemplos</a:t>
            </a:r>
            <a:endParaRPr lang="es-CL" dirty="0">
              <a:solidFill>
                <a:schemeClr val="tx2"/>
              </a:solidFill>
            </a:endParaRPr>
          </a:p>
        </p:txBody>
      </p:sp>
      <p:graphicFrame>
        <p:nvGraphicFramePr>
          <p:cNvPr id="13" name="12 Diagrama"/>
          <p:cNvGraphicFramePr/>
          <p:nvPr/>
        </p:nvGraphicFramePr>
        <p:xfrm>
          <a:off x="2123728" y="1484784"/>
          <a:ext cx="5064224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251520" y="3212976"/>
            <a:ext cx="8352928" cy="504056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2000"/>
                </a:schemeClr>
              </a:gs>
              <a:gs pos="35000">
                <a:schemeClr val="accent1">
                  <a:tint val="37000"/>
                  <a:satMod val="300000"/>
                  <a:alpha val="11000"/>
                </a:schemeClr>
              </a:gs>
              <a:gs pos="66000">
                <a:schemeClr val="accent1">
                  <a:tint val="15000"/>
                  <a:satMod val="350000"/>
                  <a:alpha val="22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CuadroTexto"/>
          <p:cNvSpPr txBox="1"/>
          <p:nvPr/>
        </p:nvSpPr>
        <p:spPr>
          <a:xfrm>
            <a:off x="323528" y="249289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Claves para convertir el BIGDATA en una ventaja competitiva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¿Cómo BIG DATA ayuda al conocimiento del cliente?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Alimentando de información a las áreas de negocio</a:t>
            </a:r>
            <a:endParaRPr lang="es-CL" sz="2400" dirty="0">
              <a:solidFill>
                <a:schemeClr val="tx2"/>
              </a:soli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51520" y="1268760"/>
            <a:ext cx="8496944" cy="940172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es-CL" sz="2800" b="1" kern="0" dirty="0" smtClean="0">
                <a:solidFill>
                  <a:schemeClr val="tx2"/>
                </a:solidFill>
              </a:rPr>
              <a:t>La experiencia en Chile con CRM y BIG-DATA </a:t>
            </a:r>
            <a:r>
              <a:rPr kumimoji="0" lang="es-CL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CL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CL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9"/>
            <a:ext cx="8496944" cy="864095"/>
          </a:xfrm>
        </p:spPr>
        <p:txBody>
          <a:bodyPr/>
          <a:lstStyle/>
          <a:p>
            <a:pPr>
              <a:buNone/>
            </a:pPr>
            <a:r>
              <a:rPr lang="es-CL" sz="2400" dirty="0" smtClean="0">
                <a:solidFill>
                  <a:schemeClr val="tx2"/>
                </a:solidFill>
              </a:rPr>
              <a:t>En términos de CRM, </a:t>
            </a:r>
            <a:r>
              <a:rPr lang="es-CL" sz="2000" dirty="0" smtClean="0">
                <a:solidFill>
                  <a:schemeClr val="tx2"/>
                </a:solidFill>
              </a:rPr>
              <a:t>si no sabemos ¿Qué hace el consumidor?</a:t>
            </a:r>
            <a:endParaRPr lang="es-CL" sz="2400" dirty="0" smtClean="0">
              <a:solidFill>
                <a:schemeClr val="tx2"/>
              </a:solidFill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39552" y="3068960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SABEMOS NADA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9"/>
            <a:ext cx="8496944" cy="864095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lang="es-CL" sz="2400" kern="0" dirty="0" smtClean="0">
                <a:solidFill>
                  <a:schemeClr val="tx2"/>
                </a:solidFill>
              </a:rPr>
              <a:t>Las transacciones del cliente son solo datos, </a:t>
            </a: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lang="es-CL" sz="2400" kern="0" dirty="0" smtClean="0">
                <a:solidFill>
                  <a:schemeClr val="tx2"/>
                </a:solidFill>
              </a:rPr>
              <a:t>	lo importante es convertir los datos en</a:t>
            </a:r>
            <a:endParaRPr lang="es-CL" sz="2800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940172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s-CL" sz="4800" b="1" kern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Introducción</a:t>
            </a:r>
            <a:endParaRPr lang="es-CL" sz="4800" b="1" kern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51520" y="1268760"/>
            <a:ext cx="8496944" cy="940172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es-CL" sz="2800" b="1" kern="0" dirty="0" smtClean="0">
                <a:solidFill>
                  <a:schemeClr val="tx2"/>
                </a:solidFill>
              </a:rPr>
              <a:t>La experiencia en Chile con CRM y BIG-DATA </a:t>
            </a:r>
            <a:r>
              <a:rPr kumimoji="0" lang="es-CL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CL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CL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3528" y="249289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Claves para convertir el BIGDATA en una ventaja competitiva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¿Cómo BIG DATA ayuda al conocimiento del cliente?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Alimentando de información a las áreas de negocio</a:t>
            </a:r>
            <a:endParaRPr lang="es-C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95536" y="4077072"/>
            <a:ext cx="8208912" cy="648072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INFORMACION ENTENDIBLE</a:t>
            </a:r>
            <a:endParaRPr kumimoji="0" lang="es-CL" sz="3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95536" y="2924944"/>
            <a:ext cx="8280920" cy="792088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INFORMACION GESTIONABLE</a:t>
            </a:r>
            <a:endParaRPr kumimoji="0" lang="es-CL" sz="3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395536" y="1700809"/>
            <a:ext cx="8496944" cy="864095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lang="es-CL" sz="2400" kern="0" dirty="0" smtClean="0">
                <a:solidFill>
                  <a:schemeClr val="tx2"/>
                </a:solidFill>
              </a:rPr>
              <a:t>Las transacciones del cliente son solo datos, </a:t>
            </a: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lang="es-CL" sz="2400" kern="0" dirty="0" smtClean="0">
                <a:solidFill>
                  <a:schemeClr val="tx2"/>
                </a:solidFill>
              </a:rPr>
              <a:t>	lo importante es convertir los datos en</a:t>
            </a:r>
            <a:endParaRPr lang="es-CL" sz="2800" kern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95536" y="1700809"/>
            <a:ext cx="8136904" cy="864095"/>
          </a:xfrm>
        </p:spPr>
        <p:txBody>
          <a:bodyPr/>
          <a:lstStyle/>
          <a:p>
            <a:pPr>
              <a:buNone/>
            </a:pPr>
            <a:r>
              <a:rPr lang="es-CL" sz="2400" dirty="0" smtClean="0">
                <a:solidFill>
                  <a:schemeClr val="tx2"/>
                </a:solidFill>
              </a:rPr>
              <a:t>Frase: Este mes vendimos 5MM en esta tienda, farmacia, etc.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483768" y="3501008"/>
            <a:ext cx="374441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que</a:t>
            </a:r>
            <a:r>
              <a:rPr kumimoji="0" lang="es-CL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más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>
          <a:xfrm>
            <a:off x="2483768" y="3501008"/>
            <a:ext cx="374441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que</a:t>
            </a:r>
            <a:r>
              <a:rPr kumimoji="0" lang="es-CL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más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????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619672" y="4149080"/>
            <a:ext cx="612068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¿Que es lo que más compran?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67544" y="2852936"/>
            <a:ext cx="61926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¿Cuantas cosas llevan en promedio?</a:t>
            </a: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2699792" y="2276872"/>
            <a:ext cx="517619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¿Cuántas personas vienen</a:t>
            </a:r>
            <a:r>
              <a:rPr kumimoji="0" lang="es-CL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259632" y="4797152"/>
            <a:ext cx="727280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¿Cuántas personas viven en este sector</a:t>
            </a:r>
            <a:r>
              <a:rPr kumimoji="0" lang="es-CL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2915816" y="5445224"/>
            <a:ext cx="352839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¿Nos prefieren</a:t>
            </a:r>
            <a:r>
              <a:rPr kumimoji="0" lang="es-CL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395536" y="1700809"/>
            <a:ext cx="8136904" cy="864095"/>
          </a:xfrm>
        </p:spPr>
        <p:txBody>
          <a:bodyPr/>
          <a:lstStyle/>
          <a:p>
            <a:pPr>
              <a:buNone/>
            </a:pPr>
            <a:r>
              <a:rPr lang="es-CL" sz="2400" dirty="0" smtClean="0">
                <a:solidFill>
                  <a:schemeClr val="tx2"/>
                </a:solidFill>
              </a:rPr>
              <a:t>Frase: Este mes vendimos 5MM en esta tienda, farmacia, etc.</a:t>
            </a: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1691680" y="6021288"/>
            <a:ext cx="597666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¿A qué segmentos pertenecen</a:t>
            </a:r>
            <a:r>
              <a:rPr kumimoji="0" lang="es-CL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7488832" cy="576064"/>
          </a:xfrm>
        </p:spPr>
        <p:txBody>
          <a:bodyPr/>
          <a:lstStyle/>
          <a:p>
            <a:pPr algn="l"/>
            <a:r>
              <a:rPr lang="es-ES" sz="2800" i="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Reportes CRM: </a:t>
            </a:r>
            <a:r>
              <a:rPr lang="es-MX" sz="2800" dirty="0" smtClean="0">
                <a:solidFill>
                  <a:schemeClr val="tx2"/>
                </a:solidFill>
              </a:rPr>
              <a:t>Reportes Evolutivos</a:t>
            </a:r>
            <a:endParaRPr lang="es-CL" sz="2800" dirty="0">
              <a:solidFill>
                <a:schemeClr val="tx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3528" y="5517232"/>
            <a:ext cx="842493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600" dirty="0" smtClean="0"/>
              <a:t>Muchos reportes, muchas fuentes, muchos archivos EXCEL</a:t>
            </a:r>
            <a:endParaRPr lang="es-CL" sz="1600" dirty="0"/>
          </a:p>
        </p:txBody>
      </p:sp>
      <p:sp>
        <p:nvSpPr>
          <p:cNvPr id="9" name="8 Rectángulo"/>
          <p:cNvSpPr/>
          <p:nvPr/>
        </p:nvSpPr>
        <p:spPr>
          <a:xfrm>
            <a:off x="7164288" y="1340768"/>
            <a:ext cx="15121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CuadroTexto"/>
          <p:cNvSpPr txBox="1"/>
          <p:nvPr/>
        </p:nvSpPr>
        <p:spPr>
          <a:xfrm>
            <a:off x="1835696" y="3573016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¿Clientes?</a:t>
            </a:r>
            <a:endParaRPr lang="es-CL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043608" y="14847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Ventas</a:t>
            </a:r>
            <a:endParaRPr lang="es-CL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932040" y="119675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Unidades</a:t>
            </a:r>
            <a:endParaRPr lang="es-CL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652120" y="299695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Transacciones</a:t>
            </a:r>
            <a:endParaRPr lang="es-CL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67544" y="5877272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>
                <a:solidFill>
                  <a:srgbClr val="FF0000"/>
                </a:solidFill>
              </a:rPr>
              <a:t>¿Aportan a la toma de decisiones?</a:t>
            </a:r>
            <a:endParaRPr lang="es-CL" sz="4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060848"/>
            <a:ext cx="3593727" cy="93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772816"/>
            <a:ext cx="3593727" cy="93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65104"/>
            <a:ext cx="3593727" cy="93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645024"/>
            <a:ext cx="3593727" cy="93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7488832" cy="576064"/>
          </a:xfrm>
        </p:spPr>
        <p:txBody>
          <a:bodyPr/>
          <a:lstStyle/>
          <a:p>
            <a:pPr algn="l"/>
            <a:r>
              <a:rPr lang="es-ES" sz="2800" i="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Reportes CRM: </a:t>
            </a:r>
            <a:r>
              <a:rPr lang="es-MX" sz="2800" dirty="0" smtClean="0">
                <a:solidFill>
                  <a:schemeClr val="tx2"/>
                </a:solidFill>
              </a:rPr>
              <a:t>Reportes Evolutivos</a:t>
            </a:r>
            <a:endParaRPr lang="es-CL" sz="2800" dirty="0">
              <a:solidFill>
                <a:schemeClr val="tx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9512" y="5445224"/>
            <a:ext cx="882047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600" dirty="0" smtClean="0"/>
              <a:t>BIGDATA Permite: Una visión GLOBAL y GRANULAR a la vez, generando perspectivas para cada área.</a:t>
            </a:r>
          </a:p>
          <a:p>
            <a:r>
              <a:rPr lang="es-MX" sz="1600" dirty="0" smtClean="0"/>
              <a:t>El gran COSTO DE PROCESO que no sea transmitido a los usuarios finales.</a:t>
            </a:r>
          </a:p>
          <a:p>
            <a:r>
              <a:rPr lang="es-MX" sz="1600" dirty="0" smtClean="0"/>
              <a:t>Que sean MILISEGUNDOS de espera.</a:t>
            </a:r>
            <a:endParaRPr lang="es-CL" sz="1600" dirty="0"/>
          </a:p>
        </p:txBody>
      </p:sp>
      <p:sp>
        <p:nvSpPr>
          <p:cNvPr id="9" name="8 Rectángulo"/>
          <p:cNvSpPr/>
          <p:nvPr/>
        </p:nvSpPr>
        <p:spPr>
          <a:xfrm>
            <a:off x="7164288" y="1340768"/>
            <a:ext cx="15121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1484785"/>
            <a:ext cx="834944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63091"/>
            <a:ext cx="8229600" cy="761653"/>
          </a:xfrm>
        </p:spPr>
        <p:txBody>
          <a:bodyPr>
            <a:normAutofit fontScale="9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¿Cómo ayuda BIG DATA al conocimiento de los clientes?</a:t>
            </a:r>
            <a:endParaRPr lang="es-C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9"/>
            <a:ext cx="8496944" cy="864095"/>
          </a:xfrm>
        </p:spPr>
        <p:txBody>
          <a:bodyPr/>
          <a:lstStyle/>
          <a:p>
            <a:pPr>
              <a:buNone/>
            </a:pPr>
            <a:r>
              <a:rPr lang="es-CL" sz="2400" dirty="0" smtClean="0">
                <a:solidFill>
                  <a:schemeClr val="tx2"/>
                </a:solidFill>
              </a:rPr>
              <a:t>Con información del cliente podríamos: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043608" y="2708920"/>
            <a:ext cx="14401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Segmentar </a:t>
            </a:r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1043608" y="3861048"/>
            <a:ext cx="194421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Marketing Directo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4355976" y="2420888"/>
            <a:ext cx="316835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Dirigir campañas de marketing</a:t>
            </a:r>
            <a:endParaRPr lang="es-CL" dirty="0"/>
          </a:p>
        </p:txBody>
      </p:sp>
      <p:sp>
        <p:nvSpPr>
          <p:cNvPr id="10" name="9 CuadroTexto"/>
          <p:cNvSpPr txBox="1"/>
          <p:nvPr/>
        </p:nvSpPr>
        <p:spPr>
          <a:xfrm>
            <a:off x="6948264" y="4077072"/>
            <a:ext cx="15841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Crear cupones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139952" y="3356992"/>
            <a:ext cx="28083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Diferenciar avisos por zona</a:t>
            </a:r>
            <a:endParaRPr lang="es-C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771800" y="4581128"/>
            <a:ext cx="266429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Conocer de donde vienen</a:t>
            </a:r>
            <a:endParaRPr lang="es-CL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220072" y="5229201"/>
            <a:ext cx="35283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Estudiar donde nos conviene crecer</a:t>
            </a:r>
            <a:endParaRPr lang="es-CL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83568" y="5373216"/>
            <a:ext cx="20162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Mejorar Surtidos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>
          <a:xfrm>
            <a:off x="179512" y="219075"/>
            <a:ext cx="8640960" cy="689645"/>
          </a:xfrm>
        </p:spPr>
        <p:txBody>
          <a:bodyPr>
            <a:normAutofit fontScale="90000"/>
          </a:bodyPr>
          <a:lstStyle/>
          <a:p>
            <a:r>
              <a:rPr lang="es-CL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Segmentaciones de clientes</a:t>
            </a:r>
            <a:endParaRPr lang="es-CL" sz="40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123728" y="3068960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Lectores</a:t>
            </a:r>
            <a:endParaRPr lang="es-CL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7164288" y="2636912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Vineros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156176" y="1340768"/>
            <a:ext cx="21602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Fanáticos </a:t>
            </a:r>
            <a:r>
              <a:rPr lang="es-MX" dirty="0" err="1" smtClean="0"/>
              <a:t>Outdoors</a:t>
            </a:r>
            <a:endParaRPr lang="es-CL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1763688" y="1268760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Deportistas</a:t>
            </a:r>
            <a:endParaRPr lang="es-CL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3635896" y="1196752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Tecnológicos</a:t>
            </a:r>
            <a:endParaRPr lang="es-CL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1043608" y="5661248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RFM</a:t>
            </a:r>
            <a:endParaRPr lang="es-CL" dirty="0"/>
          </a:p>
        </p:txBody>
      </p:sp>
      <p:sp>
        <p:nvSpPr>
          <p:cNvPr id="22" name="21 Rectángulo"/>
          <p:cNvSpPr/>
          <p:nvPr/>
        </p:nvSpPr>
        <p:spPr>
          <a:xfrm>
            <a:off x="971600" y="6021288"/>
            <a:ext cx="5310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 smtClean="0">
                <a:hlinkClick r:id="rId3"/>
              </a:rPr>
              <a:t>http://www.unica360.com/analisis-rfm-en-retail-empezando-a-segmentar-clientes-i</a:t>
            </a:r>
            <a:endParaRPr lang="es-CL" sz="1100" dirty="0" smtClean="0"/>
          </a:p>
        </p:txBody>
      </p:sp>
      <p:sp>
        <p:nvSpPr>
          <p:cNvPr id="33" name="32 Rectángulo redondeado"/>
          <p:cNvSpPr/>
          <p:nvPr/>
        </p:nvSpPr>
        <p:spPr>
          <a:xfrm>
            <a:off x="1691680" y="458112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Tercera edad</a:t>
            </a:r>
            <a:endParaRPr lang="es-CL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6444208" y="3645024"/>
            <a:ext cx="21602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Madres con Hijos</a:t>
            </a:r>
            <a:endParaRPr lang="es-CL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179512" y="162880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Vegetarianos</a:t>
            </a:r>
            <a:endParaRPr lang="es-CL" dirty="0"/>
          </a:p>
        </p:txBody>
      </p:sp>
      <p:sp>
        <p:nvSpPr>
          <p:cNvPr id="37" name="36 Rectángulo redondeado"/>
          <p:cNvSpPr/>
          <p:nvPr/>
        </p:nvSpPr>
        <p:spPr>
          <a:xfrm>
            <a:off x="5796136" y="2204864"/>
            <a:ext cx="13597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Celiacos</a:t>
            </a:r>
            <a:endParaRPr lang="es-CL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2987824" y="3645024"/>
            <a:ext cx="18638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Alérgicos a Lactosa</a:t>
            </a:r>
            <a:endParaRPr lang="es-CL" sz="1600" dirty="0"/>
          </a:p>
        </p:txBody>
      </p:sp>
      <p:sp>
        <p:nvSpPr>
          <p:cNvPr id="40" name="39 Rectángulo redondeado"/>
          <p:cNvSpPr/>
          <p:nvPr/>
        </p:nvSpPr>
        <p:spPr>
          <a:xfrm>
            <a:off x="5796136" y="4077072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Jóvenes</a:t>
            </a:r>
            <a:endParaRPr lang="es-CL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755576" y="3501008"/>
            <a:ext cx="14317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Mujer Joven</a:t>
            </a:r>
            <a:endParaRPr lang="es-CL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251520" y="2852936"/>
            <a:ext cx="13597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Músicos</a:t>
            </a:r>
            <a:endParaRPr lang="es-CL" dirty="0"/>
          </a:p>
        </p:txBody>
      </p:sp>
      <p:sp>
        <p:nvSpPr>
          <p:cNvPr id="43" name="42 Rectángulo redondeado"/>
          <p:cNvSpPr/>
          <p:nvPr/>
        </p:nvSpPr>
        <p:spPr>
          <a:xfrm>
            <a:off x="5724128" y="3068960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Joystickeros</a:t>
            </a:r>
            <a:endParaRPr lang="es-CL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4139952" y="508518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Parrilleros</a:t>
            </a:r>
            <a:endParaRPr lang="es-CL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3635896" y="436510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Diabéticos</a:t>
            </a:r>
            <a:endParaRPr lang="es-CL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5940152" y="4869160"/>
            <a:ext cx="21602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Personas Light</a:t>
            </a:r>
            <a:endParaRPr lang="es-CL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1259632" y="2204864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Valor del cliente</a:t>
            </a:r>
            <a:endParaRPr lang="es-CL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5652120" y="5517232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Fidelidad</a:t>
            </a:r>
            <a:endParaRPr lang="es-CL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3635896" y="2492896"/>
            <a:ext cx="1791816" cy="35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Sofisticación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>
          <a:xfrm>
            <a:off x="179512" y="219075"/>
            <a:ext cx="8640960" cy="689645"/>
          </a:xfrm>
        </p:spPr>
        <p:txBody>
          <a:bodyPr>
            <a:normAutofit fontScale="90000"/>
          </a:bodyPr>
          <a:lstStyle/>
          <a:p>
            <a:r>
              <a:rPr lang="es-CL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Segmentaciones de clientes</a:t>
            </a:r>
            <a:endParaRPr lang="es-CL" sz="40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123728" y="3068960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Lectores</a:t>
            </a:r>
            <a:endParaRPr lang="es-CL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7164288" y="2636912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Vineros</a:t>
            </a:r>
            <a:endParaRPr lang="es-C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156176" y="1340768"/>
            <a:ext cx="21602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Fanáticos </a:t>
            </a:r>
            <a:r>
              <a:rPr lang="es-MX" dirty="0" err="1" smtClean="0"/>
              <a:t>Outdoors</a:t>
            </a:r>
            <a:endParaRPr lang="es-CL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1763688" y="1268760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Deportistas</a:t>
            </a:r>
            <a:endParaRPr lang="es-CL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3635896" y="1196752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Tecnológicos</a:t>
            </a:r>
            <a:endParaRPr lang="es-CL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1043608" y="5661248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RFM</a:t>
            </a:r>
            <a:endParaRPr lang="es-CL" dirty="0"/>
          </a:p>
        </p:txBody>
      </p:sp>
      <p:sp>
        <p:nvSpPr>
          <p:cNvPr id="22" name="21 Rectángulo"/>
          <p:cNvSpPr/>
          <p:nvPr/>
        </p:nvSpPr>
        <p:spPr>
          <a:xfrm>
            <a:off x="971600" y="6021288"/>
            <a:ext cx="53103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 smtClean="0">
                <a:hlinkClick r:id="rId3"/>
              </a:rPr>
              <a:t>http://www.unica360.com/analisis-rfm-en-retail-empezando-a-segmentar-clientes-i</a:t>
            </a:r>
            <a:endParaRPr lang="es-CL" sz="1100" dirty="0" smtClean="0"/>
          </a:p>
        </p:txBody>
      </p:sp>
      <p:sp>
        <p:nvSpPr>
          <p:cNvPr id="33" name="32 Rectángulo redondeado"/>
          <p:cNvSpPr/>
          <p:nvPr/>
        </p:nvSpPr>
        <p:spPr>
          <a:xfrm>
            <a:off x="1691680" y="458112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Tercera edad</a:t>
            </a:r>
            <a:endParaRPr lang="es-CL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6444208" y="3645024"/>
            <a:ext cx="21602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Madres con Hijos</a:t>
            </a:r>
            <a:endParaRPr lang="es-CL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179512" y="162880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Vegetarianos</a:t>
            </a:r>
            <a:endParaRPr lang="es-CL" dirty="0"/>
          </a:p>
        </p:txBody>
      </p:sp>
      <p:sp>
        <p:nvSpPr>
          <p:cNvPr id="37" name="36 Rectángulo redondeado"/>
          <p:cNvSpPr/>
          <p:nvPr/>
        </p:nvSpPr>
        <p:spPr>
          <a:xfrm>
            <a:off x="5796136" y="2204864"/>
            <a:ext cx="13597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Celiacos</a:t>
            </a:r>
            <a:endParaRPr lang="es-CL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2987824" y="3645024"/>
            <a:ext cx="18638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Alérgicos a Lactosa</a:t>
            </a:r>
            <a:endParaRPr lang="es-CL" sz="1600" dirty="0"/>
          </a:p>
        </p:txBody>
      </p:sp>
      <p:sp>
        <p:nvSpPr>
          <p:cNvPr id="40" name="39 Rectángulo redondeado"/>
          <p:cNvSpPr/>
          <p:nvPr/>
        </p:nvSpPr>
        <p:spPr>
          <a:xfrm>
            <a:off x="5796136" y="4077072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Jóvenes</a:t>
            </a:r>
            <a:endParaRPr lang="es-CL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755576" y="3501008"/>
            <a:ext cx="14317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Mujer Joven</a:t>
            </a:r>
            <a:endParaRPr lang="es-CL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251520" y="2852936"/>
            <a:ext cx="13597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Músicos</a:t>
            </a:r>
            <a:endParaRPr lang="es-CL" dirty="0"/>
          </a:p>
        </p:txBody>
      </p:sp>
      <p:sp>
        <p:nvSpPr>
          <p:cNvPr id="43" name="42 Rectángulo redondeado"/>
          <p:cNvSpPr/>
          <p:nvPr/>
        </p:nvSpPr>
        <p:spPr>
          <a:xfrm>
            <a:off x="5724128" y="3068960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Joystickeros</a:t>
            </a:r>
            <a:endParaRPr lang="es-CL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4139952" y="508518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Parrilleros</a:t>
            </a:r>
            <a:endParaRPr lang="es-CL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3635896" y="436510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Diabéticos</a:t>
            </a:r>
            <a:endParaRPr lang="es-CL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5940152" y="4869160"/>
            <a:ext cx="21602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Personas Light</a:t>
            </a:r>
            <a:endParaRPr lang="es-CL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1259632" y="2204864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Valor del cliente</a:t>
            </a:r>
            <a:endParaRPr lang="es-CL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5652120" y="5517232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Fidelidad</a:t>
            </a:r>
            <a:endParaRPr lang="es-CL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3635896" y="2492896"/>
            <a:ext cx="1791816" cy="35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Sofisticación</a:t>
            </a:r>
            <a:endParaRPr lang="es-C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51520" y="6211669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srgbClr val="FF0000"/>
                </a:solidFill>
              </a:rPr>
              <a:t>Lo que importa es que sea </a:t>
            </a:r>
            <a:r>
              <a:rPr lang="es-CL" sz="3600" dirty="0" smtClean="0">
                <a:solidFill>
                  <a:srgbClr val="FF0000"/>
                </a:solidFill>
              </a:rPr>
              <a:t>RELEVANTE y GESTIONABLE</a:t>
            </a:r>
            <a:endParaRPr lang="es-CL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2267744" y="4293096"/>
            <a:ext cx="5832648" cy="8640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L" sz="3600" dirty="0" smtClean="0">
                <a:solidFill>
                  <a:schemeClr val="tx2"/>
                </a:solidFill>
              </a:rPr>
              <a:t>¿Dónde nos conviene crecer?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71600" y="1844824"/>
            <a:ext cx="7416824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¿De dónde vienen nuestros clientes?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2267744" y="4293096"/>
            <a:ext cx="5832648" cy="8640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L" sz="3600" dirty="0" smtClean="0">
                <a:solidFill>
                  <a:schemeClr val="tx2"/>
                </a:solidFill>
              </a:rPr>
              <a:t>¿Donde nos conviene crecer?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71600" y="1844824"/>
            <a:ext cx="7416824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¿De dónde vienen nuestros clientes?</a:t>
            </a:r>
          </a:p>
        </p:txBody>
      </p:sp>
      <p:sp>
        <p:nvSpPr>
          <p:cNvPr id="6" name="5 CuadroTexto"/>
          <p:cNvSpPr txBox="1"/>
          <p:nvPr/>
        </p:nvSpPr>
        <p:spPr>
          <a:xfrm rot="19682629">
            <a:off x="-66228" y="2640866"/>
            <a:ext cx="8632185" cy="11079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6600" dirty="0" smtClean="0"/>
              <a:t>GEOREFERENCIACION</a:t>
            </a:r>
            <a:endParaRPr lang="es-CL" sz="6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005064"/>
            <a:ext cx="28575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251520" y="2420888"/>
            <a:ext cx="8352928" cy="504056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2000"/>
                </a:schemeClr>
              </a:gs>
              <a:gs pos="35000">
                <a:schemeClr val="accent1">
                  <a:tint val="37000"/>
                  <a:satMod val="300000"/>
                  <a:alpha val="11000"/>
                </a:schemeClr>
              </a:gs>
              <a:gs pos="66000">
                <a:schemeClr val="accent1">
                  <a:tint val="15000"/>
                  <a:satMod val="350000"/>
                  <a:alpha val="22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CuadroTexto"/>
          <p:cNvSpPr txBox="1"/>
          <p:nvPr/>
        </p:nvSpPr>
        <p:spPr>
          <a:xfrm>
            <a:off x="323528" y="249289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Claves para convertir el BIGDATA en una ventaja competitiva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¿Cómo BIG DATA ayuda al conocimiento del cliente?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Alimentando de información a las áreas de negocio</a:t>
            </a:r>
            <a:endParaRPr lang="es-CL" sz="2400" dirty="0">
              <a:solidFill>
                <a:schemeClr val="tx2"/>
              </a:soli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51520" y="1268760"/>
            <a:ext cx="8496944" cy="940172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es-CL" sz="2800" b="1" kern="0" dirty="0" smtClean="0">
                <a:solidFill>
                  <a:schemeClr val="tx2"/>
                </a:solidFill>
              </a:rPr>
              <a:t>La experiencia en Chile con CRM y BIG-DATA </a:t>
            </a:r>
            <a:r>
              <a:rPr kumimoji="0" lang="es-CL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CL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CL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19075"/>
            <a:ext cx="8507288" cy="689645"/>
          </a:xfrm>
        </p:spPr>
        <p:txBody>
          <a:bodyPr/>
          <a:lstStyle/>
          <a:p>
            <a:r>
              <a:rPr lang="es-CL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Reportes GEO</a:t>
            </a:r>
            <a:endParaRPr lang="es-CL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573016"/>
            <a:ext cx="364221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980728"/>
            <a:ext cx="72009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251520" y="3933056"/>
            <a:ext cx="8352928" cy="504056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2000"/>
                </a:schemeClr>
              </a:gs>
              <a:gs pos="35000">
                <a:schemeClr val="accent1">
                  <a:tint val="37000"/>
                  <a:satMod val="300000"/>
                  <a:alpha val="11000"/>
                </a:schemeClr>
              </a:gs>
              <a:gs pos="66000">
                <a:schemeClr val="accent1">
                  <a:tint val="15000"/>
                  <a:satMod val="350000"/>
                  <a:alpha val="22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CuadroTexto"/>
          <p:cNvSpPr txBox="1"/>
          <p:nvPr/>
        </p:nvSpPr>
        <p:spPr>
          <a:xfrm>
            <a:off x="323528" y="249289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Claves para convertir el BIGDATA en una ventaja competitiva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¿Cómo BIG DATA ayuda al conocimiento del cliente?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2400" dirty="0" smtClean="0">
                <a:solidFill>
                  <a:schemeClr val="tx2"/>
                </a:solidFill>
              </a:rPr>
              <a:t>Alimentando de información a las áreas de negocio</a:t>
            </a:r>
            <a:endParaRPr lang="es-CL" sz="2400" dirty="0">
              <a:solidFill>
                <a:schemeClr val="tx2"/>
              </a:soli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51520" y="1268760"/>
            <a:ext cx="8496944" cy="940172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es-CL" sz="2800" b="1" kern="0" dirty="0" smtClean="0">
                <a:solidFill>
                  <a:schemeClr val="tx2"/>
                </a:solidFill>
              </a:rPr>
              <a:t>La experiencia en Chile con CRM y BIG-DATA </a:t>
            </a:r>
            <a:r>
              <a:rPr kumimoji="0" lang="es-CL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CL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CL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755576" y="1988840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 smtClean="0">
                <a:solidFill>
                  <a:srgbClr val="FF0000"/>
                </a:solidFill>
              </a:rPr>
              <a:t>Percentiles???</a:t>
            </a:r>
            <a:endParaRPr lang="es-CL" sz="4000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55776" y="3356992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 smtClean="0">
                <a:solidFill>
                  <a:srgbClr val="FF0000"/>
                </a:solidFill>
              </a:rPr>
              <a:t>Desviación estándar???</a:t>
            </a:r>
            <a:endParaRPr lang="es-CL" sz="4000" dirty="0">
              <a:solidFill>
                <a:srgbClr val="FF0000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363091"/>
            <a:ext cx="8229600" cy="761653"/>
          </a:xfrm>
        </p:spPr>
        <p:txBody>
          <a:bodyPr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3200" dirty="0" smtClean="0">
                <a:solidFill>
                  <a:schemeClr val="tx2"/>
                </a:solidFill>
              </a:rPr>
              <a:t>Información para las áreas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63091"/>
            <a:ext cx="8229600" cy="761653"/>
          </a:xfrm>
        </p:spPr>
        <p:txBody>
          <a:bodyPr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3200" dirty="0" smtClean="0">
                <a:solidFill>
                  <a:schemeClr val="tx2"/>
                </a:solidFill>
              </a:rPr>
              <a:t>Información </a:t>
            </a:r>
            <a:r>
              <a:rPr lang="es-CL" sz="3200" dirty="0" smtClean="0">
                <a:solidFill>
                  <a:srgbClr val="FF0000"/>
                </a:solidFill>
              </a:rPr>
              <a:t>DEPURADA</a:t>
            </a:r>
            <a:r>
              <a:rPr lang="es-CL" sz="3200" dirty="0" smtClean="0">
                <a:solidFill>
                  <a:schemeClr val="tx2"/>
                </a:solidFill>
              </a:rPr>
              <a:t> para las áreas</a:t>
            </a:r>
            <a:endParaRPr lang="es-CL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1988840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 smtClean="0">
                <a:solidFill>
                  <a:srgbClr val="FF0000"/>
                </a:solidFill>
              </a:rPr>
              <a:t>Percentiles???</a:t>
            </a:r>
            <a:endParaRPr lang="es-CL" sz="4000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55776" y="3356992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 smtClean="0">
                <a:solidFill>
                  <a:srgbClr val="FF0000"/>
                </a:solidFill>
              </a:rPr>
              <a:t>Desviación estándar???</a:t>
            </a:r>
            <a:endParaRPr lang="es-CL" sz="4000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67544" y="5301208"/>
            <a:ext cx="824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tx2"/>
                </a:solidFill>
              </a:rPr>
              <a:t>Quienes ejecutan no entienden este lenguaje</a:t>
            </a:r>
            <a:endParaRPr lang="es-CL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s-CL" sz="2800" dirty="0" smtClean="0">
                <a:solidFill>
                  <a:schemeClr val="tx2"/>
                </a:solidFill>
              </a:rPr>
              <a:t>Alimentando de información a las áreas de negocio</a:t>
            </a:r>
            <a:endParaRPr lang="es-CL" sz="2800" dirty="0">
              <a:solidFill>
                <a:schemeClr val="tx2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99592" y="170080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6">
                    <a:lumMod val="75000"/>
                  </a:schemeClr>
                </a:solidFill>
              </a:rPr>
              <a:t>MILES DE MILLONES  DE DATOS</a:t>
            </a:r>
            <a:endParaRPr lang="es-CL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483768" y="414908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LIMITADA CAPACIDAD DE PROCESO</a:t>
            </a:r>
            <a:endParaRPr lang="es-CL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979712" y="285293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6">
                    <a:lumMod val="75000"/>
                  </a:schemeClr>
                </a:solidFill>
              </a:rPr>
              <a:t>MULTIPLES CLIENTES</a:t>
            </a:r>
            <a:endParaRPr lang="es-CL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s-CL" sz="2800" dirty="0" smtClean="0">
                <a:solidFill>
                  <a:schemeClr val="tx2"/>
                </a:solidFill>
              </a:rPr>
              <a:t>Alimentando de información a las áreas de negocio</a:t>
            </a:r>
            <a:endParaRPr lang="es-CL" sz="2800" dirty="0">
              <a:solidFill>
                <a:schemeClr val="tx2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170080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3"/>
                </a:solidFill>
              </a:rPr>
              <a:t>RESUMIR LOS DATOS TOTALES</a:t>
            </a:r>
            <a:endParaRPr lang="es-CL" sz="3600" b="1" dirty="0">
              <a:solidFill>
                <a:schemeClr val="accent3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31640" y="26369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3"/>
                </a:solidFill>
              </a:rPr>
              <a:t>AGREGAR LOS NIVELES MAS PEDIDOS</a:t>
            </a:r>
            <a:endParaRPr lang="es-CL" sz="3600" b="1" dirty="0">
              <a:solidFill>
                <a:schemeClr val="accent3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55776" y="357301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3"/>
                </a:solidFill>
              </a:rPr>
              <a:t>GENERAR REPORTERIA</a:t>
            </a:r>
            <a:endParaRPr lang="es-CL" sz="3600" b="1" dirty="0">
              <a:solidFill>
                <a:schemeClr val="accent3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27584" y="5517232"/>
            <a:ext cx="77048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tx2"/>
                </a:solidFill>
              </a:rPr>
              <a:t>AUTOATENCIÓN</a:t>
            </a:r>
            <a:endParaRPr lang="es-CL" sz="3600" b="1" dirty="0">
              <a:solidFill>
                <a:schemeClr val="tx2"/>
              </a:solidFill>
            </a:endParaRPr>
          </a:p>
        </p:txBody>
      </p:sp>
      <p:sp>
        <p:nvSpPr>
          <p:cNvPr id="9" name="8 Flecha abajo"/>
          <p:cNvSpPr/>
          <p:nvPr/>
        </p:nvSpPr>
        <p:spPr>
          <a:xfrm>
            <a:off x="899592" y="2276872"/>
            <a:ext cx="360040" cy="309634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Flecha abajo"/>
          <p:cNvSpPr/>
          <p:nvPr/>
        </p:nvSpPr>
        <p:spPr>
          <a:xfrm>
            <a:off x="1763688" y="3212976"/>
            <a:ext cx="360040" cy="216024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Flecha abajo"/>
          <p:cNvSpPr/>
          <p:nvPr/>
        </p:nvSpPr>
        <p:spPr>
          <a:xfrm>
            <a:off x="2627784" y="4149080"/>
            <a:ext cx="360040" cy="122413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s-CL" sz="2800" dirty="0" smtClean="0">
                <a:solidFill>
                  <a:schemeClr val="tx2"/>
                </a:solidFill>
              </a:rPr>
              <a:t>Alimentando de información a las áreas de negocio</a:t>
            </a:r>
            <a:endParaRPr lang="es-CL" sz="2800" dirty="0">
              <a:solidFill>
                <a:schemeClr val="tx2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99592" y="170080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6">
                    <a:lumMod val="75000"/>
                  </a:schemeClr>
                </a:solidFill>
              </a:rPr>
              <a:t>SOLICITUDES ESPECIFICAS</a:t>
            </a:r>
            <a:endParaRPr lang="es-CL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91680" y="306896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6">
                    <a:lumMod val="75000"/>
                  </a:schemeClr>
                </a:solidFill>
              </a:rPr>
              <a:t>AREAS QUE HILAN MAS FINO</a:t>
            </a:r>
            <a:endParaRPr lang="es-CL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59832" y="443711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6">
                    <a:lumMod val="75000"/>
                  </a:schemeClr>
                </a:solidFill>
              </a:rPr>
              <a:t>ANALISIS ESTADISTICO</a:t>
            </a:r>
            <a:endParaRPr lang="es-CL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s-CL" sz="2800" dirty="0" smtClean="0">
                <a:solidFill>
                  <a:schemeClr val="tx2"/>
                </a:solidFill>
              </a:rPr>
              <a:t>Alimentando de información a las áreas de negocio</a:t>
            </a:r>
            <a:endParaRPr lang="es-CL" sz="2800" dirty="0">
              <a:solidFill>
                <a:schemeClr val="tx2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170080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3"/>
                </a:solidFill>
              </a:rPr>
              <a:t>HERRAMIENTAS AH-HOC</a:t>
            </a:r>
            <a:endParaRPr lang="es-CL" sz="3600" b="1" dirty="0">
              <a:solidFill>
                <a:schemeClr val="accent3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31640" y="26369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3"/>
                </a:solidFill>
              </a:rPr>
              <a:t>PROCESOS AGENDADOS</a:t>
            </a:r>
            <a:endParaRPr lang="es-CL" sz="3600" b="1" dirty="0">
              <a:solidFill>
                <a:schemeClr val="accent3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55776" y="3573016"/>
            <a:ext cx="65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3"/>
                </a:solidFill>
              </a:rPr>
              <a:t>HERRAMIENTAS ESPECIALIZADAS</a:t>
            </a:r>
            <a:endParaRPr lang="es-CL" sz="3600" b="1" dirty="0">
              <a:solidFill>
                <a:schemeClr val="accent3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27584" y="5517232"/>
            <a:ext cx="77048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tx2"/>
                </a:solidFill>
              </a:rPr>
              <a:t>RAPIDEZ EN LA GESTIÓN</a:t>
            </a:r>
            <a:endParaRPr lang="es-CL" sz="3600" b="1" dirty="0">
              <a:solidFill>
                <a:schemeClr val="tx2"/>
              </a:solidFill>
            </a:endParaRPr>
          </a:p>
        </p:txBody>
      </p:sp>
      <p:sp>
        <p:nvSpPr>
          <p:cNvPr id="9" name="8 Flecha abajo"/>
          <p:cNvSpPr/>
          <p:nvPr/>
        </p:nvSpPr>
        <p:spPr>
          <a:xfrm>
            <a:off x="899592" y="2276872"/>
            <a:ext cx="360040" cy="309634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Flecha abajo"/>
          <p:cNvSpPr/>
          <p:nvPr/>
        </p:nvSpPr>
        <p:spPr>
          <a:xfrm>
            <a:off x="1763688" y="3212976"/>
            <a:ext cx="360040" cy="216024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Flecha abajo"/>
          <p:cNvSpPr/>
          <p:nvPr/>
        </p:nvSpPr>
        <p:spPr>
          <a:xfrm>
            <a:off x="2627784" y="4149080"/>
            <a:ext cx="360040" cy="122413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797152"/>
            <a:ext cx="2871785" cy="15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836712"/>
            <a:ext cx="81534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2709" y="4149080"/>
            <a:ext cx="41052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545629"/>
          </a:xfrm>
        </p:spPr>
        <p:txBody>
          <a:bodyPr>
            <a:normAutofit fontScale="90000"/>
          </a:bodyPr>
          <a:lstStyle/>
          <a:p>
            <a:r>
              <a:rPr lang="es-MX" sz="3200" dirty="0" smtClean="0">
                <a:solidFill>
                  <a:schemeClr val="tx2"/>
                </a:solidFill>
              </a:rPr>
              <a:t>E</a:t>
            </a:r>
            <a:r>
              <a:rPr lang="es-MX" sz="3200" baseline="0" dirty="0" smtClean="0">
                <a:solidFill>
                  <a:schemeClr val="tx2"/>
                </a:solidFill>
              </a:rPr>
              <a:t>scenario BIGDATA y clientes</a:t>
            </a:r>
            <a:r>
              <a:rPr lang="es-MX" sz="3200" dirty="0" smtClean="0">
                <a:solidFill>
                  <a:schemeClr val="tx2"/>
                </a:solidFill>
              </a:rPr>
              <a:t> internos</a:t>
            </a:r>
            <a:endParaRPr lang="es-CL" sz="3200" dirty="0">
              <a:solidFill>
                <a:schemeClr val="tx2"/>
              </a:solidFill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336" y="4005064"/>
            <a:ext cx="1046584" cy="6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4293096"/>
            <a:ext cx="1046584" cy="6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4797152"/>
            <a:ext cx="1046584" cy="6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5661248"/>
            <a:ext cx="1046584" cy="6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9925350">
            <a:off x="6272581" y="5669119"/>
            <a:ext cx="420051" cy="2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0292852">
            <a:off x="6858695" y="5435439"/>
            <a:ext cx="436793" cy="27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637274">
            <a:off x="7544118" y="5224433"/>
            <a:ext cx="354618" cy="31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20847386">
            <a:off x="8134719" y="5115100"/>
            <a:ext cx="309908" cy="28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79186" y="5474365"/>
            <a:ext cx="419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08720"/>
            <a:ext cx="8003232" cy="49685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CL" sz="2400" dirty="0" smtClean="0">
                <a:solidFill>
                  <a:schemeClr val="tx2"/>
                </a:solidFill>
              </a:rPr>
              <a:t>Lo importante no es tener cientos de reportes, </a:t>
            </a:r>
          </a:p>
          <a:p>
            <a:pPr>
              <a:buNone/>
            </a:pPr>
            <a:r>
              <a:rPr lang="es-CL" sz="2400" dirty="0" smtClean="0">
                <a:solidFill>
                  <a:schemeClr val="tx2"/>
                </a:solidFill>
              </a:rPr>
              <a:t>	</a:t>
            </a:r>
          </a:p>
          <a:p>
            <a:pPr>
              <a:buNone/>
            </a:pPr>
            <a:endParaRPr lang="es-CL" sz="2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s-CL" sz="2400" dirty="0" smtClean="0">
                <a:solidFill>
                  <a:schemeClr val="tx2"/>
                </a:solidFill>
              </a:rPr>
              <a:t>		lo importante es reunirse con cada área </a:t>
            </a:r>
          </a:p>
          <a:p>
            <a:pPr>
              <a:buNone/>
            </a:pPr>
            <a:r>
              <a:rPr lang="es-CL" sz="2400" dirty="0" smtClean="0">
                <a:solidFill>
                  <a:schemeClr val="tx2"/>
                </a:solidFill>
              </a:rPr>
              <a:t>		</a:t>
            </a:r>
          </a:p>
          <a:p>
            <a:pPr>
              <a:buNone/>
            </a:pPr>
            <a:endParaRPr lang="es-CL" sz="2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s-CL" sz="2400" dirty="0" smtClean="0">
                <a:solidFill>
                  <a:schemeClr val="tx2"/>
                </a:solidFill>
              </a:rPr>
              <a:t>			y definir el reporte que les sea más </a:t>
            </a:r>
          </a:p>
          <a:p>
            <a:pPr>
              <a:buNone/>
            </a:pPr>
            <a:r>
              <a:rPr lang="es-CL" sz="2400" dirty="0" smtClean="0">
                <a:solidFill>
                  <a:schemeClr val="accent6">
                    <a:lumMod val="75000"/>
                  </a:schemeClr>
                </a:solidFill>
              </a:rPr>
              <a:t>				</a:t>
            </a:r>
          </a:p>
          <a:p>
            <a:pPr>
              <a:buNone/>
            </a:pPr>
            <a:r>
              <a:rPr lang="es-CL" sz="2400" dirty="0" smtClean="0">
                <a:solidFill>
                  <a:schemeClr val="accent6">
                    <a:lumMod val="75000"/>
                  </a:schemeClr>
                </a:solidFill>
              </a:rPr>
              <a:t>					</a:t>
            </a:r>
            <a:r>
              <a:rPr lang="es-CL" sz="8000" dirty="0" smtClean="0">
                <a:solidFill>
                  <a:schemeClr val="accent6">
                    <a:lumMod val="75000"/>
                  </a:schemeClr>
                </a:solidFill>
              </a:rPr>
              <a:t>UTIL</a:t>
            </a:r>
            <a:endParaRPr lang="es-C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0" hangingPunct="1"/>
            <a:r>
              <a:rPr lang="es-MX" sz="5400" kern="1200" dirty="0" smtClean="0">
                <a:solidFill>
                  <a:schemeClr val="tx2"/>
                </a:solidFill>
                <a:latin typeface="Calibri"/>
                <a:ea typeface="+mn-ea"/>
                <a:cs typeface="+mn-cs"/>
              </a:rPr>
              <a:t>¿Que es el BIGDATA?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39552" y="2708920"/>
            <a:ext cx="8280920" cy="1368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L" sz="4800" dirty="0" smtClean="0">
                <a:solidFill>
                  <a:schemeClr val="tx2"/>
                </a:solidFill>
              </a:rPr>
              <a:t>Muchas gracias por su atención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CuadroTexto"/>
          <p:cNvSpPr txBox="1"/>
          <p:nvPr/>
        </p:nvSpPr>
        <p:spPr>
          <a:xfrm>
            <a:off x="3923928" y="630932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MX" sz="1600" dirty="0" smtClean="0">
                <a:solidFill>
                  <a:schemeClr val="tx2"/>
                </a:solidFill>
              </a:rPr>
              <a:t>Es un proyecto de BI muy similar a un DATAWAREHOUSE</a:t>
            </a:r>
            <a:endParaRPr lang="es-CL" sz="1600" dirty="0">
              <a:solidFill>
                <a:schemeClr val="tx2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0" hangingPunct="1"/>
            <a:r>
              <a:rPr lang="es-MX" sz="5400" kern="1200" dirty="0" smtClean="0">
                <a:solidFill>
                  <a:schemeClr val="tx2"/>
                </a:solidFill>
                <a:latin typeface="Calibri"/>
                <a:ea typeface="+mn-ea"/>
                <a:cs typeface="+mn-cs"/>
              </a:rPr>
              <a:t>¿Que es el BIGDATA?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CuadroTexto"/>
          <p:cNvSpPr txBox="1"/>
          <p:nvPr/>
        </p:nvSpPr>
        <p:spPr>
          <a:xfrm>
            <a:off x="755576" y="1268760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MX" sz="3200" b="1" dirty="0" smtClean="0">
                <a:solidFill>
                  <a:schemeClr val="accent6"/>
                </a:solidFill>
              </a:rPr>
              <a:t>Miles de Millones de datos</a:t>
            </a:r>
            <a:endParaRPr lang="es-CL" sz="3200" b="1" dirty="0">
              <a:solidFill>
                <a:schemeClr val="accent6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907704" y="4005064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MX" sz="3200" b="1" dirty="0" smtClean="0">
                <a:solidFill>
                  <a:schemeClr val="accent3">
                    <a:lumMod val="50000"/>
                  </a:schemeClr>
                </a:solidFill>
              </a:rPr>
              <a:t>Procesos que tardan días</a:t>
            </a:r>
            <a:endParaRPr lang="es-CL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95936" y="544522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MX" sz="3200" b="1" dirty="0" smtClean="0">
                <a:solidFill>
                  <a:schemeClr val="accent3">
                    <a:lumMod val="50000"/>
                  </a:schemeClr>
                </a:solidFill>
              </a:rPr>
              <a:t>Muchas áreas esperando</a:t>
            </a:r>
            <a:endParaRPr lang="es-CL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10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0" hangingPunct="1"/>
            <a:r>
              <a:rPr lang="es-MX" sz="5400" kern="1200" dirty="0" smtClean="0">
                <a:solidFill>
                  <a:schemeClr val="tx2"/>
                </a:solidFill>
                <a:latin typeface="Calibri"/>
                <a:ea typeface="+mn-ea"/>
                <a:cs typeface="+mn-cs"/>
              </a:rPr>
              <a:t>¿Que es el BIGDATA?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7848872" cy="7920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342900" indent="-342900"/>
            <a:r>
              <a:rPr lang="es-CL" sz="4800" dirty="0" smtClean="0">
                <a:solidFill>
                  <a:schemeClr val="tx2"/>
                </a:solidFill>
              </a:rPr>
              <a:t>Claves para convertir el BIGDATA en una ventaja competitiva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184482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Apoyo de la Gerencia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323528" y="1916832"/>
            <a:ext cx="3744416" cy="504056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2000"/>
                </a:schemeClr>
              </a:gs>
              <a:gs pos="35000">
                <a:schemeClr val="accent1">
                  <a:tint val="37000"/>
                  <a:satMod val="300000"/>
                  <a:alpha val="11000"/>
                </a:schemeClr>
              </a:gs>
              <a:gs pos="66000">
                <a:schemeClr val="accent1">
                  <a:tint val="15000"/>
                  <a:satMod val="350000"/>
                  <a:alpha val="22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156176" y="404664"/>
            <a:ext cx="25922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92088"/>
          </a:xfrm>
        </p:spPr>
        <p:txBody>
          <a:bodyPr>
            <a:normAutofit fontScale="90000"/>
          </a:bodyPr>
          <a:lstStyle/>
          <a:p>
            <a:r>
              <a:rPr lang="es-MX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 necesita contar con el apoyo de la </a:t>
            </a:r>
            <a:r>
              <a:rPr lang="es-MX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gerencia</a:t>
            </a:r>
            <a:r>
              <a:rPr lang="es-MX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      </a:t>
            </a:r>
            <a:endParaRPr lang="es-CL" b="1" dirty="0"/>
          </a:p>
        </p:txBody>
      </p:sp>
      <p:sp>
        <p:nvSpPr>
          <p:cNvPr id="10" name="9 Rectángulo"/>
          <p:cNvSpPr/>
          <p:nvPr/>
        </p:nvSpPr>
        <p:spPr>
          <a:xfrm>
            <a:off x="4716016" y="1556792"/>
            <a:ext cx="34323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b="1" dirty="0" smtClean="0">
                <a:solidFill>
                  <a:schemeClr val="accent6"/>
                </a:solidFill>
              </a:rPr>
              <a:t>GERENCIA</a:t>
            </a:r>
            <a:endParaRPr lang="es-CL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2968</Words>
  <Application>Microsoft Office PowerPoint</Application>
  <PresentationFormat>Presentación en pantalla (4:3)</PresentationFormat>
  <Paragraphs>429</Paragraphs>
  <Slides>50</Slides>
  <Notes>47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1" baseType="lpstr">
      <vt:lpstr>Tema de Office</vt:lpstr>
      <vt:lpstr>CRM + Big Data</vt:lpstr>
      <vt:lpstr>Presentación</vt:lpstr>
      <vt:lpstr>Introducción</vt:lpstr>
      <vt:lpstr>Diapositiva 4</vt:lpstr>
      <vt:lpstr>¿Que es el BIGDATA?</vt:lpstr>
      <vt:lpstr>¿Que es el BIGDATA?</vt:lpstr>
      <vt:lpstr>¿Que es el BIGDATA?</vt:lpstr>
      <vt:lpstr>Claves para convertir el BIGDATA en una ventaja competitiva</vt:lpstr>
      <vt:lpstr>Se necesita contar con el apoyo de la gerencia                       </vt:lpstr>
      <vt:lpstr>Diapositiva 10</vt:lpstr>
      <vt:lpstr>Claves para convertir el BIGDATA en una ventaja competitiva</vt:lpstr>
      <vt:lpstr>Diapositiva 12</vt:lpstr>
      <vt:lpstr>Hay que contar con el soporte de las áreas de TI</vt:lpstr>
      <vt:lpstr>Hay que contar con HARDWARE y SOFTWARE </vt:lpstr>
      <vt:lpstr>Diapositiva 15</vt:lpstr>
      <vt:lpstr>Claves para convertir el BIGDATA en una ventaja competitiva</vt:lpstr>
      <vt:lpstr>Crear un modelo de datos</vt:lpstr>
      <vt:lpstr>MODELO CONCEPTUAL</vt:lpstr>
      <vt:lpstr>Crear un modelo de datos</vt:lpstr>
      <vt:lpstr>Crear un modelo de datos</vt:lpstr>
      <vt:lpstr>Claves para convertir el BIGDATA en una ventaja competitiva</vt:lpstr>
      <vt:lpstr>SIN BIGDATA – EL APORTE AL NEGOCIO ES LENTO</vt:lpstr>
      <vt:lpstr>SIN BIGDATA – EL APORTE AL NEGOCIO ES LENTO</vt:lpstr>
      <vt:lpstr>CON BIGDATA – DECISIONES BASADAS EN INFORMACION</vt:lpstr>
      <vt:lpstr>Algunos ejemplos</vt:lpstr>
      <vt:lpstr>Algunos ejemplos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Reportes CRM: Reportes Evolutivos</vt:lpstr>
      <vt:lpstr>Reportes CRM: Reportes Evolutivos</vt:lpstr>
      <vt:lpstr>¿Cómo ayuda BIG DATA al conocimiento de los clientes?</vt:lpstr>
      <vt:lpstr>Segmentaciones de clientes</vt:lpstr>
      <vt:lpstr>Segmentaciones de clientes</vt:lpstr>
      <vt:lpstr>Diapositiva 38</vt:lpstr>
      <vt:lpstr>Diapositiva 39</vt:lpstr>
      <vt:lpstr>Reportes GEO</vt:lpstr>
      <vt:lpstr>Diapositiva 41</vt:lpstr>
      <vt:lpstr>Información para las áreas</vt:lpstr>
      <vt:lpstr>Información DEPURADA para las áreas</vt:lpstr>
      <vt:lpstr>Alimentando de información a las áreas de negocio</vt:lpstr>
      <vt:lpstr>Alimentando de información a las áreas de negocio</vt:lpstr>
      <vt:lpstr>Alimentando de información a las áreas de negocio</vt:lpstr>
      <vt:lpstr>Alimentando de información a las áreas de negocio</vt:lpstr>
      <vt:lpstr>Escenario BIGDATA y clientes internos</vt:lpstr>
      <vt:lpstr>Diapositiva 49</vt:lpstr>
      <vt:lpstr>Diapositiva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risilva</dc:creator>
  <cp:lastModifiedBy>rsilv40</cp:lastModifiedBy>
  <cp:revision>44</cp:revision>
  <dcterms:created xsi:type="dcterms:W3CDTF">2012-09-13T20:52:10Z</dcterms:created>
  <dcterms:modified xsi:type="dcterms:W3CDTF">2012-09-25T19:58:00Z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1276687176</vt:i4>
  </property>
  <property fmtid="{D5CDD505-2E9C-101B-9397-08002B2CF9AE}" pid="3" name="_NewReviewCycle">
    <vt:lpwstr/>
  </property>
  <property fmtid="{D5CDD505-2E9C-101B-9397-08002B2CF9AE}" pid="4" name="_EmailSubject">
    <vt:lpwstr>RETAIL FORUM</vt:lpwstr>
  </property>
  <property fmtid="{D5CDD505-2E9C-101B-9397-08002B2CF9AE}" pid="5" name="_AuthorEmail">
    <vt:lpwstr>Rene.Silva@wal-mart.com</vt:lpwstr>
  </property>
  <property fmtid="{D5CDD505-2E9C-101B-9397-08002B2CF9AE}" pid="6" name="_AuthorEmailDisplayName">
    <vt:lpwstr>Rene Silva (chile)</vt:lpwstr>
  </property>
</Properties>
</file>