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MexVbdTIc2iZwGv+Ml9r514np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25FCAF-3C02-4543-BF51-89905D0F6C53}">
  <a:tblStyle styleId="{5025FCAF-3C02-4543-BF51-89905D0F6C53}" styleName="Table_0">
    <a:wholeTbl>
      <a:tcTxStyle b="off" i="off">
        <a:font>
          <a:latin typeface="Avenir Next LT Pro Light"/>
          <a:ea typeface="Avenir Next LT Pro Light"/>
          <a:cs typeface="Avenir Next LT Pro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6E9"/>
          </a:solidFill>
        </a:fill>
      </a:tcStyle>
    </a:wholeTbl>
    <a:band1H>
      <a:tcTxStyle b="off" i="off"/>
      <a:tcStyle>
        <a:fill>
          <a:solidFill>
            <a:srgbClr val="E0CAD1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CAD1"/>
          </a:solidFill>
        </a:fill>
      </a:tcStyle>
    </a:band1V>
    <a:band2V>
      <a:tcTxStyle b="off" i="off"/>
    </a:band2V>
    <a:lastCol>
      <a:tcTxStyle b="on" i="off">
        <a:font>
          <a:latin typeface="Avenir Next LT Pro Light"/>
          <a:ea typeface="Avenir Next LT Pro Light"/>
          <a:cs typeface="Avenir Next LT Pro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venir Next LT Pro Light"/>
          <a:ea typeface="Avenir Next LT Pro Light"/>
          <a:cs typeface="Avenir Next LT Pro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venir Next LT Pro Light"/>
          <a:ea typeface="Avenir Next LT Pro Light"/>
          <a:cs typeface="Avenir Next LT Pro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venir Next LT Pro Light"/>
          <a:ea typeface="Avenir Next LT Pro Light"/>
          <a:cs typeface="Avenir Next LT Pro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" name="Google Shape;20;p13"/>
          <p:cNvSpPr/>
          <p:nvPr/>
        </p:nvSpPr>
        <p:spPr>
          <a:xfrm flipH="1" rot="10800000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DA002F">
                  <a:alpha val="74509"/>
                </a:srgbClr>
              </a:gs>
              <a:gs pos="100000">
                <a:srgbClr val="D54ECF">
                  <a:alpha val="47450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" name="Google Shape;21;p13"/>
          <p:cNvSpPr/>
          <p:nvPr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rgbClr val="DA002F">
                  <a:alpha val="36470"/>
                </a:srgbClr>
              </a:gs>
              <a:gs pos="92000">
                <a:srgbClr val="92248E">
                  <a:alpha val="74509"/>
                </a:srgbClr>
              </a:gs>
              <a:gs pos="100000">
                <a:srgbClr val="92248E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13"/>
          <p:cNvSpPr/>
          <p:nvPr/>
        </p:nvSpPr>
        <p:spPr>
          <a:xfrm flipH="1" rot="10800000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rgbClr val="92248E">
                  <a:alpha val="60392"/>
                </a:srgbClr>
              </a:gs>
              <a:gs pos="13000">
                <a:srgbClr val="92248E">
                  <a:alpha val="60392"/>
                </a:srgbClr>
              </a:gs>
              <a:gs pos="99000">
                <a:schemeClr val="accent4"/>
              </a:gs>
              <a:gs pos="100000">
                <a:schemeClr val="accent4"/>
              </a:gs>
            </a:gsLst>
            <a:lin ang="1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" name="Google Shape;23;p13"/>
          <p:cNvSpPr txBox="1"/>
          <p:nvPr>
            <p:ph type="ctrTitle"/>
          </p:nvPr>
        </p:nvSpPr>
        <p:spPr>
          <a:xfrm>
            <a:off x="782918" y="1028700"/>
            <a:ext cx="10614211" cy="1152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/>
          <p:nvPr/>
        </p:nvSpPr>
        <p:spPr>
          <a:xfrm flipH="1" rot="-5400000">
            <a:off x="4063256" y="400727"/>
            <a:ext cx="4065484" cy="8849062"/>
          </a:xfrm>
          <a:custGeom>
            <a:rect b="b" l="l" r="r" t="t"/>
            <a:pathLst>
              <a:path extrusionOk="0" h="8849062" w="4065484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>
            <a:gsLst>
              <a:gs pos="0">
                <a:srgbClr val="FF9165">
                  <a:alpha val="2352"/>
                </a:srgbClr>
              </a:gs>
              <a:gs pos="7000">
                <a:srgbClr val="FF9165">
                  <a:alpha val="2352"/>
                </a:srgbClr>
              </a:gs>
              <a:gs pos="100000">
                <a:srgbClr val="FFFFFF">
                  <a:alpha val="15294"/>
                </a:srgbClr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" name="Google Shape;25;p13"/>
          <p:cNvSpPr txBox="1"/>
          <p:nvPr>
            <p:ph idx="1" type="subTitle"/>
          </p:nvPr>
        </p:nvSpPr>
        <p:spPr>
          <a:xfrm>
            <a:off x="1524000" y="2408518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/>
          <p:nvPr>
            <p:ph idx="2" type="pic"/>
          </p:nvPr>
        </p:nvSpPr>
        <p:spPr>
          <a:xfrm>
            <a:off x="2343302" y="3351746"/>
            <a:ext cx="7519558" cy="3506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Quote">
  <p:cSld name="8_Quot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 flipH="1" rot="10800000">
            <a:off x="0" y="4460827"/>
            <a:ext cx="12192003" cy="2397392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p22"/>
          <p:cNvSpPr/>
          <p:nvPr/>
        </p:nvSpPr>
        <p:spPr>
          <a:xfrm flipH="1" rot="10800000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rgbClr val="FF4F74">
                  <a:alpha val="0"/>
                </a:srgbClr>
              </a:gs>
              <a:gs pos="99000">
                <a:srgbClr val="92248E">
                  <a:alpha val="80392"/>
                </a:srgbClr>
              </a:gs>
              <a:gs pos="100000">
                <a:srgbClr val="92248E">
                  <a:alpha val="80392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22"/>
          <p:cNvSpPr/>
          <p:nvPr/>
        </p:nvSpPr>
        <p:spPr>
          <a:xfrm rot="-6765946">
            <a:off x="2944145" y="2710934"/>
            <a:ext cx="3118759" cy="4639931"/>
          </a:xfrm>
          <a:custGeom>
            <a:rect b="b" l="l" r="r" t="t"/>
            <a:pathLst>
              <a:path extrusionOk="0" h="4639931" w="3118759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rgbClr val="FF907A">
                  <a:alpha val="11372"/>
                </a:srgbClr>
              </a:gs>
              <a:gs pos="100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2"/>
          <p:cNvSpPr/>
          <p:nvPr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rgbClr val="FF907A">
                  <a:alpha val="15294"/>
                </a:srgbClr>
              </a:gs>
              <a:gs pos="62000">
                <a:srgbClr val="DA002F">
                  <a:alpha val="0"/>
                </a:srgbClr>
              </a:gs>
              <a:gs pos="100000">
                <a:srgbClr val="DA002F">
                  <a:alpha val="0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22"/>
          <p:cNvSpPr txBox="1"/>
          <p:nvPr>
            <p:ph type="ctrTitle"/>
          </p:nvPr>
        </p:nvSpPr>
        <p:spPr>
          <a:xfrm>
            <a:off x="1383807" y="4611271"/>
            <a:ext cx="10229073" cy="11715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1371601" y="5970897"/>
            <a:ext cx="9448800" cy="42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2"/>
          <p:cNvSpPr/>
          <p:nvPr>
            <p:ph idx="2" type="pic"/>
          </p:nvPr>
        </p:nvSpPr>
        <p:spPr>
          <a:xfrm>
            <a:off x="0" y="0"/>
            <a:ext cx="12188952" cy="44622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14" name="Google Shape;114;p22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eam">
  <p:cSld name="9_Team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0">
                <a:srgbClr val="DA002F">
                  <a:alpha val="85490"/>
                </a:srgbClr>
              </a:gs>
              <a:gs pos="10000">
                <a:srgbClr val="DA002F">
                  <a:alpha val="85490"/>
                </a:srgb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23"/>
          <p:cNvSpPr/>
          <p:nvPr/>
        </p:nvSpPr>
        <p:spPr>
          <a:xfrm flipH="1" rot="10800000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rgbClr val="DA002F">
                  <a:alpha val="0"/>
                </a:srgbClr>
              </a:gs>
              <a:gs pos="100000">
                <a:schemeClr val="accent2"/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371600" y="580030"/>
            <a:ext cx="10240903" cy="1009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/>
          <p:nvPr>
            <p:ph idx="2" type="pic"/>
          </p:nvPr>
        </p:nvSpPr>
        <p:spPr>
          <a:xfrm>
            <a:off x="1045013" y="1819656"/>
            <a:ext cx="2282932" cy="2282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23" name="Google Shape;123;p23"/>
          <p:cNvSpPr/>
          <p:nvPr>
            <p:ph idx="3" type="pic"/>
          </p:nvPr>
        </p:nvSpPr>
        <p:spPr>
          <a:xfrm>
            <a:off x="3657600" y="1819656"/>
            <a:ext cx="2282932" cy="2282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24" name="Google Shape;124;p23"/>
          <p:cNvSpPr/>
          <p:nvPr>
            <p:ph idx="4" type="pic"/>
          </p:nvPr>
        </p:nvSpPr>
        <p:spPr>
          <a:xfrm>
            <a:off x="6281928" y="1819656"/>
            <a:ext cx="2282932" cy="2282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25" name="Google Shape;125;p23"/>
          <p:cNvSpPr/>
          <p:nvPr>
            <p:ph idx="5" type="pic"/>
          </p:nvPr>
        </p:nvSpPr>
        <p:spPr>
          <a:xfrm>
            <a:off x="8897112" y="1819656"/>
            <a:ext cx="2282932" cy="2282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1031368" y="4466873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6" type="body"/>
          </p:nvPr>
        </p:nvSpPr>
        <p:spPr>
          <a:xfrm>
            <a:off x="1045013" y="4877332"/>
            <a:ext cx="22860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7" type="body"/>
          </p:nvPr>
        </p:nvSpPr>
        <p:spPr>
          <a:xfrm>
            <a:off x="3667663" y="4466873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8" type="body"/>
          </p:nvPr>
        </p:nvSpPr>
        <p:spPr>
          <a:xfrm>
            <a:off x="3681308" y="4877332"/>
            <a:ext cx="22860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9" type="body"/>
          </p:nvPr>
        </p:nvSpPr>
        <p:spPr>
          <a:xfrm>
            <a:off x="6290307" y="4466873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3" type="body"/>
          </p:nvPr>
        </p:nvSpPr>
        <p:spPr>
          <a:xfrm>
            <a:off x="6303952" y="4877332"/>
            <a:ext cx="22860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4" type="body"/>
          </p:nvPr>
        </p:nvSpPr>
        <p:spPr>
          <a:xfrm>
            <a:off x="8924408" y="4466873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5" type="body"/>
          </p:nvPr>
        </p:nvSpPr>
        <p:spPr>
          <a:xfrm>
            <a:off x="8938053" y="4877332"/>
            <a:ext cx="22860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368">
          <p15:clr>
            <a:srgbClr val="FBAE40"/>
          </p15:clr>
        </p15:guide>
        <p15:guide id="2" pos="3024">
          <p15:clr>
            <a:srgbClr val="FBAE40"/>
          </p15:clr>
        </p15:guide>
        <p15:guide id="3" pos="4680">
          <p15:clr>
            <a:srgbClr val="FBAE40"/>
          </p15:clr>
        </p15:guide>
        <p15:guide id="4" pos="6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 (comparison slide)">
  <p:cSld name="Content 2 column (comparison slide)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371600" y="2112264"/>
            <a:ext cx="48410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1371600" y="3018472"/>
            <a:ext cx="4841076" cy="3104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3" type="body"/>
          </p:nvPr>
        </p:nvSpPr>
        <p:spPr>
          <a:xfrm>
            <a:off x="6766560" y="2112264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body"/>
          </p:nvPr>
        </p:nvSpPr>
        <p:spPr>
          <a:xfrm>
            <a:off x="6766560" y="3018471"/>
            <a:ext cx="4841076" cy="3104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1371600" y="2112264"/>
            <a:ext cx="3200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371600" y="3018472"/>
            <a:ext cx="3200400" cy="3104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4892040" y="2109976"/>
            <a:ext cx="3200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5"/>
          <p:cNvSpPr txBox="1"/>
          <p:nvPr>
            <p:ph idx="4" type="body"/>
          </p:nvPr>
        </p:nvSpPr>
        <p:spPr>
          <a:xfrm>
            <a:off x="4892040" y="3016183"/>
            <a:ext cx="3200400" cy="3104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5" type="body"/>
          </p:nvPr>
        </p:nvSpPr>
        <p:spPr>
          <a:xfrm>
            <a:off x="8412480" y="2112263"/>
            <a:ext cx="3200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25"/>
          <p:cNvSpPr txBox="1"/>
          <p:nvPr>
            <p:ph idx="6" type="body"/>
          </p:nvPr>
        </p:nvSpPr>
        <p:spPr>
          <a:xfrm>
            <a:off x="8412480" y="3018470"/>
            <a:ext cx="3200400" cy="3104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losing">
  <p:cSld name="13_Closing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8643193" y="457201"/>
            <a:ext cx="3091607" cy="17276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/>
          <p:nvPr>
            <p:ph idx="2" type="pic"/>
          </p:nvPr>
        </p:nvSpPr>
        <p:spPr>
          <a:xfrm>
            <a:off x="0" y="0"/>
            <a:ext cx="8119872" cy="64099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59" name="Google Shape;159;p26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8643938" y="2530475"/>
            <a:ext cx="3023806" cy="3427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371600" y="987425"/>
            <a:ext cx="3932237" cy="18945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5650992" y="987425"/>
            <a:ext cx="568756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1371600" y="3058510"/>
            <a:ext cx="3932237" cy="2802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7" name="Google Shape;167;p27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371600" y="987552"/>
            <a:ext cx="3932237" cy="18928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/>
          <p:nvPr>
            <p:ph idx="2" type="pic"/>
          </p:nvPr>
        </p:nvSpPr>
        <p:spPr>
          <a:xfrm>
            <a:off x="5505319" y="987425"/>
            <a:ext cx="583324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1371600" y="3033286"/>
            <a:ext cx="3932237" cy="2835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28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4"/>
          <p:cNvGrpSpPr/>
          <p:nvPr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29" name="Google Shape;29;p14"/>
            <p:cNvSpPr/>
            <p:nvPr/>
          </p:nvSpPr>
          <p:spPr>
            <a:xfrm flipH="1" rot="10800000">
              <a:off x="0" y="6401226"/>
              <a:ext cx="12192000" cy="456773"/>
            </a:xfrm>
            <a:prstGeom prst="rect">
              <a:avLst/>
            </a:prstGeom>
            <a:gradFill>
              <a:gsLst>
                <a:gs pos="0">
                  <a:srgbClr val="FE4A00">
                    <a:alpha val="27450"/>
                  </a:srgbClr>
                </a:gs>
                <a:gs pos="14000">
                  <a:srgbClr val="FE4A00">
                    <a:alpha val="27450"/>
                  </a:srgbClr>
                </a:gs>
                <a:gs pos="100000">
                  <a:srgbClr val="DA002F">
                    <a:alpha val="84313"/>
                  </a:srgbClr>
                </a:gs>
              </a:gsLst>
              <a:lin ang="6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" name="Google Shape;30;p14"/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0">
                  <a:srgbClr val="D85FD4">
                    <a:alpha val="54509"/>
                  </a:srgbClr>
                </a:gs>
                <a:gs pos="9000">
                  <a:srgbClr val="D85FD4">
                    <a:alpha val="54509"/>
                  </a:srgbClr>
                </a:gs>
                <a:gs pos="99000">
                  <a:schemeClr val="accent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1" name="Google Shape;31;p14"/>
          <p:cNvSpPr/>
          <p:nvPr/>
        </p:nvSpPr>
        <p:spPr>
          <a:xfrm flipH="1" rot="-5400000">
            <a:off x="-1184687" y="1185453"/>
            <a:ext cx="6408742" cy="4037835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DA002F">
                  <a:alpha val="88235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" name="Google Shape;32;p14"/>
          <p:cNvSpPr/>
          <p:nvPr/>
        </p:nvSpPr>
        <p:spPr>
          <a:xfrm flipH="1" rot="-5400000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rgbClr val="FF4F74">
                  <a:alpha val="0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" name="Google Shape;33;p14"/>
          <p:cNvSpPr/>
          <p:nvPr/>
        </p:nvSpPr>
        <p:spPr>
          <a:xfrm rot="-964587">
            <a:off x="-364225" y="1757079"/>
            <a:ext cx="3900087" cy="4178958"/>
          </a:xfrm>
          <a:custGeom>
            <a:rect b="b" l="l" r="r" t="t"/>
            <a:pathLst>
              <a:path extrusionOk="0" h="4178958" w="3900087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34000">
                <a:srgbClr val="FFFFFF">
                  <a:alpha val="0"/>
                </a:srgbClr>
              </a:gs>
              <a:gs pos="100000">
                <a:srgbClr val="FF907A">
                  <a:alpha val="34509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" name="Google Shape;34;p14"/>
          <p:cNvSpPr/>
          <p:nvPr/>
        </p:nvSpPr>
        <p:spPr>
          <a:xfrm flipH="1" rot="5400000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rgbClr val="DA002F">
                  <a:alpha val="28235"/>
                </a:srgbClr>
              </a:gs>
              <a:gs pos="100000">
                <a:srgbClr val="FE4A00">
                  <a:alpha val="0"/>
                </a:srgbClr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" name="Google Shape;35;p14"/>
          <p:cNvSpPr txBox="1"/>
          <p:nvPr>
            <p:ph type="title"/>
          </p:nvPr>
        </p:nvSpPr>
        <p:spPr>
          <a:xfrm>
            <a:off x="518616" y="586633"/>
            <a:ext cx="3125336" cy="3611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4778375" y="863600"/>
            <a:ext cx="3441700" cy="5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/>
          <p:nvPr>
            <p:ph idx="2" type="pic"/>
          </p:nvPr>
        </p:nvSpPr>
        <p:spPr>
          <a:xfrm>
            <a:off x="8787384" y="868680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9" name="Google Shape;39;p14"/>
          <p:cNvSpPr/>
          <p:nvPr>
            <p:ph idx="3" type="pic"/>
          </p:nvPr>
        </p:nvSpPr>
        <p:spPr>
          <a:xfrm>
            <a:off x="8787384" y="2688336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" name="Google Shape;40;p14"/>
          <p:cNvSpPr/>
          <p:nvPr>
            <p:ph idx="4" type="pic"/>
          </p:nvPr>
        </p:nvSpPr>
        <p:spPr>
          <a:xfrm>
            <a:off x="8787384" y="4526280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Break">
  <p:cSld name="4_Section Brea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/>
          <p:nvPr/>
        </p:nvSpPr>
        <p:spPr>
          <a:xfrm flipH="1" rot="5400000">
            <a:off x="-152592" y="162118"/>
            <a:ext cx="6400418" cy="6095233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DA002F">
                  <a:alpha val="88235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" name="Google Shape;45;p15"/>
          <p:cNvSpPr/>
          <p:nvPr/>
        </p:nvSpPr>
        <p:spPr>
          <a:xfrm flipH="1" rot="5400000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rgbClr val="FF4F74">
                  <a:alpha val="0"/>
                </a:srgbClr>
              </a:gs>
              <a:gs pos="99000">
                <a:srgbClr val="6D1A6A">
                  <a:alpha val="86274"/>
                </a:srgbClr>
              </a:gs>
              <a:gs pos="100000">
                <a:srgbClr val="6D1A6A">
                  <a:alpha val="86274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" name="Google Shape;46;p15"/>
          <p:cNvSpPr/>
          <p:nvPr/>
        </p:nvSpPr>
        <p:spPr>
          <a:xfrm flipH="1" rot="5400000">
            <a:off x="1932850" y="2249496"/>
            <a:ext cx="2211724" cy="6113042"/>
          </a:xfrm>
          <a:prstGeom prst="rect">
            <a:avLst/>
          </a:prstGeom>
          <a:gradFill>
            <a:gsLst>
              <a:gs pos="0">
                <a:srgbClr val="DA002F">
                  <a:alpha val="27450"/>
                </a:srgbClr>
              </a:gs>
              <a:gs pos="2000">
                <a:srgbClr val="DA002F">
                  <a:alpha val="27450"/>
                </a:srgbClr>
              </a:gs>
              <a:gs pos="100000">
                <a:srgbClr val="FE4A00">
                  <a:alpha val="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" name="Google Shape;47;p15"/>
          <p:cNvSpPr/>
          <p:nvPr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0">
                <a:srgbClr val="FFD9CB">
                  <a:alpha val="0"/>
                </a:srgbClr>
              </a:gs>
              <a:gs pos="39000">
                <a:srgbClr val="FFD9CB">
                  <a:alpha val="0"/>
                </a:srgbClr>
              </a:gs>
              <a:gs pos="100000">
                <a:srgbClr val="FF907A">
                  <a:alpha val="28235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" name="Google Shape;48;p15"/>
          <p:cNvSpPr txBox="1"/>
          <p:nvPr>
            <p:ph type="ctrTitle"/>
          </p:nvPr>
        </p:nvSpPr>
        <p:spPr>
          <a:xfrm>
            <a:off x="929154" y="987237"/>
            <a:ext cx="4506259" cy="29764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>
            <a:off x="929154" y="4393824"/>
            <a:ext cx="4506259" cy="1597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/>
          <p:nvPr>
            <p:ph idx="2" type="pic"/>
          </p:nvPr>
        </p:nvSpPr>
        <p:spPr>
          <a:xfrm>
            <a:off x="6931152" y="627063"/>
            <a:ext cx="4195763" cy="26749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2" name="Google Shape;52;p15"/>
          <p:cNvSpPr/>
          <p:nvPr>
            <p:ph idx="3" type="pic"/>
          </p:nvPr>
        </p:nvSpPr>
        <p:spPr>
          <a:xfrm>
            <a:off x="6931152" y="3621024"/>
            <a:ext cx="4195763" cy="26749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ction">
  <p:cSld name="3_Introduc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4769893" y="457200"/>
            <a:ext cx="6230956" cy="15693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0" y="0"/>
            <a:ext cx="4041648" cy="16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8" name="Google Shape;58;p16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/>
          <p:nvPr>
            <p:ph idx="3" type="pic"/>
          </p:nvPr>
        </p:nvSpPr>
        <p:spPr>
          <a:xfrm>
            <a:off x="0" y="1603470"/>
            <a:ext cx="4041648" cy="16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60" name="Google Shape;60;p16"/>
          <p:cNvSpPr/>
          <p:nvPr>
            <p:ph idx="4" type="pic"/>
          </p:nvPr>
        </p:nvSpPr>
        <p:spPr>
          <a:xfrm>
            <a:off x="0" y="3206940"/>
            <a:ext cx="4041648" cy="16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61" name="Google Shape;61;p16"/>
          <p:cNvSpPr/>
          <p:nvPr>
            <p:ph idx="5" type="pic"/>
          </p:nvPr>
        </p:nvSpPr>
        <p:spPr>
          <a:xfrm>
            <a:off x="0" y="4810409"/>
            <a:ext cx="4041648" cy="16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770438" y="2368550"/>
            <a:ext cx="6230411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Summary">
  <p:cSld name="12_Summar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DA002F">
                  <a:alpha val="88235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" name="Google Shape;77;p19"/>
          <p:cNvSpPr/>
          <p:nvPr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0">
                <a:srgbClr val="FF4F74">
                  <a:alpha val="0"/>
                </a:srgbClr>
              </a:gs>
              <a:gs pos="24000">
                <a:srgbClr val="FF4F74">
                  <a:alpha val="0"/>
                </a:srgbClr>
              </a:gs>
              <a:gs pos="99000">
                <a:srgbClr val="92248E">
                  <a:alpha val="84313"/>
                </a:srgbClr>
              </a:gs>
              <a:gs pos="100000">
                <a:srgbClr val="92248E">
                  <a:alpha val="84313"/>
                </a:srgbClr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" name="Google Shape;78;p19"/>
          <p:cNvSpPr/>
          <p:nvPr/>
        </p:nvSpPr>
        <p:spPr>
          <a:xfrm flipH="1" rot="5400000">
            <a:off x="-170122" y="389706"/>
            <a:ext cx="6422401" cy="6096002"/>
          </a:xfrm>
          <a:prstGeom prst="rect">
            <a:avLst/>
          </a:prstGeom>
          <a:gradFill>
            <a:gsLst>
              <a:gs pos="0">
                <a:srgbClr val="DA002F">
                  <a:alpha val="27450"/>
                </a:srgbClr>
              </a:gs>
              <a:gs pos="2000">
                <a:srgbClr val="DA002F">
                  <a:alpha val="27450"/>
                </a:srgbClr>
              </a:gs>
              <a:gs pos="78000">
                <a:srgbClr val="FE4A00">
                  <a:alpha val="0"/>
                </a:srgbClr>
              </a:gs>
              <a:gs pos="100000">
                <a:srgbClr val="FE4A00">
                  <a:alpha val="0"/>
                </a:srgbClr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" name="Google Shape;79;p19"/>
          <p:cNvSpPr/>
          <p:nvPr/>
        </p:nvSpPr>
        <p:spPr>
          <a:xfrm rot="-5400000">
            <a:off x="517670" y="1253114"/>
            <a:ext cx="6840582" cy="4316082"/>
          </a:xfrm>
          <a:prstGeom prst="rect">
            <a:avLst/>
          </a:prstGeom>
          <a:gradFill>
            <a:gsLst>
              <a:gs pos="0">
                <a:srgbClr val="92248E">
                  <a:alpha val="10588"/>
                </a:srgbClr>
              </a:gs>
              <a:gs pos="44000">
                <a:srgbClr val="92248E">
                  <a:alpha val="10588"/>
                </a:srgbClr>
              </a:gs>
              <a:gs pos="99000">
                <a:srgbClr val="92248E">
                  <a:alpha val="0"/>
                </a:srgbClr>
              </a:gs>
              <a:gs pos="100000">
                <a:srgbClr val="92248E">
                  <a:alpha val="0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914400" y="758997"/>
            <a:ext cx="3319895" cy="5381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/>
        </p:nvSpPr>
        <p:spPr>
          <a:xfrm rot="-6692243">
            <a:off x="-619013" y="1524958"/>
            <a:ext cx="4648282" cy="4433301"/>
          </a:xfrm>
          <a:custGeom>
            <a:rect b="b" l="l" r="r" t="t"/>
            <a:pathLst>
              <a:path extrusionOk="0" h="4433301" w="4648282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0">
                <a:srgbClr val="FF907A">
                  <a:alpha val="9411"/>
                </a:srgbClr>
              </a:gs>
              <a:gs pos="31000">
                <a:srgbClr val="FF907A">
                  <a:alpha val="9411"/>
                </a:srgbClr>
              </a:gs>
              <a:gs pos="85000">
                <a:srgbClr val="FFBCAF">
                  <a:alpha val="20392"/>
                </a:srgbClr>
              </a:gs>
              <a:gs pos="100000">
                <a:srgbClr val="FFBCAF">
                  <a:alpha val="20392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/>
          <p:nvPr>
            <p:ph idx="2" type="pic"/>
          </p:nvPr>
        </p:nvSpPr>
        <p:spPr>
          <a:xfrm>
            <a:off x="4608576" y="758952"/>
            <a:ext cx="2962656" cy="251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84" name="Google Shape;84;p19"/>
          <p:cNvSpPr/>
          <p:nvPr>
            <p:ph idx="3" type="pic"/>
          </p:nvPr>
        </p:nvSpPr>
        <p:spPr>
          <a:xfrm>
            <a:off x="4608576" y="3593592"/>
            <a:ext cx="2962656" cy="251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8089901" y="693738"/>
            <a:ext cx="3522980" cy="544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hart and Table">
  <p:cSld name="2_Chart and Tab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 flipH="1" rot="10800000">
            <a:off x="0" y="1"/>
            <a:ext cx="12192003" cy="2397392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1371599" y="2603500"/>
            <a:ext cx="10190163" cy="3468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 rot="-6765946">
            <a:off x="4822383" y="-1739232"/>
            <a:ext cx="3118759" cy="4639931"/>
          </a:xfrm>
          <a:custGeom>
            <a:rect b="b" l="l" r="r" t="t"/>
            <a:pathLst>
              <a:path extrusionOk="0" h="4639931" w="3118759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rgbClr val="FF907A">
                  <a:alpha val="11372"/>
                </a:srgbClr>
              </a:gs>
              <a:gs pos="100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0"/>
          <p:cNvSpPr/>
          <p:nvPr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rgbClr val="FF907A">
                  <a:alpha val="15294"/>
                </a:srgbClr>
              </a:gs>
              <a:gs pos="62000">
                <a:srgbClr val="DA002F">
                  <a:alpha val="0"/>
                </a:srgbClr>
              </a:gs>
              <a:gs pos="100000">
                <a:srgbClr val="DA002F">
                  <a:alpha val="0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rt and Table">
  <p:cSld name="1_Chart and Tab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 flipH="1" rot="10800000">
            <a:off x="0" y="1"/>
            <a:ext cx="12192003" cy="2397392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320803" y="2865438"/>
            <a:ext cx="10240960" cy="2708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1"/>
          <p:cNvSpPr/>
          <p:nvPr/>
        </p:nvSpPr>
        <p:spPr>
          <a:xfrm rot="-6765946">
            <a:off x="4822383" y="-1739232"/>
            <a:ext cx="3118759" cy="4639931"/>
          </a:xfrm>
          <a:custGeom>
            <a:rect b="b" l="l" r="r" t="t"/>
            <a:pathLst>
              <a:path extrusionOk="0" h="4639931" w="3118759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rgbClr val="FF907A">
                  <a:alpha val="11372"/>
                </a:srgbClr>
              </a:gs>
              <a:gs pos="100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1"/>
          <p:cNvSpPr/>
          <p:nvPr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rgbClr val="FF907A">
                  <a:alpha val="15294"/>
                </a:srgbClr>
              </a:gs>
              <a:gs pos="62000">
                <a:srgbClr val="DA002F">
                  <a:alpha val="0"/>
                </a:srgbClr>
              </a:gs>
              <a:gs pos="100000">
                <a:srgbClr val="DA002F">
                  <a:alpha val="0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11" name="Google Shape;11;p12"/>
            <p:cNvSpPr/>
            <p:nvPr/>
          </p:nvSpPr>
          <p:spPr>
            <a:xfrm flipH="1" rot="10800000">
              <a:off x="0" y="6401226"/>
              <a:ext cx="12192000" cy="456773"/>
            </a:xfrm>
            <a:prstGeom prst="rect">
              <a:avLst/>
            </a:prstGeom>
            <a:gradFill>
              <a:gsLst>
                <a:gs pos="0">
                  <a:srgbClr val="FE4A00">
                    <a:alpha val="27450"/>
                  </a:srgbClr>
                </a:gs>
                <a:gs pos="14000">
                  <a:srgbClr val="FE4A00">
                    <a:alpha val="27450"/>
                  </a:srgbClr>
                </a:gs>
                <a:gs pos="100000">
                  <a:srgbClr val="DA002F">
                    <a:alpha val="84313"/>
                  </a:srgbClr>
                </a:gs>
              </a:gsLst>
              <a:lin ang="6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0">
                  <a:srgbClr val="D85FD4">
                    <a:alpha val="54509"/>
                  </a:srgbClr>
                </a:gs>
                <a:gs pos="9000">
                  <a:srgbClr val="D85FD4">
                    <a:alpha val="54509"/>
                  </a:srgbClr>
                </a:gs>
                <a:gs pos="99000">
                  <a:schemeClr val="accent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3" name="Google Shape;13;p12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b="1" i="0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ealthline.com/health/does-music-help-you-study#best-music-for-study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5.jpg"/><Relationship Id="rId7" Type="http://schemas.openxmlformats.org/officeDocument/2006/relationships/hyperlink" Target="https://pypi.org/project/spotipy/" TargetMode="External"/><Relationship Id="rId8" Type="http://schemas.openxmlformats.org/officeDocument/2006/relationships/hyperlink" Target="https://developer.spotify.com/documentation/web-api/reference/#/operations/get-audio-featur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hyperlink" Target="https://developer.spotify.com/documentation/web-api/reference/#/operations/get-audio-featur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ctrTitle"/>
          </p:nvPr>
        </p:nvSpPr>
        <p:spPr>
          <a:xfrm>
            <a:off x="1025196" y="1800192"/>
            <a:ext cx="10614211" cy="1152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US"/>
              <a:t>MUSIC RECOMMENDATION SYSTEM</a:t>
            </a:r>
            <a:br>
              <a:rPr lang="en-US"/>
            </a:br>
            <a:br>
              <a:rPr lang="en-US"/>
            </a:br>
            <a:r>
              <a:rPr lang="en-US"/>
              <a:t>PROJECT 3: </a:t>
            </a:r>
            <a:br>
              <a:rPr lang="en-US"/>
            </a:br>
            <a:r>
              <a:rPr lang="en-US"/>
              <a:t>COMMUNITY LEARNING </a:t>
            </a:r>
            <a:endParaRPr/>
          </a:p>
        </p:txBody>
      </p:sp>
      <p:sp>
        <p:nvSpPr>
          <p:cNvPr id="182" name="Google Shape;182;p1"/>
          <p:cNvSpPr txBox="1"/>
          <p:nvPr>
            <p:ph idx="1" type="subTitle"/>
          </p:nvPr>
        </p:nvSpPr>
        <p:spPr>
          <a:xfrm>
            <a:off x="1524000" y="3263232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/>
          </a:p>
          <a:p>
            <a:pPr indent="-228600" lvl="0" marL="2286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Group 3 – Danielle Dong, Rene Dussault, Shirley Poovilingam</a:t>
            </a:r>
            <a:endParaRPr/>
          </a:p>
        </p:txBody>
      </p:sp>
      <p:pic>
        <p:nvPicPr>
          <p:cNvPr descr="A close - up of a record player" id="183" name="Google Shape;18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9693" y="4183161"/>
            <a:ext cx="5736493" cy="26748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>
            <p:ph type="title"/>
          </p:nvPr>
        </p:nvSpPr>
        <p:spPr>
          <a:xfrm>
            <a:off x="4386848" y="186549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-US" sz="3000"/>
              <a:t>DO YOU LIKE STUDYING OR TRAINING? </a:t>
            </a:r>
            <a:endParaRPr/>
          </a:p>
        </p:txBody>
      </p:sp>
      <p:sp>
        <p:nvSpPr>
          <p:cNvPr id="265" name="Google Shape;265;p10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Sample Footer 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4386848" y="1749385"/>
            <a:ext cx="7898567" cy="4393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  Here's a list of songs for studying:</a:t>
            </a:r>
            <a:endParaRPr/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Guitar Tribute Players: Home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Sungha Jung: Englishman in New York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Jaden Berry: The Meadows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Ludwig van Beethoven: Symphony No. 6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Wolfgang Amadeus Mozart: Mozart: Clarinet Concerto in A Major, K. 622: II. Adagio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Franz Schubert: Symphony No. 8 In B Minor, D.759 - "Unfinished": 1. Allegro moderato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Grayville Trio: Strangest Sea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Tito Puente: Mambo Gozon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Foster Davies: Romancing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The Groove Trio: Barney's</a:t>
            </a:r>
            <a:endParaRPr/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67" name="Google Shape;267;p10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- up of a record player" id="268" name="Google Shape;2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41648" cy="161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50" y="1618488"/>
            <a:ext cx="4041998" cy="162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224588"/>
            <a:ext cx="4041648" cy="160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08340"/>
            <a:ext cx="4041648" cy="160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type="title"/>
          </p:nvPr>
        </p:nvSpPr>
        <p:spPr>
          <a:xfrm>
            <a:off x="323462" y="758997"/>
            <a:ext cx="4155232" cy="5381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lang="en-US"/>
              <a:t>CONCLUSION</a:t>
            </a:r>
            <a:r>
              <a:rPr lang="en-US" sz="3000"/>
              <a:t>(SUMMARY)</a:t>
            </a:r>
            <a:endParaRPr/>
          </a:p>
        </p:txBody>
      </p:sp>
      <p:pic>
        <p:nvPicPr>
          <p:cNvPr descr="A close - up of a trumpet" id="277" name="Google Shape;277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2189" y="274967"/>
            <a:ext cx="2595627" cy="2203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descr="A close - up of a violin" id="278" name="Google Shape;278;p1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018" y="4197096"/>
            <a:ext cx="2595627" cy="2203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graphicFrame>
        <p:nvGraphicFramePr>
          <p:cNvPr id="279" name="Google Shape;279;p11"/>
          <p:cNvGraphicFramePr/>
          <p:nvPr/>
        </p:nvGraphicFramePr>
        <p:xfrm>
          <a:off x="6836065" y="657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{5025FCAF-3C02-4543-BF51-89905D0F6C53}</a:tableStyleId>
              </a:tblPr>
              <a:tblGrid>
                <a:gridCol w="5032475"/>
              </a:tblGrid>
              <a:tr h="5093625">
                <a:tc>
                  <a:txBody>
                    <a:bodyPr/>
                    <a:lstStyle/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747D7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47D7D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>
                          <a:solidFill>
                            <a:srgbClr val="747D7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Spotipy, Python’s library collects Spotify’s data</a:t>
                      </a:r>
                      <a:endParaRPr sz="1400" u="none" cap="none" strike="noStrike"/>
                    </a:p>
                    <a:p>
                      <a:pPr indent="-171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747D7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47D7D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>
                          <a:solidFill>
                            <a:srgbClr val="747D7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Clustering using K-Means Algorithm</a:t>
                      </a:r>
                      <a:endParaRPr sz="1400" u="none" cap="none" strike="noStrike"/>
                    </a:p>
                    <a:p>
                      <a:pPr indent="-171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747D7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47D7D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>
                          <a:solidFill>
                            <a:srgbClr val="747D7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3D Scatter Plot</a:t>
                      </a:r>
                      <a:endParaRPr sz="1400" u="none" cap="none" strike="noStrike"/>
                    </a:p>
                    <a:p>
                      <a:pPr indent="-171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747D7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47D7D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>
                          <a:solidFill>
                            <a:srgbClr val="747D7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Recommend songs that matches Spotify’s features</a:t>
                      </a:r>
                      <a:endParaRPr sz="1400" u="none" cap="none" strike="noStrike"/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title"/>
          </p:nvPr>
        </p:nvSpPr>
        <p:spPr>
          <a:xfrm>
            <a:off x="518616" y="586633"/>
            <a:ext cx="3125336" cy="3611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189" name="Google Shape;189;p2"/>
          <p:cNvSpPr txBox="1"/>
          <p:nvPr>
            <p:ph idx="1" type="body"/>
          </p:nvPr>
        </p:nvSpPr>
        <p:spPr>
          <a:xfrm>
            <a:off x="4778375" y="863600"/>
            <a:ext cx="3441700" cy="5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Introduction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Methodology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Conclusion</a:t>
            </a:r>
            <a:endParaRPr/>
          </a:p>
        </p:txBody>
      </p:sp>
      <p:pic>
        <p:nvPicPr>
          <p:cNvPr descr="A close - up of a violin" id="190" name="Google Shape;190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7384" y="868680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descr="A close - up of a violinist" id="191" name="Google Shape;191;p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7384" y="2688336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descr="A close - up of a trumpet" id="192" name="Google Shape;192;p2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7384" y="4526280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193" name="Google Shape;193;p2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 txBox="1"/>
          <p:nvPr>
            <p:ph type="title"/>
          </p:nvPr>
        </p:nvSpPr>
        <p:spPr>
          <a:xfrm>
            <a:off x="142113" y="2087784"/>
            <a:ext cx="3932254" cy="16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venir"/>
              <a:buNone/>
            </a:pPr>
            <a:r>
              <a:rPr lang="en-US" sz="2600"/>
              <a:t>INTRODUCTION</a:t>
            </a:r>
            <a:endParaRPr/>
          </a:p>
        </p:txBody>
      </p:sp>
      <p:sp>
        <p:nvSpPr>
          <p:cNvPr id="199" name="Google Shape;199;p3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0" name="Google Shape;200;p3"/>
          <p:cNvGraphicFramePr/>
          <p:nvPr/>
        </p:nvGraphicFramePr>
        <p:xfrm>
          <a:off x="4382589" y="973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{5025FCAF-3C02-4543-BF51-89905D0F6C53}</a:tableStyleId>
              </a:tblPr>
              <a:tblGrid>
                <a:gridCol w="7229925"/>
              </a:tblGrid>
              <a:tr h="394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In this project, we explore an</a:t>
                      </a:r>
                      <a:endParaRPr b="0" i="0" sz="1600" u="none" cap="none" strike="noStrike">
                        <a:solidFill>
                          <a:srgbClr val="B2B7B7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747D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747D7D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What is the problem?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747D7D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1" i="0" lang="en-US" sz="1600" u="none" cap="none" strike="noStrike">
                          <a:solidFill>
                            <a:srgbClr val="747D7D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By leveraging advanced machine learning techniques, we hope to deliver a seamless and enjoyable music experience for Spotify users</a:t>
                      </a:r>
                      <a:endParaRPr b="1" i="0" sz="1600" u="none" cap="none" strike="noStrike">
                        <a:solidFill>
                          <a:srgbClr val="747D7D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747D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747D7D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How do we solve the problem ?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747D7D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1" i="0" lang="en-US" sz="1600" u="none" cap="none" strike="noStrike">
                          <a:solidFill>
                            <a:srgbClr val="747D7D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By using unsupervised learning approach to suggest music to Spotify users (API, K-Means with Elbow Method, Clusters Visualization with Plotly) </a:t>
                      </a:r>
                      <a:endParaRPr b="1" i="0" sz="1600" u="none" cap="none" strike="noStrike">
                        <a:solidFill>
                          <a:srgbClr val="747D7D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747D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747D7D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What makes our recommendations better than Spotify?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747D7D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1" i="0" lang="en-US" sz="1600" u="none" cap="none" strike="noStrike">
                          <a:solidFill>
                            <a:srgbClr val="747D7D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Based on three features (energy, instrumentalness and speechiness,) ,we recommend songs that relates to user’s activity (studying, training or anything)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rgbClr val="747D7D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>
            <p:ph type="title"/>
          </p:nvPr>
        </p:nvSpPr>
        <p:spPr>
          <a:xfrm>
            <a:off x="518616" y="361661"/>
            <a:ext cx="3125336" cy="3611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venir"/>
              <a:buNone/>
            </a:pPr>
            <a:r>
              <a:rPr lang="en-US" sz="2700"/>
              <a:t>WHAT KIND OF MUSIC WORKS BEST FOR YOU?</a:t>
            </a:r>
            <a:endParaRPr/>
          </a:p>
        </p:txBody>
      </p:sp>
      <p:sp>
        <p:nvSpPr>
          <p:cNvPr id="206" name="Google Shape;206;p4"/>
          <p:cNvSpPr txBox="1"/>
          <p:nvPr>
            <p:ph idx="1" type="body"/>
          </p:nvPr>
        </p:nvSpPr>
        <p:spPr>
          <a:xfrm>
            <a:off x="4354286" y="1538474"/>
            <a:ext cx="6497637" cy="2913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25000" lnSpcReduction="20000"/>
          </a:bodyPr>
          <a:lstStyle/>
          <a:p>
            <a:pPr indent="-257175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49236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/>
          </a:p>
          <a:p>
            <a:pPr indent="-249236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/>
          </a:p>
          <a:p>
            <a:pPr indent="-1841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6400">
              <a:solidFill>
                <a:srgbClr val="747D7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7D7D"/>
              </a:buClr>
              <a:buSzPct val="100000"/>
              <a:buFont typeface="Arial"/>
              <a:buChar char="•"/>
            </a:pPr>
            <a:r>
              <a:rPr lang="en-US" sz="7200">
                <a:solidFill>
                  <a:srgbClr val="747D7D"/>
                </a:solidFill>
                <a:latin typeface="Avenir"/>
                <a:ea typeface="Avenir"/>
                <a:cs typeface="Avenir"/>
                <a:sym typeface="Avenir"/>
              </a:rPr>
              <a:t>Music that include lyrics can be distracting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>
              <a:solidFill>
                <a:srgbClr val="747D7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7D7D"/>
              </a:buClr>
              <a:buSzPct val="100000"/>
              <a:buFont typeface="Arial"/>
              <a:buChar char="•"/>
            </a:pPr>
            <a:r>
              <a:rPr lang="en-US" sz="7200">
                <a:solidFill>
                  <a:srgbClr val="747D7D"/>
                </a:solidFill>
                <a:latin typeface="Avenir"/>
                <a:ea typeface="Avenir"/>
                <a:cs typeface="Avenir"/>
                <a:sym typeface="Avenir"/>
              </a:rPr>
              <a:t>Choosing calm and soft music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>
              <a:solidFill>
                <a:srgbClr val="747D7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7D7D"/>
              </a:buClr>
              <a:buSzPct val="100000"/>
              <a:buFont typeface="Arial"/>
              <a:buChar char="•"/>
            </a:pPr>
            <a:r>
              <a:rPr lang="en-US" sz="7200">
                <a:solidFill>
                  <a:srgbClr val="747D7D"/>
                </a:solidFill>
                <a:latin typeface="Avenir"/>
                <a:ea typeface="Avenir"/>
                <a:cs typeface="Avenir"/>
                <a:sym typeface="Avenir"/>
              </a:rPr>
              <a:t>Keeping low volume while listening to music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>
              <a:solidFill>
                <a:srgbClr val="747D7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7D7D"/>
              </a:buClr>
              <a:buSzPct val="100000"/>
              <a:buFont typeface="Arial"/>
              <a:buChar char="•"/>
            </a:pPr>
            <a:r>
              <a:rPr lang="en-US" sz="7200">
                <a:solidFill>
                  <a:srgbClr val="747D7D"/>
                </a:solidFill>
                <a:latin typeface="Avenir"/>
                <a:ea typeface="Avenir"/>
                <a:cs typeface="Avenir"/>
                <a:sym typeface="Avenir"/>
              </a:rPr>
              <a:t>Listening to music depending on how you feel can affect your concentration</a:t>
            </a:r>
            <a:endParaRPr/>
          </a:p>
          <a:p>
            <a:pPr indent="-250825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9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7" name="Google Shape;207;p4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8" name="Google Shape;208;p4"/>
          <p:cNvGraphicFramePr/>
          <p:nvPr/>
        </p:nvGraphicFramePr>
        <p:xfrm>
          <a:off x="4252686" y="5001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{5025FCAF-3C02-4543-BF51-89905D0F6C53}</a:tableStyleId>
              </a:tblPr>
              <a:tblGrid>
                <a:gridCol w="5696850"/>
              </a:tblGrid>
              <a:tr h="74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u="sng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Reference:</a:t>
                      </a:r>
                      <a:endParaRPr u="sng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u="sng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https://www.healthline.com/health/does-music-help-you-study#best-music-for-studying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ctrTitle"/>
          </p:nvPr>
        </p:nvSpPr>
        <p:spPr>
          <a:xfrm>
            <a:off x="929153" y="644533"/>
            <a:ext cx="4506259" cy="29764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/>
              <a:t>METHODOLOGY</a:t>
            </a:r>
            <a:endParaRPr/>
          </a:p>
        </p:txBody>
      </p:sp>
      <p:sp>
        <p:nvSpPr>
          <p:cNvPr id="214" name="Google Shape;214;p5"/>
          <p:cNvSpPr txBox="1"/>
          <p:nvPr>
            <p:ph idx="1" type="subTitle"/>
          </p:nvPr>
        </p:nvSpPr>
        <p:spPr>
          <a:xfrm>
            <a:off x="929152" y="3831117"/>
            <a:ext cx="4506259" cy="1597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Data Collection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Clustering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Data Analysis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A picture containing a dj deck with levers" id="215" name="Google Shape;215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1152" y="627063"/>
            <a:ext cx="4195763" cy="26749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descr="Close-up of a DJ Deck" id="216" name="Google Shape;216;p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1152" y="3621024"/>
            <a:ext cx="4195763" cy="26749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217" name="Google Shape;217;p5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type="title"/>
          </p:nvPr>
        </p:nvSpPr>
        <p:spPr>
          <a:xfrm>
            <a:off x="4395522" y="27009"/>
            <a:ext cx="6230956" cy="15693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descr="A close - up of a record player" id="224" name="Google Shape;224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41648" cy="1618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descr="A crowd of people at a concert&#10;" id="225" name="Google Shape;225;p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16756"/>
            <a:ext cx="4041648" cy="1618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descr="A picture containing a dj deck with levers" id="226" name="Google Shape;226;p6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233512"/>
            <a:ext cx="4041648" cy="1618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descr="Close-up of a DJ Deck" id="227" name="Google Shape;227;p6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791359"/>
            <a:ext cx="4041648" cy="1618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228" name="Google Shape;228;p6"/>
          <p:cNvSpPr txBox="1"/>
          <p:nvPr>
            <p:ph idx="1" type="body"/>
          </p:nvPr>
        </p:nvSpPr>
        <p:spPr>
          <a:xfrm>
            <a:off x="4462388" y="5031202"/>
            <a:ext cx="598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 u="sng"/>
              <a:t>References :</a:t>
            </a:r>
            <a:endParaRPr b="1" u="sng"/>
          </a:p>
        </p:txBody>
      </p:sp>
      <p:sp>
        <p:nvSpPr>
          <p:cNvPr id="229" name="Google Shape;229;p6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0" name="Google Shape;230;p6"/>
          <p:cNvGraphicFramePr/>
          <p:nvPr/>
        </p:nvGraphicFramePr>
        <p:xfrm>
          <a:off x="4502552" y="17182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{5025FCAF-3C02-4543-BF51-89905D0F6C53}</a:tableStyleId>
              </a:tblPr>
              <a:tblGrid>
                <a:gridCol w="5899875"/>
              </a:tblGrid>
              <a:tr h="150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747D7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47D7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Collection: 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47D7D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rgbClr val="747D7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Spotipy, a python library that implements Spotify's API we were able to collect a fair amount of data.</a:t>
                      </a:r>
                      <a:endParaRPr sz="1800" u="none" cap="none" strike="noStrike">
                        <a:solidFill>
                          <a:srgbClr val="747D7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Google Shape;231;p6"/>
          <p:cNvGraphicFramePr/>
          <p:nvPr/>
        </p:nvGraphicFramePr>
        <p:xfrm>
          <a:off x="4462455" y="29342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{5025FCAF-3C02-4543-BF51-89905D0F6C53}</a:tableStyleId>
              </a:tblPr>
              <a:tblGrid>
                <a:gridCol w="6761850"/>
              </a:tblGrid>
              <a:tr h="87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sng" cap="none" strike="noStrike">
                        <a:solidFill>
                          <a:srgbClr val="747D7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47D7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Clustering :</a:t>
                      </a:r>
                      <a:endParaRPr b="0" sz="1800" u="none" cap="none" strike="noStrike">
                        <a:solidFill>
                          <a:srgbClr val="747D7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47D7D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>
                          <a:solidFill>
                            <a:srgbClr val="747D7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Breaking down on distribution of features, by using K-Mean algorithm selects audio features for clustering.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6"/>
          <p:cNvSpPr txBox="1"/>
          <p:nvPr/>
        </p:nvSpPr>
        <p:spPr>
          <a:xfrm>
            <a:off x="4395534" y="5862189"/>
            <a:ext cx="598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https://pypi.org/project/spotipy/</a:t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 txBox="1"/>
          <p:nvPr/>
        </p:nvSpPr>
        <p:spPr>
          <a:xfrm>
            <a:off x="4395522" y="5338993"/>
            <a:ext cx="579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https://developer.spotify.com/documentation/web-api/reference/#/operations/get-audio-features</a:t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Sample Footer 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7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102" y="602344"/>
            <a:ext cx="8041558" cy="53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type="title"/>
          </p:nvPr>
        </p:nvSpPr>
        <p:spPr>
          <a:xfrm>
            <a:off x="4391695" y="384205"/>
            <a:ext cx="5882309" cy="11103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-US" sz="3000"/>
              <a:t>SPOTIFY AUDIO FEATURES </a:t>
            </a:r>
            <a:endParaRPr/>
          </a:p>
        </p:txBody>
      </p:sp>
      <p:pic>
        <p:nvPicPr>
          <p:cNvPr id="246" name="Google Shape;246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59" l="0" r="0" t="659"/>
          <a:stretch/>
        </p:blipFill>
        <p:spPr>
          <a:xfrm>
            <a:off x="-2" y="12741"/>
            <a:ext cx="4114911" cy="16292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247" name="Google Shape;247;p8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Sample Footer Text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8" name="Google Shape;248;p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659" l="0" r="0" t="659"/>
          <a:stretch/>
        </p:blipFill>
        <p:spPr>
          <a:xfrm>
            <a:off x="-1" y="1639809"/>
            <a:ext cx="4114910" cy="16292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249" name="Google Shape;249;p8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659" l="0" r="0" t="659"/>
          <a:stretch/>
        </p:blipFill>
        <p:spPr>
          <a:xfrm>
            <a:off x="-1" y="3269015"/>
            <a:ext cx="4114908" cy="16292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250" name="Google Shape;250;p8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471" l="0" r="0" t="471"/>
          <a:stretch/>
        </p:blipFill>
        <p:spPr>
          <a:xfrm>
            <a:off x="1" y="4799414"/>
            <a:ext cx="4114908" cy="16292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251" name="Google Shape;251;p8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2" name="Google Shape;252;p8"/>
          <p:cNvGraphicFramePr/>
          <p:nvPr/>
        </p:nvGraphicFramePr>
        <p:xfrm>
          <a:off x="4283612" y="16105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{5025FCAF-3C02-4543-BF51-89905D0F6C53}</a:tableStyleId>
              </a:tblPr>
              <a:tblGrid>
                <a:gridCol w="7384125"/>
              </a:tblGrid>
              <a:tr h="32629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B02"/>
                        </a:buClr>
                        <a:buSzPts val="1760"/>
                        <a:buFont typeface="Arial"/>
                        <a:buChar char="•"/>
                      </a:pPr>
                      <a:r>
                        <a:rPr b="1" i="0" lang="en-US" sz="1600" u="sng" cap="none" strike="noStrike">
                          <a:solidFill>
                            <a:srgbClr val="70707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Energy</a:t>
                      </a:r>
                      <a:r>
                        <a:rPr b="1" i="0" lang="en-US" sz="1600" u="none" cap="none" strike="noStrike">
                          <a:solidFill>
                            <a:srgbClr val="70707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b="0" lang="en-US" sz="1600">
                          <a:solidFill>
                            <a:srgbClr val="70707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Energy is a measure from 0.0 to 1.0 and represents a perceptual </a:t>
                      </a:r>
                      <a:r>
                        <a:rPr b="0" lang="en-US" sz="1600">
                          <a:solidFill>
                            <a:srgbClr val="70707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b="0" i="0" lang="en-US" sz="1600" u="none" cap="none" strike="noStrike">
                          <a:solidFill>
                            <a:srgbClr val="70707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easure based on intensity of tracks</a:t>
                      </a:r>
                      <a:r>
                        <a:rPr b="0" lang="en-US" sz="1600">
                          <a:solidFill>
                            <a:srgbClr val="70707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r>
                        <a:rPr b="0" lang="en-US" sz="1600">
                          <a:solidFill>
                            <a:srgbClr val="70707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Typically, energetic tracks feel fast, loud, and noisy.</a:t>
                      </a:r>
                      <a:endParaRPr sz="2100" u="none" cap="none" strike="noStrike">
                        <a:solidFill>
                          <a:srgbClr val="70707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81B02"/>
                        </a:buClr>
                        <a:buSzPts val="1760"/>
                        <a:buFont typeface="Arial"/>
                        <a:buChar char="•"/>
                      </a:pPr>
                      <a:r>
                        <a:rPr b="1" i="0" lang="en-US" sz="1600" u="sng" cap="none" strike="noStrike">
                          <a:solidFill>
                            <a:srgbClr val="70707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Instrumentalness </a:t>
                      </a:r>
                      <a:r>
                        <a:rPr b="0" i="0" lang="en-US" sz="1600" u="none" cap="none" strike="noStrike">
                          <a:solidFill>
                            <a:srgbClr val="70707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b="0" lang="en-US" sz="1600">
                          <a:solidFill>
                            <a:srgbClr val="70707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Predicts whether a track contains no vocals.</a:t>
                      </a:r>
                      <a:r>
                        <a:rPr b="0" i="0" lang="en-US" sz="1600" u="none" cap="none" strike="noStrike">
                          <a:solidFill>
                            <a:srgbClr val="70707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lang="en-US" sz="1600">
                          <a:solidFill>
                            <a:srgbClr val="70707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closer the instrumentalness value is to 1.0, the greater likelihood the track contains no vocal content</a:t>
                      </a:r>
                      <a:r>
                        <a:rPr b="0" i="0" lang="en-US" sz="1600" u="none" cap="none" strike="noStrike">
                          <a:solidFill>
                            <a:srgbClr val="70707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</a:t>
                      </a:r>
                      <a:r>
                        <a:rPr b="0" lang="en-US" sz="1600" u="none" cap="none" strike="noStrike">
                          <a:solidFill>
                            <a:srgbClr val="70707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any values more than 0.5 are considered instrumental tracks</a:t>
                      </a:r>
                      <a:r>
                        <a:rPr b="0" i="0" lang="en-US" sz="1600" u="none" cap="none" strike="noStrike">
                          <a:solidFill>
                            <a:srgbClr val="70707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81B02"/>
                        </a:buClr>
                        <a:buSzPts val="1760"/>
                        <a:buFont typeface="Arial"/>
                        <a:buChar char="•"/>
                      </a:pPr>
                      <a:r>
                        <a:rPr b="1" i="0" lang="en-US" sz="1600" u="sng" cap="none" strike="noStrike">
                          <a:solidFill>
                            <a:srgbClr val="70707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Speechiness </a:t>
                      </a:r>
                      <a:r>
                        <a:rPr b="0" i="0" lang="en-US" sz="1600" u="none" cap="none" strike="noStrike">
                          <a:solidFill>
                            <a:srgbClr val="70707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b="0" lang="en-US" sz="1600">
                          <a:solidFill>
                            <a:srgbClr val="70707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Speechiness detects the presence of spoken words in a track. The more exclusively speech-like the recording (e.g. talk show, audio book, poetry), the closer to 1.0 the attribute value. Values above 0.66 describe tracks that are probably made entirely of spoken words.</a:t>
                      </a:r>
                      <a:endParaRPr sz="1600" u="none" cap="none" strike="noStrike">
                        <a:solidFill>
                          <a:srgbClr val="70707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73990" lvl="0" marL="285750" marR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81B02"/>
                        </a:buClr>
                        <a:buSzPts val="176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70707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81B02"/>
                        </a:buClr>
                        <a:buSzPts val="1760"/>
                        <a:buFont typeface="Arial"/>
                        <a:buNone/>
                      </a:pPr>
                      <a:r>
                        <a:rPr i="0" lang="en-US" u="sng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Reference:</a:t>
                      </a:r>
                      <a:endParaRPr u="sng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81B02"/>
                        </a:buClr>
                        <a:buSzPts val="1760"/>
                        <a:buFont typeface="Arial"/>
                        <a:buNone/>
                      </a:pPr>
                      <a:r>
                        <a:rPr b="0" i="0" lang="en-US" u="sng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https://developer.spotify.com/documentation/web-api/reference/#/operations/get-audio-features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143" y="638629"/>
            <a:ext cx="10553013" cy="55444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9"/>
          <p:cNvGraphicFramePr/>
          <p:nvPr/>
        </p:nvGraphicFramePr>
        <p:xfrm>
          <a:off x="130145" y="1471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{5025FCAF-3C02-4543-BF51-89905D0F6C53}</a:tableStyleId>
              </a:tblPr>
              <a:tblGrid>
                <a:gridCol w="1074550"/>
              </a:tblGrid>
              <a:tr h="312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3D DATA PLOT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670035"/>
                        </a:gs>
                        <a:gs pos="50000">
                          <a:srgbClr val="94004C"/>
                        </a:gs>
                        <a:gs pos="100000">
                          <a:srgbClr val="B2005D"/>
                        </a:gs>
                      </a:gsLst>
                      <a:lin ang="27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RiseVTI">
  <a:themeElements>
    <a:clrScheme name="GradientRise">
      <a:dk1>
        <a:srgbClr val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2023-02-23T00:55:35Z</dcterms:created>
  <dc:creator>Danielle dong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