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89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5" r:id="rId12"/>
    <p:sldId id="274" r:id="rId13"/>
    <p:sldId id="282" r:id="rId14"/>
    <p:sldId id="283" r:id="rId15"/>
    <p:sldId id="272" r:id="rId16"/>
    <p:sldId id="287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98D64F8-FD8B-48BC-969A-67067F115931}">
          <p14:sldIdLst/>
        </p14:section>
        <p14:section name="Seção sem Título" id="{95852FE4-8C64-4997-BA68-0623C0D6F686}">
          <p14:sldIdLst>
            <p14:sldId id="290"/>
            <p14:sldId id="291"/>
            <p14:sldId id="289"/>
            <p14:sldId id="273"/>
            <p14:sldId id="275"/>
            <p14:sldId id="276"/>
            <p14:sldId id="277"/>
            <p14:sldId id="278"/>
            <p14:sldId id="279"/>
            <p14:sldId id="280"/>
            <p14:sldId id="285"/>
            <p14:sldId id="274"/>
            <p14:sldId id="282"/>
            <p14:sldId id="283"/>
            <p14:sldId id="272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19/03/2015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10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19/03/2015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95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19/03/2015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98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 flipH="1">
            <a:off x="251520" y="548680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 userDrawn="1"/>
        </p:nvCxnSpPr>
        <p:spPr>
          <a:xfrm>
            <a:off x="107504" y="638132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61746"/>
            <a:ext cx="227267" cy="38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428923"/>
            <a:ext cx="1017290" cy="41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188" y="116632"/>
            <a:ext cx="10033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82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19/03/2015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70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19/03/2015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72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19/03/2015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34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19/03/2015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88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19/03/2015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72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19/03/2015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19/03/2015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58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5E09-37B7-4799-B6F4-134EEAD18927}" type="datetimeFigureOut">
              <a:rPr lang="pt-BR" smtClean="0"/>
              <a:pPr/>
              <a:t>19/03/2015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15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323" y="1484784"/>
            <a:ext cx="6275040" cy="4872765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$LANG – Idioma habilitado no sistema</a:t>
            </a:r>
          </a:p>
          <a:p>
            <a:pPr lvl="1"/>
            <a:r>
              <a:rPr lang="pt-BR" sz="1800" dirty="0" smtClean="0"/>
              <a:t>es – Espanhol</a:t>
            </a:r>
          </a:p>
          <a:p>
            <a:pPr lvl="1"/>
            <a:r>
              <a:rPr lang="pt-BR" sz="1800" dirty="0" err="1" smtClean="0"/>
              <a:t>en_US</a:t>
            </a:r>
            <a:r>
              <a:rPr lang="pt-BR" sz="1800" dirty="0" smtClean="0"/>
              <a:t> – Inglês</a:t>
            </a:r>
          </a:p>
          <a:p>
            <a:pPr lvl="1"/>
            <a:r>
              <a:rPr lang="pt-BR" sz="1800" dirty="0" err="1" smtClean="0"/>
              <a:t>pt_BR</a:t>
            </a:r>
            <a:r>
              <a:rPr lang="pt-BR" sz="1800" dirty="0" smtClean="0"/>
              <a:t> – Português Brasil</a:t>
            </a:r>
          </a:p>
          <a:p>
            <a:pPr lvl="1"/>
            <a:r>
              <a:rPr lang="pt-BR" sz="1800" dirty="0" err="1" smtClean="0"/>
              <a:t>fr</a:t>
            </a:r>
            <a:r>
              <a:rPr lang="pt-BR" sz="1800" dirty="0" smtClean="0"/>
              <a:t> - Francês</a:t>
            </a:r>
          </a:p>
          <a:p>
            <a:r>
              <a:rPr lang="pt-BR" dirty="0" smtClean="0"/>
              <a:t>MSG($texto)</a:t>
            </a:r>
          </a:p>
          <a:p>
            <a:pPr lvl="1"/>
            <a:r>
              <a:rPr lang="pt-BR" dirty="0" smtClean="0"/>
              <a:t>Mostra o conteúdo de um </a:t>
            </a:r>
            <a:r>
              <a:rPr lang="pt-BR" dirty="0" err="1" smtClean="0"/>
              <a:t>label</a:t>
            </a:r>
            <a:r>
              <a:rPr lang="pt-BR" dirty="0" smtClean="0"/>
              <a:t> no idioma habilitado</a:t>
            </a:r>
          </a:p>
          <a:p>
            <a:pPr lvl="1"/>
            <a:r>
              <a:rPr lang="pt-BR" dirty="0" smtClean="0"/>
              <a:t>Exemplo:</a:t>
            </a:r>
          </a:p>
          <a:p>
            <a:pPr lvl="2"/>
            <a:r>
              <a:rPr lang="pt-BR" dirty="0" err="1" smtClean="0"/>
              <a:t>Msg</a:t>
            </a:r>
            <a:r>
              <a:rPr lang="pt-BR" dirty="0" smtClean="0"/>
              <a:t>(“</a:t>
            </a:r>
            <a:r>
              <a:rPr lang="pt-BR" dirty="0" err="1" smtClean="0"/>
              <a:t>save</a:t>
            </a:r>
            <a:r>
              <a:rPr lang="pt-BR" dirty="0" smtClean="0"/>
              <a:t>”) *</a:t>
            </a:r>
          </a:p>
          <a:p>
            <a:pPr lvl="3"/>
            <a:r>
              <a:rPr lang="pt-BR" dirty="0" smtClean="0"/>
              <a:t>Guardar (es)</a:t>
            </a:r>
          </a:p>
          <a:p>
            <a:pPr lvl="3"/>
            <a:r>
              <a:rPr lang="pt-BR" dirty="0" err="1" smtClean="0"/>
              <a:t>Save</a:t>
            </a:r>
            <a:r>
              <a:rPr lang="pt-BR" dirty="0" smtClean="0"/>
              <a:t> (</a:t>
            </a:r>
            <a:r>
              <a:rPr lang="pt-BR" dirty="0" err="1" smtClean="0"/>
              <a:t>em_US</a:t>
            </a:r>
            <a:r>
              <a:rPr lang="pt-BR" dirty="0" smtClean="0"/>
              <a:t>)</a:t>
            </a:r>
          </a:p>
          <a:p>
            <a:pPr lvl="3"/>
            <a:r>
              <a:rPr lang="pt-BR" dirty="0" err="1" smtClean="0"/>
              <a:t>Sauver</a:t>
            </a:r>
            <a:r>
              <a:rPr lang="pt-BR" dirty="0" smtClean="0"/>
              <a:t> (</a:t>
            </a:r>
            <a:r>
              <a:rPr lang="pt-BR" dirty="0" err="1" smtClean="0"/>
              <a:t>fr</a:t>
            </a:r>
            <a:r>
              <a:rPr lang="pt-BR" dirty="0" smtClean="0"/>
              <a:t>)</a:t>
            </a:r>
          </a:p>
          <a:p>
            <a:pPr lvl="3"/>
            <a:r>
              <a:rPr lang="pt-BR" dirty="0" smtClean="0"/>
              <a:t>Gravar (</a:t>
            </a:r>
            <a:r>
              <a:rPr lang="pt-BR" dirty="0" err="1" smtClean="0"/>
              <a:t>pt_BR</a:t>
            </a:r>
            <a:r>
              <a:rPr lang="pt-BR" dirty="0" smtClean="0"/>
              <a:t>)</a:t>
            </a:r>
          </a:p>
          <a:p>
            <a:pPr lvl="2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class_message.php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mensagens do sistema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300192" y="64729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Case </a:t>
            </a:r>
            <a:r>
              <a:rPr lang="pt-BR" dirty="0" err="1" smtClean="0"/>
              <a:t>sensitive</a:t>
            </a:r>
            <a:endParaRPr lang="pt-BR" dirty="0"/>
          </a:p>
        </p:txBody>
      </p:sp>
      <p:sp>
        <p:nvSpPr>
          <p:cNvPr id="6" name="Rectangle 4"/>
          <p:cNvSpPr/>
          <p:nvPr/>
        </p:nvSpPr>
        <p:spPr>
          <a:xfrm>
            <a:off x="6910374" y="1916832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Função </a:t>
            </a:r>
            <a:r>
              <a:rPr lang="pt-BR" sz="1600" dirty="0" err="1" smtClean="0">
                <a:latin typeface="Segoe UI Light" pitchFamily="34" charset="0"/>
              </a:rPr>
              <a:t>Msg</a:t>
            </a:r>
            <a:r>
              <a:rPr lang="pt-BR" sz="1600" dirty="0" smtClean="0">
                <a:latin typeface="Segoe UI Light" pitchFamily="34" charset="0"/>
              </a:rPr>
              <a:t>($texto)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6908676" y="3135348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Se existe na biblioteca retorna resultado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6911265" y="4353864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Incorpora $texto na tabela _</a:t>
            </a:r>
            <a:r>
              <a:rPr lang="pt-BR" sz="1600" dirty="0" err="1" smtClean="0">
                <a:latin typeface="Segoe UI Light" pitchFamily="34" charset="0"/>
              </a:rPr>
              <a:t>messsage</a:t>
            </a:r>
            <a:endParaRPr lang="pt-BR" sz="16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8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$P</a:t>
            </a:r>
          </a:p>
          <a:p>
            <a:pPr lvl="1"/>
            <a:r>
              <a:rPr lang="pt-BR" dirty="0" smtClean="0"/>
              <a:t>Campo com entrada para PASSWORD</a:t>
            </a:r>
          </a:p>
          <a:p>
            <a:r>
              <a:rPr lang="pt-BR" dirty="0" smtClean="0"/>
              <a:t>$Q</a:t>
            </a:r>
          </a:p>
          <a:p>
            <a:pPr lvl="1"/>
            <a:r>
              <a:rPr lang="pt-BR" dirty="0" smtClean="0"/>
              <a:t>SELECT BOX que mostra informações de outra tabela (RELACIONAL)</a:t>
            </a:r>
          </a:p>
          <a:p>
            <a:r>
              <a:rPr lang="pt-BR" dirty="0" smtClean="0"/>
              <a:t>$R</a:t>
            </a:r>
          </a:p>
          <a:p>
            <a:pPr lvl="1"/>
            <a:r>
              <a:rPr lang="pt-BR" dirty="0" smtClean="0"/>
              <a:t>Campo do tipo RADIOBOX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62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No campo $O e $Q</a:t>
            </a:r>
          </a:p>
          <a:p>
            <a:pPr lvl="1"/>
            <a:r>
              <a:rPr lang="pt-BR" dirty="0" smtClean="0"/>
              <a:t>Pode-se inserir um “#” no início de cada </a:t>
            </a:r>
            <a:r>
              <a:rPr lang="pt-BR" dirty="0" err="1" smtClean="0"/>
              <a:t>Label</a:t>
            </a:r>
            <a:r>
              <a:rPr lang="pt-BR" dirty="0" smtClean="0"/>
              <a:t>, fazendo que o sistema troque pelo texto correspondente do idioma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$</a:t>
            </a:r>
            <a:r>
              <a:rPr lang="pt-BR" dirty="0" err="1" smtClean="0"/>
              <a:t>op</a:t>
            </a:r>
            <a:r>
              <a:rPr lang="pt-BR" dirty="0" smtClean="0"/>
              <a:t> = ‘</a:t>
            </a:r>
            <a:r>
              <a:rPr lang="pt-BR" dirty="0" err="1" smtClean="0"/>
              <a:t>man</a:t>
            </a:r>
            <a:r>
              <a:rPr lang="pt-BR" dirty="0" smtClean="0"/>
              <a:t>:#</a:t>
            </a:r>
            <a:r>
              <a:rPr lang="pt-BR" dirty="0" err="1" smtClean="0"/>
              <a:t>man</a:t>
            </a:r>
            <a:r>
              <a:rPr lang="pt-BR" dirty="0" smtClean="0"/>
              <a:t>’;</a:t>
            </a:r>
          </a:p>
          <a:p>
            <a:pPr lvl="1"/>
            <a:r>
              <a:rPr lang="pt-BR" dirty="0" smtClean="0"/>
              <a:t>$</a:t>
            </a:r>
            <a:r>
              <a:rPr lang="pt-BR" dirty="0" err="1" smtClean="0"/>
              <a:t>op</a:t>
            </a:r>
            <a:r>
              <a:rPr lang="pt-BR" dirty="0" smtClean="0"/>
              <a:t> .= ‘</a:t>
            </a:r>
            <a:r>
              <a:rPr lang="pt-BR" dirty="0" err="1" smtClean="0"/>
              <a:t>woman</a:t>
            </a:r>
            <a:r>
              <a:rPr lang="pt-BR" dirty="0" smtClean="0"/>
              <a:t>:#</a:t>
            </a:r>
            <a:r>
              <a:rPr lang="pt-BR" dirty="0" err="1" smtClean="0"/>
              <a:t>woman</a:t>
            </a:r>
            <a:r>
              <a:rPr lang="pt-BR" dirty="0" smtClean="0"/>
              <a:t>’;</a:t>
            </a:r>
          </a:p>
          <a:p>
            <a:pPr lvl="1"/>
            <a:r>
              <a:rPr lang="pt-BR" dirty="0" smtClean="0"/>
              <a:t>$op. = ‘</a:t>
            </a:r>
            <a:r>
              <a:rPr lang="pt-BR" dirty="0" err="1" smtClean="0"/>
              <a:t>children</a:t>
            </a:r>
            <a:r>
              <a:rPr lang="pt-BR" dirty="0" smtClean="0"/>
              <a:t>:#</a:t>
            </a:r>
            <a:r>
              <a:rPr lang="pt-BR" dirty="0" err="1" smtClean="0"/>
              <a:t>children</a:t>
            </a:r>
            <a:r>
              <a:rPr lang="pt-BR" dirty="0" smtClean="0"/>
              <a:t>’;</a:t>
            </a:r>
          </a:p>
          <a:p>
            <a:r>
              <a:rPr lang="pt-BR" dirty="0" smtClean="0"/>
              <a:t>O sistema mostra para o usuário</a:t>
            </a:r>
          </a:p>
          <a:p>
            <a:pPr lvl="1"/>
            <a:r>
              <a:rPr lang="pt-BR" dirty="0" smtClean="0"/>
              <a:t>Homem</a:t>
            </a:r>
          </a:p>
          <a:p>
            <a:pPr lvl="1"/>
            <a:r>
              <a:rPr lang="pt-BR" dirty="0" smtClean="0"/>
              <a:t>Mulher</a:t>
            </a:r>
          </a:p>
          <a:p>
            <a:pPr lvl="1"/>
            <a:r>
              <a:rPr lang="pt-BR" dirty="0" smtClean="0"/>
              <a:t>Criança</a:t>
            </a:r>
          </a:p>
          <a:p>
            <a:r>
              <a:rPr lang="pt-BR" dirty="0" smtClean="0"/>
              <a:t>E salva no banco de dados o valor “</a:t>
            </a:r>
            <a:r>
              <a:rPr lang="pt-BR" dirty="0" err="1" smtClean="0"/>
              <a:t>man</a:t>
            </a:r>
            <a:r>
              <a:rPr lang="pt-BR" dirty="0" smtClean="0"/>
              <a:t>, </a:t>
            </a:r>
            <a:r>
              <a:rPr lang="pt-BR" dirty="0" err="1" smtClean="0"/>
              <a:t>woman</a:t>
            </a:r>
            <a:r>
              <a:rPr lang="pt-BR" dirty="0"/>
              <a:t> </a:t>
            </a:r>
            <a:r>
              <a:rPr lang="pt-BR" dirty="0" smtClean="0"/>
              <a:t>ou </a:t>
            </a:r>
            <a:r>
              <a:rPr lang="pt-BR" dirty="0" err="1" smtClean="0"/>
              <a:t>children</a:t>
            </a:r>
            <a:r>
              <a:rPr lang="pt-BR" dirty="0" smtClean="0"/>
              <a:t>”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382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692696"/>
            <a:ext cx="858768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cab.php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(“_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class_form.php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(“_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form_css.php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Montagem dos campos */</a:t>
            </a: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$tabela = “CEP”;</a:t>
            </a: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cp,array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(‘$H8’,’id_cep’,’Label’,True,True);</a:t>
            </a:r>
          </a:p>
          <a:p>
            <a:pPr marL="0" indent="0">
              <a:buNone/>
            </a:pP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cp,array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(‘$T80:5’,’cep_titulo’,’Titulo’,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True,True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Habilita edição */</a:t>
            </a: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$tela = 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-&gt;editar($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,$tabela);</a:t>
            </a:r>
          </a:p>
          <a:p>
            <a:pPr marL="0" indent="0"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pPr marL="457200" lvl="1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SAVED */</a:t>
            </a:r>
          </a:p>
          <a:p>
            <a:pPr marL="457200" lvl="1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$tela;</a:t>
            </a:r>
          </a:p>
          <a:p>
            <a:pPr marL="457200" lvl="1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foot.php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6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1</a:t>
            </a:r>
          </a:p>
          <a:p>
            <a:pPr lvl="1"/>
            <a:r>
              <a:rPr lang="pt-BR" dirty="0" smtClean="0"/>
              <a:t>Utiliza SEND MAIL</a:t>
            </a:r>
          </a:p>
          <a:p>
            <a:r>
              <a:rPr lang="pt-BR" dirty="0" smtClean="0"/>
              <a:t>Método 2</a:t>
            </a:r>
          </a:p>
          <a:p>
            <a:pPr lvl="1"/>
            <a:r>
              <a:rPr lang="pt-BR" dirty="0" smtClean="0"/>
              <a:t>Utiliza biblioteca </a:t>
            </a:r>
            <a:r>
              <a:rPr lang="pt-BR" dirty="0" err="1" smtClean="0"/>
              <a:t>PHPMailer</a:t>
            </a:r>
            <a:r>
              <a:rPr lang="pt-BR" dirty="0" smtClean="0"/>
              <a:t>, com autenticação de usuário para envio de e-mail</a:t>
            </a:r>
          </a:p>
          <a:p>
            <a:pPr lvl="1"/>
            <a:endParaRPr lang="pt-BR" dirty="0"/>
          </a:p>
          <a:p>
            <a:r>
              <a:rPr lang="pt-BR" dirty="0" smtClean="0"/>
              <a:t>Função</a:t>
            </a:r>
          </a:p>
          <a:p>
            <a:pPr lvl="1"/>
            <a:r>
              <a:rPr lang="pt-BR" dirty="0" err="1" smtClean="0"/>
              <a:t>enviaremail</a:t>
            </a:r>
            <a:r>
              <a:rPr lang="pt-BR" dirty="0" smtClean="0"/>
              <a:t>($</a:t>
            </a:r>
            <a:r>
              <a:rPr lang="pt-BR" dirty="0" err="1" smtClean="0"/>
              <a:t>para,’’,$assunto,$texto</a:t>
            </a:r>
            <a:r>
              <a:rPr lang="pt-BR" dirty="0" smtClean="0"/>
              <a:t>);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class_email.php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envio de e-mail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32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das Tabelas - DER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6" y="1124744"/>
            <a:ext cx="8116697" cy="5112568"/>
          </a:xfrm>
        </p:spPr>
      </p:pic>
      <p:sp>
        <p:nvSpPr>
          <p:cNvPr id="7" name="CaixaDeTexto 6"/>
          <p:cNvSpPr txBox="1"/>
          <p:nvPr/>
        </p:nvSpPr>
        <p:spPr>
          <a:xfrm>
            <a:off x="5267374" y="6494151"/>
            <a:ext cx="38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Chave redundante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503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PHP </a:t>
            </a:r>
            <a:r>
              <a:rPr lang="pt-BR" dirty="0" err="1" smtClean="0"/>
              <a:t>Pages</a:t>
            </a:r>
            <a:r>
              <a:rPr lang="pt-BR" dirty="0" smtClean="0"/>
              <a:t> - 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4525963"/>
          </a:xfrm>
        </p:spPr>
        <p:txBody>
          <a:bodyPr>
            <a:normAutofit/>
          </a:bodyPr>
          <a:lstStyle/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Cab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$ok = (($perfil -&gt;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('#ADM'))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($perfil -&gt;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('#SCR'))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($perfil -&gt;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('#COO')));</a:t>
            </a:r>
          </a:p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($ok==1)</a:t>
            </a:r>
          </a:p>
          <a:p>
            <a:pPr lvl="1"/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lvl="1"/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deny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lvl="1"/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Foot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26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Formulário</a:t>
            </a:r>
          </a:p>
          <a:p>
            <a:pPr lvl="1"/>
            <a:r>
              <a:rPr lang="pt-BR" dirty="0" smtClean="0"/>
              <a:t>Dupla validação (SESSION e Variação de um campo POST)</a:t>
            </a:r>
          </a:p>
          <a:p>
            <a:r>
              <a:rPr lang="pt-BR" dirty="0" smtClean="0"/>
              <a:t>Função CHECKPOST()</a:t>
            </a:r>
          </a:p>
          <a:p>
            <a:pPr lvl="1"/>
            <a:r>
              <a:rPr lang="pt-BR" dirty="0" smtClean="0"/>
              <a:t>Gera uma chave que valida o link enviado, enviado na variável dd90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PHP </a:t>
            </a:r>
            <a:r>
              <a:rPr lang="pt-BR" dirty="0" err="1" smtClean="0"/>
              <a:t>Pages</a:t>
            </a:r>
            <a:r>
              <a:rPr lang="pt-BR" dirty="0" smtClean="0"/>
              <a:t> - 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7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322" y="1484784"/>
            <a:ext cx="8984173" cy="4872765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Habilita no </a:t>
            </a:r>
            <a:r>
              <a:rPr lang="pt-BR" dirty="0" err="1" smtClean="0"/>
              <a:t>admin</a:t>
            </a:r>
            <a:r>
              <a:rPr lang="pt-BR" dirty="0" smtClean="0"/>
              <a:t> os “triangulo” para personalizar as mensagens do sistema 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class_message.php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mensagens do sistema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300192" y="64729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Case </a:t>
            </a:r>
            <a:r>
              <a:rPr lang="pt-BR" dirty="0" err="1" smtClean="0"/>
              <a:t>sensitive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92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$menu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($menu,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admin_ghost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ghost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admin_ghost_user.php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</a:p>
          <a:p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($menu,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dictamen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admin_parecer_modelo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admin_parecer_modelo.php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</a:p>
          <a:p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menus($menu, "3");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sisdoc_menu.php</a:t>
            </a:r>
            <a:endParaRPr lang="pt-B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117877"/>
              </p:ext>
            </p:extLst>
          </p:nvPr>
        </p:nvGraphicFramePr>
        <p:xfrm>
          <a:off x="3660268" y="4653136"/>
          <a:ext cx="5295142" cy="2073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PHOTO-PAINT" r:id="rId3" imgW="4743360" imgH="1857240" progId="CorelPHOTOPAINT.Image.13">
                  <p:embed/>
                </p:oleObj>
              </mc:Choice>
              <mc:Fallback>
                <p:oleObj name="PHOTO-PAINT" r:id="rId3" imgW="4743360" imgH="185724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0268" y="4653136"/>
                        <a:ext cx="5295142" cy="2073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/>
        </p:nvSpPr>
        <p:spPr>
          <a:xfrm>
            <a:off x="4716524" y="39330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6804248" y="3861048"/>
            <a:ext cx="504056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cxnSp>
        <p:nvCxnSpPr>
          <p:cNvPr id="11" name="Conector de seta reta 10"/>
          <p:cNvCxnSpPr>
            <a:stCxn id="6" idx="3"/>
          </p:cNvCxnSpPr>
          <p:nvPr/>
        </p:nvCxnSpPr>
        <p:spPr>
          <a:xfrm>
            <a:off x="4790341" y="4363295"/>
            <a:ext cx="249060" cy="50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4"/>
          </p:cNvCxnSpPr>
          <p:nvPr/>
        </p:nvCxnSpPr>
        <p:spPr>
          <a:xfrm>
            <a:off x="4968552" y="4437112"/>
            <a:ext cx="899592" cy="150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3"/>
          </p:cNvCxnSpPr>
          <p:nvPr/>
        </p:nvCxnSpPr>
        <p:spPr>
          <a:xfrm flipH="1">
            <a:off x="6282191" y="4291287"/>
            <a:ext cx="595874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4"/>
          </p:cNvCxnSpPr>
          <p:nvPr/>
        </p:nvCxnSpPr>
        <p:spPr>
          <a:xfrm flipH="1">
            <a:off x="5868144" y="4365104"/>
            <a:ext cx="1188132" cy="204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7" idx="0"/>
          </p:cNvCxnSpPr>
          <p:nvPr/>
        </p:nvCxnSpPr>
        <p:spPr>
          <a:xfrm flipH="1" flipV="1">
            <a:off x="2188840" y="2492896"/>
            <a:ext cx="4867436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6" idx="0"/>
          </p:cNvCxnSpPr>
          <p:nvPr/>
        </p:nvCxnSpPr>
        <p:spPr>
          <a:xfrm flipH="1" flipV="1">
            <a:off x="4859890" y="2276872"/>
            <a:ext cx="108662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6" idx="7"/>
          </p:cNvCxnSpPr>
          <p:nvPr/>
        </p:nvCxnSpPr>
        <p:spPr>
          <a:xfrm flipV="1">
            <a:off x="5146763" y="2996952"/>
            <a:ext cx="217325" cy="100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75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$</a:t>
            </a:r>
            <a:r>
              <a:rPr lang="pt-BR" dirty="0" err="1" smtClean="0"/>
              <a:t>fields</a:t>
            </a:r>
            <a:r>
              <a:rPr lang="pt-BR" dirty="0" smtClean="0"/>
              <a:t>, </a:t>
            </a:r>
            <a:r>
              <a:rPr lang="pt-BR" dirty="0" err="1" smtClean="0"/>
              <a:t>Array</a:t>
            </a:r>
            <a:r>
              <a:rPr lang="pt-BR" dirty="0" smtClean="0"/>
              <a:t> com o Campos dos formulário</a:t>
            </a:r>
          </a:p>
          <a:p>
            <a:r>
              <a:rPr lang="pt-BR" dirty="0" smtClean="0"/>
              <a:t>$tabela, nome da tabela do MySQL</a:t>
            </a:r>
          </a:p>
          <a:p>
            <a:endParaRPr lang="pt-BR" dirty="0"/>
          </a:p>
          <a:p>
            <a:r>
              <a:rPr lang="pt-BR" dirty="0" smtClean="0"/>
              <a:t>Método</a:t>
            </a:r>
          </a:p>
          <a:p>
            <a:r>
              <a:rPr lang="pt-BR" dirty="0" smtClean="0"/>
              <a:t>- editar($</a:t>
            </a:r>
            <a:r>
              <a:rPr lang="pt-BR" dirty="0" err="1" smtClean="0"/>
              <a:t>campos,$tabela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Retorno</a:t>
            </a:r>
          </a:p>
          <a:p>
            <a:r>
              <a:rPr lang="pt-BR" dirty="0" smtClean="0"/>
              <a:t>$</a:t>
            </a:r>
            <a:r>
              <a:rPr lang="pt-BR" dirty="0" err="1" smtClean="0"/>
              <a:t>saved</a:t>
            </a:r>
            <a:r>
              <a:rPr lang="pt-BR" dirty="0" smtClean="0"/>
              <a:t>, variável informando se foi validado os dados do formulário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26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$campo = </a:t>
            </a:r>
            <a:r>
              <a:rPr lang="pt-BR" dirty="0" err="1" smtClean="0"/>
              <a:t>array</a:t>
            </a:r>
            <a:r>
              <a:rPr lang="pt-BR" dirty="0" smtClean="0"/>
              <a:t>(</a:t>
            </a:r>
            <a:r>
              <a:rPr lang="pt-BR" dirty="0" err="1" smtClean="0"/>
              <a:t>type,field,label,required,write</a:t>
            </a:r>
            <a:r>
              <a:rPr lang="pt-BR" dirty="0" smtClean="0"/>
              <a:t>);</a:t>
            </a:r>
          </a:p>
          <a:p>
            <a:pPr lvl="1"/>
            <a:r>
              <a:rPr lang="pt-BR" dirty="0" err="1" smtClean="0"/>
              <a:t>type</a:t>
            </a:r>
            <a:r>
              <a:rPr lang="pt-BR" dirty="0" smtClean="0"/>
              <a:t> – </a:t>
            </a:r>
            <a:r>
              <a:rPr lang="pt-BR" dirty="0" err="1" smtClean="0"/>
              <a:t>Type</a:t>
            </a:r>
            <a:r>
              <a:rPr lang="pt-BR" dirty="0" smtClean="0"/>
              <a:t> de entrada no formulário</a:t>
            </a:r>
          </a:p>
          <a:p>
            <a:pPr lvl="1"/>
            <a:r>
              <a:rPr lang="pt-BR" dirty="0" smtClean="0"/>
              <a:t>Field – Nome do campo da tabela</a:t>
            </a:r>
          </a:p>
          <a:p>
            <a:pPr lvl="1"/>
            <a:r>
              <a:rPr lang="pt-BR" dirty="0" err="1" smtClean="0"/>
              <a:t>Label</a:t>
            </a:r>
            <a:r>
              <a:rPr lang="pt-BR" dirty="0" smtClean="0"/>
              <a:t> – Nome que será mostrado no formulário</a:t>
            </a:r>
          </a:p>
          <a:p>
            <a:pPr lvl="1"/>
            <a:r>
              <a:rPr lang="pt-BR" dirty="0" err="1" smtClean="0"/>
              <a:t>Required</a:t>
            </a:r>
            <a:r>
              <a:rPr lang="pt-BR" dirty="0" smtClean="0"/>
              <a:t> – Se o campo é obrigatório</a:t>
            </a:r>
          </a:p>
          <a:p>
            <a:pPr lvl="1"/>
            <a:r>
              <a:rPr lang="pt-BR" dirty="0" smtClean="0"/>
              <a:t>Write – Se o campo será gravado no banco de dados</a:t>
            </a:r>
          </a:p>
          <a:p>
            <a:r>
              <a:rPr lang="pt-BR" dirty="0" smtClean="0"/>
              <a:t>Exemplo</a:t>
            </a:r>
            <a:endParaRPr lang="pt-BR" dirty="0"/>
          </a:p>
          <a:p>
            <a:pPr lvl="1"/>
            <a:r>
              <a:rPr lang="pt-BR" sz="2400" dirty="0" err="1"/>
              <a:t>Array_push</a:t>
            </a:r>
            <a:r>
              <a:rPr lang="pt-BR" sz="2400" dirty="0"/>
              <a:t>($</a:t>
            </a:r>
            <a:r>
              <a:rPr lang="pt-BR" sz="2400" dirty="0" err="1"/>
              <a:t>cp,array</a:t>
            </a:r>
            <a:r>
              <a:rPr lang="pt-BR" sz="2400" dirty="0"/>
              <a:t>(‘$H8’,’id_cep’,’Label’,True,True</a:t>
            </a:r>
            <a:r>
              <a:rPr lang="pt-BR" sz="2400" dirty="0" smtClean="0"/>
              <a:t>);</a:t>
            </a:r>
          </a:p>
          <a:p>
            <a:pPr lvl="1"/>
            <a:r>
              <a:rPr lang="pt-BR" sz="2400" dirty="0" err="1"/>
              <a:t>Array_push</a:t>
            </a:r>
            <a:r>
              <a:rPr lang="pt-BR" sz="2400" dirty="0"/>
              <a:t>($</a:t>
            </a:r>
            <a:r>
              <a:rPr lang="pt-BR" sz="2400" dirty="0" err="1"/>
              <a:t>cp,array</a:t>
            </a:r>
            <a:r>
              <a:rPr lang="pt-BR" sz="2400" dirty="0" smtClean="0"/>
              <a:t>(‘$T80:5’,’cep_titulo’,</a:t>
            </a:r>
            <a:r>
              <a:rPr lang="pt-BR" sz="2400" dirty="0"/>
              <a:t>’Label’,True,True);</a:t>
            </a:r>
          </a:p>
          <a:p>
            <a:pPr lvl="1"/>
            <a:endParaRPr lang="pt-BR" sz="2400" dirty="0"/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15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$H8</a:t>
            </a:r>
          </a:p>
          <a:p>
            <a:pPr lvl="1"/>
            <a:r>
              <a:rPr lang="pt-BR" dirty="0" smtClean="0"/>
              <a:t>Campo oculto</a:t>
            </a:r>
          </a:p>
          <a:p>
            <a:r>
              <a:rPr lang="pt-BR" dirty="0" smtClean="0"/>
              <a:t>$HV</a:t>
            </a:r>
          </a:p>
          <a:p>
            <a:pPr lvl="1"/>
            <a:r>
              <a:rPr lang="pt-BR" dirty="0" smtClean="0"/>
              <a:t>Campo oculto com atribuição de um valor fixo</a:t>
            </a:r>
          </a:p>
          <a:p>
            <a:r>
              <a:rPr lang="pt-BR" dirty="0" smtClean="0"/>
              <a:t>$S20</a:t>
            </a:r>
          </a:p>
          <a:p>
            <a:pPr lvl="1"/>
            <a:r>
              <a:rPr lang="pt-BR" dirty="0" smtClean="0"/>
              <a:t>Campo </a:t>
            </a:r>
            <a:r>
              <a:rPr lang="pt-BR" dirty="0" err="1" smtClean="0"/>
              <a:t>String</a:t>
            </a:r>
            <a:r>
              <a:rPr lang="pt-BR" dirty="0" smtClean="0"/>
              <a:t> de tamanho 20</a:t>
            </a:r>
          </a:p>
          <a:p>
            <a:r>
              <a:rPr lang="pt-BR" dirty="0" smtClean="0"/>
              <a:t>$T80:5</a:t>
            </a:r>
          </a:p>
          <a:p>
            <a:pPr lvl="1"/>
            <a:r>
              <a:rPr lang="pt-BR" dirty="0" smtClean="0"/>
              <a:t>Campo tipo TEXTAREA com 80 colunas e 5 linhas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9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$D</a:t>
            </a:r>
          </a:p>
          <a:p>
            <a:pPr lvl="1"/>
            <a:r>
              <a:rPr lang="pt-BR" dirty="0" smtClean="0"/>
              <a:t>Campo para entrada de data (fecha)</a:t>
            </a:r>
          </a:p>
          <a:p>
            <a:r>
              <a:rPr lang="pt-BR" dirty="0" smtClean="0"/>
              <a:t>$N</a:t>
            </a:r>
          </a:p>
          <a:p>
            <a:pPr lvl="1"/>
            <a:r>
              <a:rPr lang="pt-BR" dirty="0" smtClean="0"/>
              <a:t>Campo para entrada de números (2 casas decimais)</a:t>
            </a:r>
          </a:p>
          <a:p>
            <a:r>
              <a:rPr lang="pt-BR" dirty="0" smtClean="0"/>
              <a:t>$I</a:t>
            </a:r>
          </a:p>
          <a:p>
            <a:pPr lvl="1"/>
            <a:r>
              <a:rPr lang="pt-BR" dirty="0" smtClean="0"/>
              <a:t>Campo para entradas de números inteiros</a:t>
            </a:r>
          </a:p>
          <a:p>
            <a:r>
              <a:rPr lang="pt-BR" dirty="0" smtClean="0"/>
              <a:t>$M</a:t>
            </a:r>
          </a:p>
          <a:p>
            <a:pPr lvl="1"/>
            <a:r>
              <a:rPr lang="pt-BR" dirty="0" smtClean="0"/>
              <a:t>Campo MEMO para inserção de informações de instruções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80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${ , $}</a:t>
            </a:r>
          </a:p>
          <a:p>
            <a:pPr lvl="1"/>
            <a:r>
              <a:rPr lang="pt-BR" dirty="0" smtClean="0"/>
              <a:t>Abre e fecha bordas tipo FIELDSET</a:t>
            </a:r>
          </a:p>
          <a:p>
            <a:r>
              <a:rPr lang="pt-BR" dirty="0" smtClean="0"/>
              <a:t>$ALERT</a:t>
            </a:r>
          </a:p>
          <a:p>
            <a:pPr lvl="1"/>
            <a:r>
              <a:rPr lang="pt-BR" dirty="0" smtClean="0"/>
              <a:t>Monstra um texto com ícone de alerta</a:t>
            </a:r>
          </a:p>
          <a:p>
            <a:r>
              <a:rPr lang="pt-BR" dirty="0" smtClean="0"/>
              <a:t>$[numero inicial-numero final]</a:t>
            </a:r>
          </a:p>
          <a:p>
            <a:pPr lvl="1"/>
            <a:r>
              <a:rPr lang="pt-BR" dirty="0" smtClean="0"/>
              <a:t>Mostra campo </a:t>
            </a:r>
            <a:r>
              <a:rPr lang="pt-BR" dirty="0" err="1" smtClean="0"/>
              <a:t>select</a:t>
            </a:r>
            <a:r>
              <a:rPr lang="pt-BR" dirty="0" smtClean="0"/>
              <a:t> BOX com sequencia de números</a:t>
            </a:r>
          </a:p>
          <a:p>
            <a:r>
              <a:rPr lang="pt-BR" dirty="0" smtClean="0"/>
              <a:t>$DECLA</a:t>
            </a:r>
          </a:p>
          <a:p>
            <a:pPr lvl="1"/>
            <a:r>
              <a:rPr lang="pt-BR" dirty="0" smtClean="0"/>
              <a:t>Mostra </a:t>
            </a:r>
            <a:r>
              <a:rPr lang="pt-BR" dirty="0" err="1" smtClean="0"/>
              <a:t>ChechBox</a:t>
            </a:r>
            <a:r>
              <a:rPr lang="pt-BR" dirty="0" smtClean="0"/>
              <a:t> para usuário consignar uma declaração para submissão (de acordo)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83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$C</a:t>
            </a:r>
          </a:p>
          <a:p>
            <a:pPr lvl="1"/>
            <a:r>
              <a:rPr lang="pt-BR" dirty="0" smtClean="0"/>
              <a:t>Campo para CHECKBOX</a:t>
            </a:r>
          </a:p>
          <a:p>
            <a:r>
              <a:rPr lang="pt-BR" dirty="0" smtClean="0"/>
              <a:t>$EMAIL</a:t>
            </a:r>
          </a:p>
          <a:p>
            <a:pPr lvl="1"/>
            <a:r>
              <a:rPr lang="pt-BR" dirty="0" smtClean="0"/>
              <a:t>Entra de dados com validação de e-mail</a:t>
            </a:r>
          </a:p>
          <a:p>
            <a:r>
              <a:rPr lang="pt-BR" dirty="0" smtClean="0"/>
              <a:t>$FILE</a:t>
            </a:r>
          </a:p>
          <a:p>
            <a:pPr lvl="1"/>
            <a:r>
              <a:rPr lang="pt-BR" dirty="0" smtClean="0"/>
              <a:t>Formulário para submissão de arquivos</a:t>
            </a:r>
          </a:p>
          <a:p>
            <a:r>
              <a:rPr lang="pt-BR" dirty="0" smtClean="0"/>
              <a:t>$O</a:t>
            </a:r>
          </a:p>
          <a:p>
            <a:pPr lvl="1"/>
            <a:r>
              <a:rPr lang="pt-BR" dirty="0" smtClean="0"/>
              <a:t>Campo para entrada de dados do </a:t>
            </a:r>
            <a:r>
              <a:rPr lang="pt-BR" dirty="0" err="1" smtClean="0"/>
              <a:t>type</a:t>
            </a:r>
            <a:r>
              <a:rPr lang="pt-BR" dirty="0" smtClean="0"/>
              <a:t> SELECT BOX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7242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749</Words>
  <Application>Microsoft Office PowerPoint</Application>
  <PresentationFormat>Apresentação na tela (4:3)</PresentationFormat>
  <Paragraphs>155</Paragraphs>
  <Slides>16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Segoe UI Light</vt:lpstr>
      <vt:lpstr>Tema do Office</vt:lpstr>
      <vt:lpstr>PHOTO-PAINT</vt:lpstr>
      <vt:lpstr>Apresentação do PowerPoint</vt:lpstr>
      <vt:lpstr>Apresentação do PowerPoint</vt:lpstr>
      <vt:lpstr>Apresentação do PowerPoint</vt:lpstr>
      <vt:lpstr>_class_form.php montagem e validação do formulário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Estrutura das Tabelas - DER</vt:lpstr>
      <vt:lpstr>PHP Pages - Segurança</vt:lpstr>
      <vt:lpstr>PHP Pages - Segurança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ReneFGJ</dc:creator>
  <cp:lastModifiedBy>Rene Faustino Gabriel Junior</cp:lastModifiedBy>
  <cp:revision>51</cp:revision>
  <dcterms:created xsi:type="dcterms:W3CDTF">2013-03-19T02:13:33Z</dcterms:created>
  <dcterms:modified xsi:type="dcterms:W3CDTF">2015-03-19T14:52:44Z</dcterms:modified>
</cp:coreProperties>
</file>