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868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3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7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3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98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5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6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3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9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20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96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F13AAF-525E-4953-A67E-7B34FDB4D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3315C1-0209-4C86-A4F1-0DFF8C54C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575967"/>
            <a:ext cx="4457690" cy="1720850"/>
          </a:xfrm>
        </p:spPr>
        <p:txBody>
          <a:bodyPr anchor="ctr">
            <a:normAutofit fontScale="90000"/>
          </a:bodyPr>
          <a:lstStyle/>
          <a:p>
            <a:r>
              <a:rPr lang="pt-BR" dirty="0"/>
              <a:t>Indicador de Produção e Citação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FED246-FAB8-4331-8807-4E94C6261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575967"/>
            <a:ext cx="4451347" cy="1720850"/>
          </a:xfrm>
        </p:spPr>
        <p:txBody>
          <a:bodyPr anchor="ctr">
            <a:normAutofit/>
          </a:bodyPr>
          <a:lstStyle/>
          <a:p>
            <a:r>
              <a:rPr lang="pt-BR" dirty="0"/>
              <a:t>Revistas da área de Ciência da Informação em Acesso Aberto (AA)</a:t>
            </a:r>
          </a:p>
        </p:txBody>
      </p:sp>
      <p:pic>
        <p:nvPicPr>
          <p:cNvPr id="4" name="Picture 3" descr="Uma análise financeira digital abstrata">
            <a:extLst>
              <a:ext uri="{FF2B5EF4-FFF2-40B4-BE49-F238E27FC236}">
                <a16:creationId xmlns:a16="http://schemas.microsoft.com/office/drawing/2014/main" id="{A5A71836-B609-42D8-98FA-42DE02A4EF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85" b="18182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63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94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F838C-296E-43D3-97F5-958F7B87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8840"/>
          </a:xfrm>
        </p:spPr>
        <p:txBody>
          <a:bodyPr>
            <a:normAutofit fontScale="90000"/>
          </a:bodyPr>
          <a:lstStyle/>
          <a:p>
            <a:r>
              <a:rPr lang="pt-BR" dirty="0"/>
              <a:t>Indicador de Produção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1D1993-0EC7-4607-8730-368A79B8A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001" y="805081"/>
            <a:ext cx="11703143" cy="5788666"/>
          </a:xfrm>
        </p:spPr>
        <p:txBody>
          <a:bodyPr/>
          <a:lstStyle/>
          <a:p>
            <a:r>
              <a:rPr lang="pt-BR" dirty="0"/>
              <a:t>Trabalhos publicados por ano</a:t>
            </a:r>
          </a:p>
          <a:p>
            <a:r>
              <a:rPr lang="pt-BR" dirty="0"/>
              <a:t>Seções das publicações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776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F838C-296E-43D3-97F5-958F7B87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8840"/>
          </a:xfrm>
        </p:spPr>
        <p:txBody>
          <a:bodyPr>
            <a:normAutofit fontScale="90000"/>
          </a:bodyPr>
          <a:lstStyle/>
          <a:p>
            <a:r>
              <a:rPr lang="pt-BR" dirty="0"/>
              <a:t>Indicador de Citação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51D1993-0EC7-4607-8730-368A79B8A8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6335" y="771525"/>
                <a:ext cx="11652809" cy="5830611"/>
              </a:xfrm>
            </p:spPr>
            <p:txBody>
              <a:bodyPr/>
              <a:lstStyle/>
              <a:p>
                <a:r>
                  <a:rPr lang="pt-BR" dirty="0"/>
                  <a:t>Citação 2 anos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𝐶𝑅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𝑎𝑛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𝑖𝑛𝑖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>
                        <a:latin typeface="Cambria Math" panose="02040503050406030204" pitchFamily="18" charset="0"/>
                      </a:rPr>
                      <m:t>𝑎𝑛</m:t>
                    </m:r>
                    <m:sSub>
                      <m:sSubPr>
                        <m:ctrlPr>
                          <a:rPr lang="pt-BR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𝑓𝑖𝑚</m:t>
                        </m:r>
                      </m:sub>
                    </m:sSub>
                  </m:oMath>
                </a14:m>
                <a:r>
                  <a:rPr lang="pt-BR" dirty="0"/>
                  <a:t>] / TP [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𝑎𝑛</m:t>
                    </m:r>
                    <m:sSub>
                      <m:sSubPr>
                        <m:ctrlPr>
                          <a:rPr lang="pt-BR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pt-BR">
                            <a:latin typeface="Cambria Math" panose="02040503050406030204" pitchFamily="18" charset="0"/>
                          </a:rPr>
                          <m:t>𝑖𝑛𝑖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>
                        <a:latin typeface="Cambria Math" panose="02040503050406030204" pitchFamily="18" charset="0"/>
                      </a:rPr>
                      <m:t>𝑎𝑛</m:t>
                    </m:r>
                    <m:sSub>
                      <m:sSubPr>
                        <m:ctrlPr>
                          <a:rPr lang="pt-BR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pt-BR">
                            <a:latin typeface="Cambria Math" panose="02040503050406030204" pitchFamily="18" charset="0"/>
                          </a:rPr>
                          <m:t>𝑓𝑖𝑚</m:t>
                        </m:r>
                      </m:sub>
                    </m:sSub>
                  </m:oMath>
                </a14:m>
                <a:r>
                  <a:rPr lang="pt-BR" dirty="0"/>
                  <a:t>]</a:t>
                </a:r>
              </a:p>
              <a:p>
                <a:r>
                  <a:rPr lang="pt-BR" dirty="0"/>
                  <a:t>Citação 5 anos</a:t>
                </a:r>
              </a:p>
              <a:p>
                <a:pPr lvl="1"/>
                <a:r>
                  <a:rPr lang="pt-BR" b="0" dirty="0"/>
                  <a:t>	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𝐶𝑅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𝑎𝑛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𝑖𝑛𝑖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>
                        <a:latin typeface="Cambria Math" panose="02040503050406030204" pitchFamily="18" charset="0"/>
                      </a:rPr>
                      <m:t>𝑎𝑛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𝑓𝑖𝑚</m:t>
                        </m:r>
                      </m:sub>
                    </m:sSub>
                  </m:oMath>
                </a14:m>
                <a:r>
                  <a:rPr lang="pt-BR" dirty="0"/>
                  <a:t>] / TP [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𝑎𝑛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pt-BR">
                            <a:latin typeface="Cambria Math" panose="02040503050406030204" pitchFamily="18" charset="0"/>
                          </a:rPr>
                          <m:t>𝑖𝑛𝑖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>
                        <a:latin typeface="Cambria Math" panose="02040503050406030204" pitchFamily="18" charset="0"/>
                      </a:rPr>
                      <m:t>𝑎𝑛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pt-BR">
                            <a:latin typeface="Cambria Math" panose="02040503050406030204" pitchFamily="18" charset="0"/>
                          </a:rPr>
                          <m:t>𝑓𝑖𝑚</m:t>
                        </m:r>
                      </m:sub>
                    </m:sSub>
                  </m:oMath>
                </a14:m>
                <a:r>
                  <a:rPr lang="pt-BR" dirty="0"/>
                  <a:t>]</a:t>
                </a:r>
              </a:p>
              <a:p>
                <a:r>
                  <a:rPr lang="pt-BR" dirty="0"/>
                  <a:t>Índice </a:t>
                </a:r>
                <a:r>
                  <a:rPr lang="pt-BR" i="1" dirty="0"/>
                  <a:t>h</a:t>
                </a:r>
                <a:r>
                  <a:rPr lang="pt-BR" dirty="0"/>
                  <a:t> da revista</a:t>
                </a:r>
              </a:p>
              <a:p>
                <a:r>
                  <a:rPr lang="pt-BR" dirty="0"/>
                  <a:t>Identidade de Citação</a:t>
                </a:r>
              </a:p>
              <a:p>
                <a:pPr lvl="1"/>
                <a:r>
                  <a:rPr lang="pt-BR" dirty="0"/>
                  <a:t>	Citações concedidas</a:t>
                </a:r>
              </a:p>
              <a:p>
                <a:pPr lvl="1"/>
                <a:r>
                  <a:rPr lang="pt-BR" dirty="0"/>
                  <a:t>	Citações de </a:t>
                </a:r>
                <a:r>
                  <a:rPr lang="pt-BR" dirty="0" err="1"/>
                  <a:t>acomplamento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51D1993-0EC7-4607-8730-368A79B8A8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335" y="771525"/>
                <a:ext cx="11652809" cy="5830611"/>
              </a:xfrm>
              <a:blipFill>
                <a:blip r:embed="rId2"/>
                <a:stretch>
                  <a:fillRect l="-4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0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700BD-894F-465F-AA81-8FD23594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1AEF67-8473-41DF-8A54-F66C13AB3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E32D7A-8A04-40E1-9FCA-9FA6E696D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7600" r="90000">
                        <a14:foregroundMark x1="7800" y1="47200" x2="31800" y2="11600"/>
                        <a14:foregroundMark x1="31800" y1="11600" x2="73800" y2="17400"/>
                        <a14:foregroundMark x1="73800" y1="17400" x2="85400" y2="35600"/>
                        <a14:foregroundMark x1="85400" y1="35600" x2="89800" y2="56200"/>
                        <a14:foregroundMark x1="89800" y1="56200" x2="83200" y2="64000"/>
                        <a14:foregroundMark x1="83200" y1="64000" x2="79200" y2="74000"/>
                        <a14:foregroundMark x1="79200" y1="74000" x2="65400" y2="89200"/>
                        <a14:foregroundMark x1="65400" y1="89200" x2="32600" y2="87200"/>
                        <a14:foregroundMark x1="32600" y1="87200" x2="23000" y2="81400"/>
                        <a14:foregroundMark x1="23000" y1="81400" x2="8200" y2="52000"/>
                        <a14:foregroundMark x1="8200" y1="52000" x2="7600" y2="47600"/>
                        <a14:foregroundMark x1="52200" y1="28800" x2="42200" y2="24800"/>
                        <a14:foregroundMark x1="42200" y1="24800" x2="32200" y2="25400"/>
                        <a14:foregroundMark x1="32200" y1="25400" x2="25000" y2="33600"/>
                        <a14:foregroundMark x1="25000" y1="33600" x2="27200" y2="57800"/>
                        <a14:foregroundMark x1="27200" y1="57800" x2="30200" y2="68000"/>
                        <a14:foregroundMark x1="30200" y1="68000" x2="37000" y2="76600"/>
                        <a14:foregroundMark x1="37000" y1="76600" x2="49800" y2="79200"/>
                        <a14:foregroundMark x1="49800" y1="79200" x2="60400" y2="73400"/>
                        <a14:foregroundMark x1="60400" y1="73400" x2="72400" y2="53200"/>
                        <a14:foregroundMark x1="72400" y1="53200" x2="71000" y2="39400"/>
                        <a14:foregroundMark x1="71000" y1="39400" x2="47400" y2="30400"/>
                        <a14:foregroundMark x1="47400" y1="30400" x2="36000" y2="31000"/>
                        <a14:foregroundMark x1="36000" y1="31000" x2="28800" y2="41400"/>
                        <a14:foregroundMark x1="28800" y1="41400" x2="30600" y2="46200"/>
                        <a14:foregroundMark x1="39600" y1="52200" x2="61600" y2="57000"/>
                        <a14:foregroundMark x1="61600" y1="57000" x2="72000" y2="51400"/>
                        <a14:foregroundMark x1="38200" y1="57000" x2="47400" y2="63200"/>
                        <a14:foregroundMark x1="47400" y1="63200" x2="65200" y2="64400"/>
                        <a14:foregroundMark x1="69000" y1="69600" x2="64600" y2="79800"/>
                        <a14:foregroundMark x1="64600" y1="79800" x2="41400" y2="85000"/>
                        <a14:foregroundMark x1="41400" y1="85000" x2="30400" y2="82400"/>
                        <a14:foregroundMark x1="30400" y1="82400" x2="22200" y2="76800"/>
                        <a14:foregroundMark x1="22200" y1="76800" x2="17000" y2="68000"/>
                        <a14:foregroundMark x1="17000" y1="68000" x2="22400" y2="57000"/>
                        <a14:foregroundMark x1="22400" y1="57000" x2="35400" y2="48400"/>
                        <a14:foregroundMark x1="24000" y1="69000" x2="24200" y2="78800"/>
                        <a14:foregroundMark x1="81800" y1="70600" x2="87600" y2="60200"/>
                        <a14:foregroundMark x1="82400" y1="70800" x2="80400" y2="74000"/>
                        <a14:foregroundMark x1="46600" y1="86400" x2="46600" y2="86400"/>
                        <a14:foregroundMark x1="15800" y1="36600" x2="33600" y2="23600"/>
                        <a14:foregroundMark x1="33600" y1="23600" x2="44800" y2="31000"/>
                        <a14:foregroundMark x1="44800" y1="31000" x2="66800" y2="30600"/>
                        <a14:foregroundMark x1="66800" y1="30600" x2="77200" y2="34400"/>
                        <a14:foregroundMark x1="77200" y1="34400" x2="66600" y2="30800"/>
                        <a14:foregroundMark x1="66600" y1="30800" x2="58000" y2="24400"/>
                        <a14:foregroundMark x1="58000" y1="24400" x2="57400" y2="24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895" y="175295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255566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RegularSeed_2SEEDS">
      <a:dk1>
        <a:srgbClr val="000000"/>
      </a:dk1>
      <a:lt1>
        <a:srgbClr val="FFFFFF"/>
      </a:lt1>
      <a:dk2>
        <a:srgbClr val="243441"/>
      </a:dk2>
      <a:lt2>
        <a:srgbClr val="E8E4E2"/>
      </a:lt2>
      <a:accent1>
        <a:srgbClr val="3B88B1"/>
      </a:accent1>
      <a:accent2>
        <a:srgbClr val="46B3AC"/>
      </a:accent2>
      <a:accent3>
        <a:srgbClr val="4D68C3"/>
      </a:accent3>
      <a:accent4>
        <a:srgbClr val="B13E3B"/>
      </a:accent4>
      <a:accent5>
        <a:srgbClr val="C3814D"/>
      </a:accent5>
      <a:accent6>
        <a:srgbClr val="B1A03B"/>
      </a:accent6>
      <a:hlink>
        <a:srgbClr val="BF6C3F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3106</TotalTime>
  <Words>86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Avenir Next LT Pro</vt:lpstr>
      <vt:lpstr>Cambria Math</vt:lpstr>
      <vt:lpstr>Goudy Old Style</vt:lpstr>
      <vt:lpstr>Wingdings</vt:lpstr>
      <vt:lpstr>FrostyVTI</vt:lpstr>
      <vt:lpstr>Indicador de Produção e Citação</vt:lpstr>
      <vt:lpstr>Indicador de Produção</vt:lpstr>
      <vt:lpstr>Indicador de Citação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Indicador de Produção e Citação</dc:title>
  <dc:creator>Rene F. Gabriel junior</dc:creator>
  <cp:lastModifiedBy>Rene F. Gabriel junior</cp:lastModifiedBy>
  <cp:revision>4</cp:revision>
  <dcterms:created xsi:type="dcterms:W3CDTF">2021-03-22T18:32:01Z</dcterms:created>
  <dcterms:modified xsi:type="dcterms:W3CDTF">2021-03-24T22:18:47Z</dcterms:modified>
</cp:coreProperties>
</file>