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29F"/>
    <a:srgbClr val="483D8B"/>
    <a:srgbClr val="FF6600"/>
    <a:srgbClr val="66B2FF"/>
    <a:srgbClr val="FF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63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6FB7D-EDB2-6CC0-6451-27477415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14E7E-B027-FCC5-190D-2A43FD72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63778-D808-CDC2-66F4-D9AD1D15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693A1-B9BF-F018-08CA-B562A442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6C483-4DC5-C4BA-7C4A-7F81F9C2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9EB68-FC37-9907-A5AA-2BB13FCC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379D97-6278-AB99-7DF8-E08699AD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3416E-2593-DC5D-84C7-E656FE41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5D9A8-C063-9275-5378-AB79B7CD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8FE57-B222-766C-81DD-44398C4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11F296-141A-6103-03AF-AD02EFBF0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FFA05-4E76-A06A-BDEF-8B31F106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792E2-199D-D483-BCC5-C9D045EE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A1DD2-57A9-24DD-1325-CCC6561F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7FEC8-F398-C365-6B7C-AC0B0CE9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446A-2A31-A3D1-7217-BBAF7DC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0FD0F-6553-4BFB-76D1-BEE5B8AA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600B0-BB7F-D0FE-0E25-B79A6472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79652-9F14-9261-3E82-DCADC003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50BC7-9A19-FF72-17F0-14ECB18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64BA2-91C0-8BC5-23B2-DDD9EDA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9D80F-7E20-19AD-75DE-B56C6AC4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A4CA6-F2CC-1B39-5961-A64D7895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5ED002-6A19-71CB-9570-A313505B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720E4-C2CB-B89C-2180-C23E4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82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3CAA-7EE7-6775-69A6-F5DF4803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3553F-AEB5-B25A-C387-46329640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AE123-3216-EF1D-A06C-E8618AF9F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DB325E-2E86-D401-C363-73C65307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F2B2F-5225-EA30-05AC-5C1F29A9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5298C-FBA6-AC8C-C219-7D222C6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3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B2E9-774E-7661-567D-5F2A4337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C35B6-3526-B6F6-FA05-18870B60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6D5072-8A42-F7E0-B62B-06BA47A4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E029E1-4803-465F-433C-B59D64C6A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4C66F0-5EBF-0132-64CE-0231F2A4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5A5E22-7651-E83B-CB21-389AFCEC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81B31F-A68F-B617-D6A6-14EA3371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ABF5DE-3F4F-F331-31DA-89F7F58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54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668DC-4D8B-1CE0-A3C0-D47CDEC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A70BB-6481-513E-AD27-CB4037AF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8ECE45-4648-3DB7-8804-B151844D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E949C6-5E59-1691-05F1-9F3442FB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03647C-C124-3575-92C2-FE077971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E0DC62-AA35-0444-02EC-254AA51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0D1B2F-0803-358C-1BE9-8B201470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A7853-F96D-591C-21CF-5BF26BF9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A163B-76C4-8053-430A-2EEC3D44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ABBE2-5045-974A-F545-4FDF557D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1DCBF5-C835-F246-A037-0B107F81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BF5ED-C728-E17B-7F76-3DD8E57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26E54-65E2-AD77-691D-E96F0A7A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5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DB5A-9D74-FE2A-1CEB-307584BE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2AECD7-2B5C-162E-B7BD-3D8523DB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DEB7A-25F3-30EE-F43B-872D823C5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AA389A-0004-7AFC-645F-82813638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E1978-1622-EF30-9BAC-DB53F6F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F9177-F2D0-7D6C-1811-B2AAD4B6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41B87D-74E7-9408-B7F9-4705DBB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0999E-432A-74E3-358C-964489FE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AD7CE-7729-E0DB-E591-16C5AFF8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4CACF-EA01-40BE-8F06-7DE0AED3F10E}" type="datetimeFigureOut">
              <a:rPr lang="pt-BR" smtClean="0"/>
              <a:t>02/01/2025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86AFF-890B-75EC-76E8-88A449F47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9662-7DC7-07EB-DBA2-216543AD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D2D3519-CB22-F09B-C1E7-DDC9B47EC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672" y="6205786"/>
            <a:ext cx="9144000" cy="538456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Manual de Aplicação da Marca</a:t>
            </a:r>
          </a:p>
        </p:txBody>
      </p:sp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0FF4B97-E1E3-7436-D057-ED922D8D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5" y="4083113"/>
            <a:ext cx="8909703" cy="18701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3C5896-E0AC-2D90-0E8A-8E3ED4637627}"/>
              </a:ext>
            </a:extLst>
          </p:cNvPr>
          <p:cNvSpPr txBox="1"/>
          <p:nvPr/>
        </p:nvSpPr>
        <p:spPr>
          <a:xfrm>
            <a:off x="11111063" y="6488668"/>
            <a:ext cx="1080937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Jan. 2025</a:t>
            </a:r>
          </a:p>
        </p:txBody>
      </p:sp>
    </p:spTree>
    <p:extLst>
      <p:ext uri="{BB962C8B-B14F-4D97-AF65-F5344CB8AC3E}">
        <p14:creationId xmlns:p14="http://schemas.microsoft.com/office/powerpoint/2010/main" val="36111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9931-B973-6678-6483-EC378729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 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A9216-4B48-81CA-A1C3-98D0452A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Manual de Identidade Visual da Brapci tem como objetivo padronizar e orientar a aplicação correta do logotipo e demais elementos visuais que representam a marca. Este documento é essencial para garantir a consistência da comunicação visual em todos os meios e materiais.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2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FD796-0F70-8015-7FBB-95936CE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</a:t>
            </a:r>
            <a:r>
              <a:rPr lang="pt-BR" b="1" dirty="0"/>
              <a:t>Logotipo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BFFE2-1F6A-86A9-F259-70FDBC7E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Apresentação: O logotipo da Brapci é composto por um símbolo gráfico e a tipografia institucional.</a:t>
            </a: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4C33D3D-3A85-EA67-D2BE-8EAB4645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3" y="5296550"/>
            <a:ext cx="5026601" cy="105511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3E37E06-67B1-A662-334D-D1D95D678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2" y="3916598"/>
            <a:ext cx="5020672" cy="1049184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0D46B523-FFC0-023E-1BBB-E70344B76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50" y="4965782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6268-1BA1-1904-D9BE-C79B79B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Cores Institucionais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A884F-844A-A549-02D1-8B30DB6C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paleta de cores é um elemento essencial para manter a identidade visual.</a:t>
            </a:r>
          </a:p>
          <a:p>
            <a:pPr lvl="1"/>
            <a:r>
              <a:rPr lang="pt-BR" dirty="0"/>
              <a:t>Primárias:</a:t>
            </a:r>
          </a:p>
          <a:p>
            <a:pPr lvl="2"/>
            <a:r>
              <a:rPr lang="pt-BR" dirty="0"/>
              <a:t>Azul Escuro: HEX #003366 | RGB 0, 51, 102</a:t>
            </a:r>
          </a:p>
          <a:p>
            <a:pPr lvl="2"/>
            <a:r>
              <a:rPr lang="pt-BR" dirty="0"/>
              <a:t>Branco: HEX #FFFFFF | RGB 255, 255, 255</a:t>
            </a:r>
          </a:p>
          <a:p>
            <a:pPr lvl="1"/>
            <a:r>
              <a:rPr lang="pt-BR" dirty="0"/>
              <a:t>Secundárias:</a:t>
            </a:r>
          </a:p>
          <a:p>
            <a:pPr lvl="2"/>
            <a:r>
              <a:rPr lang="pt-BR" dirty="0"/>
              <a:t>Cinza Claro: HEX #CCCCCC | RGB 204, 204, 204</a:t>
            </a:r>
          </a:p>
          <a:p>
            <a:pPr lvl="2"/>
            <a:r>
              <a:rPr lang="pt-BR" dirty="0"/>
              <a:t>Azul Claro: HEX #66B2FF | RGB 102, 178, 255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D38F72-202C-3805-4E61-93F3F6EEA40A}"/>
              </a:ext>
            </a:extLst>
          </p:cNvPr>
          <p:cNvSpPr/>
          <p:nvPr/>
        </p:nvSpPr>
        <p:spPr>
          <a:xfrm>
            <a:off x="9570720" y="2564384"/>
            <a:ext cx="800608" cy="1166368"/>
          </a:xfrm>
          <a:prstGeom prst="rect">
            <a:avLst/>
          </a:prstGeom>
          <a:solidFill>
            <a:srgbClr val="5F82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#5F829F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52F41E-A88A-943F-21C1-E22452616567}"/>
              </a:ext>
            </a:extLst>
          </p:cNvPr>
          <p:cNvSpPr/>
          <p:nvPr/>
        </p:nvSpPr>
        <p:spPr>
          <a:xfrm>
            <a:off x="9570720" y="3886327"/>
            <a:ext cx="800608" cy="1166368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#CCCCCC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C77273-85F9-E05E-24FD-CF51ACE12DA7}"/>
              </a:ext>
            </a:extLst>
          </p:cNvPr>
          <p:cNvSpPr/>
          <p:nvPr/>
        </p:nvSpPr>
        <p:spPr>
          <a:xfrm>
            <a:off x="10371328" y="2564384"/>
            <a:ext cx="800608" cy="11663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CE53CE-383A-619E-167A-21195BDFEFE3}"/>
              </a:ext>
            </a:extLst>
          </p:cNvPr>
          <p:cNvSpPr/>
          <p:nvPr/>
        </p:nvSpPr>
        <p:spPr>
          <a:xfrm>
            <a:off x="10371328" y="3886327"/>
            <a:ext cx="800608" cy="1166368"/>
          </a:xfrm>
          <a:prstGeom prst="rect">
            <a:avLst/>
          </a:prstGeom>
          <a:solidFill>
            <a:srgbClr val="66B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#66B2FF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43791FA-9AE7-692D-3179-72D30BE2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24" y="5652371"/>
            <a:ext cx="5020672" cy="10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0138F-A1AE-F99A-D3B5-9895B5735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7CCE8-6580-E046-853C-3AC5F94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Cores Institucionais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FA164-5051-DE5B-9BC0-424C4C4A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Fonte:</a:t>
            </a:r>
          </a:p>
          <a:p>
            <a:pPr marL="0" indent="0">
              <a:buNone/>
            </a:pPr>
            <a:r>
              <a:rPr lang="pt-BR" dirty="0">
                <a:latin typeface="Audiowide" panose="02000503000000020004" pitchFamily="2" charset="0"/>
              </a:rPr>
              <a:t>AUDIOWIDE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2EC09D-FFDC-09FB-DDF4-51A119F00A3C}"/>
              </a:ext>
            </a:extLst>
          </p:cNvPr>
          <p:cNvSpPr/>
          <p:nvPr/>
        </p:nvSpPr>
        <p:spPr>
          <a:xfrm>
            <a:off x="9570720" y="2564384"/>
            <a:ext cx="800608" cy="1166368"/>
          </a:xfrm>
          <a:prstGeom prst="rect">
            <a:avLst/>
          </a:prstGeom>
          <a:solidFill>
            <a:srgbClr val="5F82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#5F829F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A9DCA3-A695-4E4B-B01D-1E642ED10E55}"/>
              </a:ext>
            </a:extLst>
          </p:cNvPr>
          <p:cNvSpPr/>
          <p:nvPr/>
        </p:nvSpPr>
        <p:spPr>
          <a:xfrm>
            <a:off x="9570720" y="3886327"/>
            <a:ext cx="800608" cy="1166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7040F5-3275-1151-8963-F8AA21D813D0}"/>
              </a:ext>
            </a:extLst>
          </p:cNvPr>
          <p:cNvSpPr/>
          <p:nvPr/>
        </p:nvSpPr>
        <p:spPr>
          <a:xfrm>
            <a:off x="10371328" y="2564384"/>
            <a:ext cx="800608" cy="11663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7236D3-3F3D-49E3-B4AB-6AE64DA07E7C}"/>
              </a:ext>
            </a:extLst>
          </p:cNvPr>
          <p:cNvSpPr/>
          <p:nvPr/>
        </p:nvSpPr>
        <p:spPr>
          <a:xfrm>
            <a:off x="10371328" y="3886327"/>
            <a:ext cx="800608" cy="1166368"/>
          </a:xfrm>
          <a:prstGeom prst="rect">
            <a:avLst/>
          </a:prstGeom>
          <a:solidFill>
            <a:srgbClr val="5F82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#66B2FF</a:t>
            </a:r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C7B5AC4E-4B24-5843-41B9-5E69ED46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1" y="3238067"/>
            <a:ext cx="7923988" cy="16632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11107D-F4C4-3A75-DB21-0C480BAFA2CF}"/>
              </a:ext>
            </a:extLst>
          </p:cNvPr>
          <p:cNvSpPr txBox="1"/>
          <p:nvPr/>
        </p:nvSpPr>
        <p:spPr>
          <a:xfrm>
            <a:off x="1028158" y="6445434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https://fonts.google.com/specimen/Audiowide</a:t>
            </a:r>
          </a:p>
        </p:txBody>
      </p:sp>
    </p:spTree>
    <p:extLst>
      <p:ext uri="{BB962C8B-B14F-4D97-AF65-F5344CB8AC3E}">
        <p14:creationId xmlns:p14="http://schemas.microsoft.com/office/powerpoint/2010/main" val="2704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3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A04D7-59C0-528B-F35E-A134A99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4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939EAF-2D2E-671C-19C6-DD25C4CFA630}"/>
              </a:ext>
            </a:extLst>
          </p:cNvPr>
          <p:cNvSpPr txBox="1"/>
          <p:nvPr/>
        </p:nvSpPr>
        <p:spPr>
          <a:xfrm>
            <a:off x="8475995" y="2422075"/>
            <a:ext cx="2322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Logo:</a:t>
            </a:r>
          </a:p>
          <a:p>
            <a:r>
              <a:rPr lang="pt-BR" dirty="0">
                <a:solidFill>
                  <a:schemeClr val="bg1"/>
                </a:solidFill>
              </a:rPr>
              <a:t>HEX: #FFFFFF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Fundo:</a:t>
            </a:r>
          </a:p>
          <a:p>
            <a:r>
              <a:rPr lang="pt-BR" dirty="0">
                <a:solidFill>
                  <a:schemeClr val="bg1"/>
                </a:solidFill>
              </a:rPr>
              <a:t>HEX: #483D8B</a:t>
            </a:r>
          </a:p>
        </p:txBody>
      </p:sp>
      <p:pic>
        <p:nvPicPr>
          <p:cNvPr id="8" name="Imagem 7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A1C2AA4-BBDA-A751-41DE-700FC9E8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3" y="2422075"/>
            <a:ext cx="5026601" cy="10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D377C-5BF3-512A-2B70-E78C78ED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CE43CA2-F4E3-109F-8C7E-64C27E3B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89" y="2464219"/>
            <a:ext cx="5020672" cy="10491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9D935-7B81-754E-AE1D-DC13C289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4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9170B5-F5E1-8707-FB1A-2EE00A0BC14C}"/>
              </a:ext>
            </a:extLst>
          </p:cNvPr>
          <p:cNvSpPr txBox="1"/>
          <p:nvPr/>
        </p:nvSpPr>
        <p:spPr>
          <a:xfrm>
            <a:off x="8475995" y="2422075"/>
            <a:ext cx="2322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F829F"/>
                </a:solidFill>
              </a:rPr>
              <a:t>Logo:</a:t>
            </a:r>
          </a:p>
          <a:p>
            <a:r>
              <a:rPr lang="pt-BR" dirty="0">
                <a:solidFill>
                  <a:srgbClr val="5F829F"/>
                </a:solidFill>
              </a:rPr>
              <a:t>HEX: #5F829F</a:t>
            </a:r>
          </a:p>
          <a:p>
            <a:endParaRPr lang="pt-BR" dirty="0">
              <a:solidFill>
                <a:srgbClr val="5F829F"/>
              </a:solidFill>
            </a:endParaRPr>
          </a:p>
          <a:p>
            <a:r>
              <a:rPr lang="pt-BR" dirty="0">
                <a:solidFill>
                  <a:srgbClr val="5F829F"/>
                </a:solidFill>
              </a:rPr>
              <a:t>Fundo:</a:t>
            </a:r>
          </a:p>
          <a:p>
            <a:r>
              <a:rPr lang="pt-BR" dirty="0">
                <a:solidFill>
                  <a:srgbClr val="5F829F"/>
                </a:solidFill>
              </a:rPr>
              <a:t>HEX: #FFFFFF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EF9BA8-F2C2-0D95-8EDF-698A8910CC8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rgbClr val="5F829F"/>
                </a:solidFill>
              </a:rPr>
              <a:t>4 Aplicação</a:t>
            </a:r>
            <a:endParaRPr lang="pt-BR" dirty="0">
              <a:solidFill>
                <a:srgbClr val="5F82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61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209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Audiowide</vt:lpstr>
      <vt:lpstr>Segoe UI Light</vt:lpstr>
      <vt:lpstr>Tema do Office</vt:lpstr>
      <vt:lpstr>Apresentação do PowerPoint</vt:lpstr>
      <vt:lpstr>1 Introdução</vt:lpstr>
      <vt:lpstr>2 Logotipo</vt:lpstr>
      <vt:lpstr>3 Cores Institucionais</vt:lpstr>
      <vt:lpstr>3 Cores Institucionais</vt:lpstr>
      <vt:lpstr>4 Aplicação</vt:lpstr>
      <vt:lpstr>4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Faustino Gabriel Junior</dc:creator>
  <cp:lastModifiedBy>Rene Faustino Gabriel Junior</cp:lastModifiedBy>
  <cp:revision>4</cp:revision>
  <dcterms:created xsi:type="dcterms:W3CDTF">2025-01-01T22:25:24Z</dcterms:created>
  <dcterms:modified xsi:type="dcterms:W3CDTF">2025-01-02T10:16:21Z</dcterms:modified>
</cp:coreProperties>
</file>