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  <p:sldId id="258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rgbClr val="99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6E336-A832-4669-85C8-4CA199073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59376"/>
            <a:ext cx="12192000" cy="2094722"/>
          </a:xfrm>
          <a:solidFill>
            <a:schemeClr val="tx1">
              <a:alpha val="30000"/>
            </a:schemeClr>
          </a:solidFill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BB9AF0-322F-4894-A927-5985CF993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98006"/>
            <a:ext cx="12192000" cy="612386"/>
          </a:xfrm>
          <a:solidFill>
            <a:schemeClr val="tx1">
              <a:alpha val="15000"/>
            </a:schemeClr>
          </a:solidFill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261D7F-B37F-4443-AB75-0B71E4D37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06DB-8D05-4F9E-A055-327D709B5B2A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8CB467-1EDD-40BA-8378-3FE05D6CF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57B8F0-91A3-40A5-9C4D-CC13F8386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CE1EF-E0AE-4943-BDA3-4D731C577F36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Gráfico 6" descr="Manual">
            <a:extLst>
              <a:ext uri="{FF2B5EF4-FFF2-40B4-BE49-F238E27FC236}">
                <a16:creationId xmlns:a16="http://schemas.microsoft.com/office/drawing/2014/main" id="{E15AB855-FAA0-41AC-A659-397C4F27D6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970" y="5124834"/>
            <a:ext cx="901960" cy="90196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BB34D99-5921-46F7-9C40-825664CD1EFD}"/>
              </a:ext>
            </a:extLst>
          </p:cNvPr>
          <p:cNvSpPr txBox="1"/>
          <p:nvPr userDrawn="1"/>
        </p:nvSpPr>
        <p:spPr>
          <a:xfrm>
            <a:off x="416766" y="5888294"/>
            <a:ext cx="1026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+mj-lt"/>
              </a:rPr>
              <a:t>USER GUIDE</a:t>
            </a:r>
          </a:p>
        </p:txBody>
      </p:sp>
    </p:spTree>
    <p:extLst>
      <p:ext uri="{BB962C8B-B14F-4D97-AF65-F5344CB8AC3E}">
        <p14:creationId xmlns:p14="http://schemas.microsoft.com/office/powerpoint/2010/main" val="696138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32D2B-A297-4FF8-A4E5-B00AA5DDA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FD6C02-04AC-4ED2-988D-7621399E5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0EBDDE-139A-41D9-A1FF-20A57421A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06DB-8D05-4F9E-A055-327D709B5B2A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E34158-E309-45D8-AB6B-B296374D1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1BA046-A697-4AC7-A415-9B9564816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CE1EF-E0AE-4943-BDA3-4D731C577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046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FF888CA-DC53-4E12-9A69-BE4BFD826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3EE0BD-9A16-4DD1-AF4B-6C09E9CCD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2DA55C-E3D0-4B07-A3FD-DDE57082B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06DB-8D05-4F9E-A055-327D709B5B2A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25CF21-07C3-4A84-879B-6EEEA1C49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026653-2968-42C3-B6D3-51B0B02DF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CE1EF-E0AE-4943-BDA3-4D731C577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64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3DDE3F-6F0D-416B-9961-53C9C5FAC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200" b="1">
                <a:solidFill>
                  <a:srgbClr val="990000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DD613C-2C2B-4E37-BEFE-3DA24D79E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498EAA-F235-4F36-937A-9DCB7D4E5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06DB-8D05-4F9E-A055-327D709B5B2A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604B8A-252B-4995-BCD4-4901A7565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5A9AE6-02CF-494A-95D4-E93B521F9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CE1EF-E0AE-4943-BDA3-4D731C577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40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69838-2074-4453-9DEF-D3816DE68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A585C3-712B-4CC0-B8F3-F8ADDD720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64412B-0BED-4E4F-BE68-47D2E2D1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06DB-8D05-4F9E-A055-327D709B5B2A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BACF46-1FA3-4576-A61D-D0667835B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E4BDAF-7F30-44C5-91F1-32F8DEE6C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CE1EF-E0AE-4943-BDA3-4D731C577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4896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D4B16-A3DC-4244-A80D-C04C8D299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285481-EF26-4838-A776-76EE593A06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7D401D4-3447-4A8B-8B34-613D4DB94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71B190-71B3-40E8-B590-E064D66A5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06DB-8D05-4F9E-A055-327D709B5B2A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ED8A7B-4E84-4BC6-93A0-C02FCD86A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F49E53-0768-49F8-B002-AD45112DC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CE1EF-E0AE-4943-BDA3-4D731C577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740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9C56DF-BAAC-4FBD-902B-0659716C9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5FE0F2-254C-4278-B2F4-6B655E426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39CB9D8-FB88-4AC1-87B5-696961672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E38F102-CA36-4DAB-8B7B-74EF7660EA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F6285EB-F89E-435F-815F-10EAA6C875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D477A67-C382-452F-907A-1833D614F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06DB-8D05-4F9E-A055-327D709B5B2A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5C3A451-8F19-433D-8DEF-F111D6D6A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0229B24-E2DE-430F-BE77-1E887B61D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CE1EF-E0AE-4943-BDA3-4D731C577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755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26C294-8862-48A0-9524-6C80D1752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1E4E488-6BFC-4E99-8BD6-A331F3EC3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06DB-8D05-4F9E-A055-327D709B5B2A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91F8072-AEEE-4214-8BB6-0A2E583F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871CF3D-E38B-4872-9CFD-3F647714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CE1EF-E0AE-4943-BDA3-4D731C577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033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4C99AFC-66D1-41F9-BC2F-3F10C2806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06DB-8D05-4F9E-A055-327D709B5B2A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F6318E6-E8D3-4F9C-A8DF-611960EF4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AAAF5A3-9CF5-4457-AC30-2C5133D89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CE1EF-E0AE-4943-BDA3-4D731C577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7407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1B23C7-2461-493D-A021-2B04A1DBC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45F7A9-3DF0-4BF7-A134-D8F4B1109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F954F03-F2CB-476F-821E-7CD4207C9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158DD2-2CF9-476C-96CA-8E5AD62B1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06DB-8D05-4F9E-A055-327D709B5B2A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DC4E68-FD4B-4149-BC4A-481E52A4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AC3FCF-A91A-4346-92B4-A785C150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CE1EF-E0AE-4943-BDA3-4D731C577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6953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74077C-2026-4058-AE01-5ECF5B626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9A39758-F03E-47DE-8EBF-FD714F69CF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2E1ACD3-B67A-466C-8664-111CEA735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2905376-6437-4EDA-BA74-6CC3C6980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F06DB-8D05-4F9E-A055-327D709B5B2A}" type="datetimeFigureOut">
              <a:rPr lang="pt-BR" smtClean="0"/>
              <a:t>01/04/2020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FB9889-D8EC-453F-8D92-9680D1D70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198716C-A3FA-49FB-9E62-D86CDDDA5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CE1EF-E0AE-4943-BDA3-4D731C577F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465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66E7F24-B6B4-4FE6-BBE2-3C022AE44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161534"/>
            <a:ext cx="10515600" cy="6349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3E2A45-C0C5-47F5-90B5-DE61FC6F7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2509" y="1130532"/>
            <a:ext cx="11579629" cy="5054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CA17C7-DB66-461F-BDA2-5E439CFAFD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46573"/>
            <a:ext cx="2743200" cy="174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75AF06DB-8D05-4F9E-A055-327D709B5B2A}" type="datetimeFigureOut">
              <a:rPr lang="pt-BR" smtClean="0"/>
              <a:pPr/>
              <a:t>01/04/2020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90972C-24E9-4E67-B735-737226D8B0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46573"/>
            <a:ext cx="4114800" cy="174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2954D5-CE02-433E-8E63-7A29FA88D9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546573"/>
            <a:ext cx="2743200" cy="174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E61CE1EF-E0AE-4943-BDA3-4D731C577F3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026A1A-3A45-4FBA-AEE1-E39400CB57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duotone>
              <a:prstClr val="black"/>
              <a:srgbClr val="99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89362" l="2381" r="96429">
                        <a14:foregroundMark x1="83929" y1="6383" x2="64286" y2="95745"/>
                        <a14:foregroundMark x1="64286" y1="95745" x2="1786" y2="89362"/>
                        <a14:foregroundMark x1="1786" y1="89362" x2="34524" y2="0"/>
                        <a14:foregroundMark x1="34524" y1="0" x2="64286" y2="14894"/>
                        <a14:foregroundMark x1="64286" y1="14894" x2="83333" y2="8511"/>
                        <a14:foregroundMark x1="2976" y1="89362" x2="4762" y2="76596"/>
                        <a14:foregroundMark x1="96429" y1="51064" x2="86905" y2="510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0188"/>
            <a:ext cx="160020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áfico 7" descr="Lâmpada e lápis">
            <a:extLst>
              <a:ext uri="{FF2B5EF4-FFF2-40B4-BE49-F238E27FC236}">
                <a16:creationId xmlns:a16="http://schemas.microsoft.com/office/drawing/2014/main" id="{7789A8DB-8DC1-4512-B44C-3E19D90DC6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 r="59404"/>
          <a:stretch/>
        </p:blipFill>
        <p:spPr>
          <a:xfrm>
            <a:off x="9448800" y="50302"/>
            <a:ext cx="2743200" cy="675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49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B9ACB3-0240-4A65-83E4-8E529C1404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Thesa</a:t>
            </a:r>
            <a:r>
              <a:rPr lang="pt-BR" dirty="0"/>
              <a:t> </a:t>
            </a:r>
            <a:r>
              <a:rPr lang="pt-BR" dirty="0" err="1"/>
              <a:t>User</a:t>
            </a:r>
            <a:r>
              <a:rPr lang="pt-BR" dirty="0"/>
              <a:t> </a:t>
            </a:r>
            <a:r>
              <a:rPr lang="pt-BR" dirty="0" err="1"/>
              <a:t>Guide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88555D-2D62-4D27-8C11-9A143AE4D3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Introdução – </a:t>
            </a:r>
            <a:r>
              <a:rPr lang="en-US" dirty="0"/>
              <a:t>Introduction</a:t>
            </a:r>
            <a:r>
              <a:rPr lang="pt-BR" dirty="0"/>
              <a:t> - </a:t>
            </a:r>
            <a:r>
              <a:rPr lang="es-UY" dirty="0"/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2428150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90CD9A-FA0C-40A7-92AD-55D6B1632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800" b="1" dirty="0">
                <a:solidFill>
                  <a:srgbClr val="990000"/>
                </a:solidFill>
              </a:rPr>
              <a:t>O que é o </a:t>
            </a:r>
            <a:r>
              <a:rPr lang="pt-BR" sz="2800" b="1" dirty="0" err="1">
                <a:solidFill>
                  <a:srgbClr val="990000"/>
                </a:solidFill>
              </a:rPr>
              <a:t>Thesa</a:t>
            </a:r>
            <a:r>
              <a:rPr lang="pt-BR" sz="2800" b="1" dirty="0">
                <a:solidFill>
                  <a:srgbClr val="990000"/>
                </a:solidFill>
              </a:rPr>
              <a:t>? 		¿</a:t>
            </a:r>
            <a:r>
              <a:rPr lang="pt-BR" sz="2800" b="1" dirty="0" err="1">
                <a:solidFill>
                  <a:srgbClr val="990000"/>
                </a:solidFill>
              </a:rPr>
              <a:t>Qué</a:t>
            </a:r>
            <a:r>
              <a:rPr lang="pt-BR" sz="2800" b="1" dirty="0">
                <a:solidFill>
                  <a:srgbClr val="990000"/>
                </a:solidFill>
              </a:rPr>
              <a:t> es </a:t>
            </a:r>
            <a:r>
              <a:rPr lang="pt-BR" sz="2800" b="1" dirty="0" err="1">
                <a:solidFill>
                  <a:srgbClr val="990000"/>
                </a:solidFill>
              </a:rPr>
              <a:t>Thesa</a:t>
            </a:r>
            <a:r>
              <a:rPr lang="pt-BR" sz="2800" b="1" dirty="0">
                <a:solidFill>
                  <a:srgbClr val="990000"/>
                </a:solidFill>
              </a:rPr>
              <a:t>?		</a:t>
            </a:r>
            <a:r>
              <a:rPr lang="pt-BR" sz="2800" b="1" dirty="0" err="1">
                <a:solidFill>
                  <a:srgbClr val="990000"/>
                </a:solidFill>
              </a:rPr>
              <a:t>What</a:t>
            </a:r>
            <a:r>
              <a:rPr lang="pt-BR" sz="2800" b="1" dirty="0">
                <a:solidFill>
                  <a:srgbClr val="990000"/>
                </a:solidFill>
              </a:rPr>
              <a:t> </a:t>
            </a:r>
            <a:r>
              <a:rPr lang="pt-BR" sz="2800" b="1" dirty="0" err="1">
                <a:solidFill>
                  <a:srgbClr val="990000"/>
                </a:solidFill>
              </a:rPr>
              <a:t>is</a:t>
            </a:r>
            <a:r>
              <a:rPr lang="pt-BR" sz="2800" b="1" dirty="0">
                <a:solidFill>
                  <a:srgbClr val="990000"/>
                </a:solidFill>
              </a:rPr>
              <a:t> </a:t>
            </a:r>
            <a:r>
              <a:rPr lang="pt-BR" sz="2800" b="1" dirty="0" err="1">
                <a:solidFill>
                  <a:srgbClr val="990000"/>
                </a:solidFill>
              </a:rPr>
              <a:t>Thesa</a:t>
            </a:r>
            <a:r>
              <a:rPr lang="pt-BR" sz="2800" b="1" dirty="0">
                <a:solidFill>
                  <a:srgbClr val="990000"/>
                </a:solidFill>
              </a:rPr>
              <a:t>?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CCEF3A27-8DF1-4A9C-AC94-244B33D58B7E}"/>
              </a:ext>
            </a:extLst>
          </p:cNvPr>
          <p:cNvGrpSpPr/>
          <p:nvPr/>
        </p:nvGrpSpPr>
        <p:grpSpPr>
          <a:xfrm>
            <a:off x="189338" y="1897440"/>
            <a:ext cx="2347803" cy="3536784"/>
            <a:chOff x="163058" y="1081197"/>
            <a:chExt cx="2347803" cy="3536784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14CB6F0E-0753-4BC1-B9BD-F31DEFDBD7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3058" y="1081197"/>
              <a:ext cx="2347803" cy="2347803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7B4C0A3-91D4-4465-A5C6-F22035602367}"/>
                </a:ext>
              </a:extLst>
            </p:cNvPr>
            <p:cNvSpPr/>
            <p:nvPr/>
          </p:nvSpPr>
          <p:spPr>
            <a:xfrm>
              <a:off x="571076" y="3694651"/>
              <a:ext cx="1531766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dirty="0"/>
                <a:t>Dicionário </a:t>
              </a:r>
              <a:r>
                <a:rPr lang="pt-BR" baseline="30000" dirty="0"/>
                <a:t>(</a:t>
              </a:r>
              <a:r>
                <a:rPr lang="pt-BR" baseline="30000" dirty="0" err="1"/>
                <a:t>pt</a:t>
              </a:r>
              <a:r>
                <a:rPr lang="pt-BR" baseline="30000" dirty="0"/>
                <a:t>)</a:t>
              </a:r>
            </a:p>
            <a:p>
              <a:pPr algn="ctr"/>
              <a:r>
                <a:rPr lang="pt-BR" dirty="0" err="1"/>
                <a:t>Dictionary</a:t>
              </a:r>
              <a:r>
                <a:rPr lang="pt-BR" dirty="0"/>
                <a:t> </a:t>
              </a:r>
              <a:r>
                <a:rPr lang="pt-BR" baseline="30000" dirty="0"/>
                <a:t>(</a:t>
              </a:r>
              <a:r>
                <a:rPr lang="pt-BR" baseline="30000" dirty="0" err="1"/>
                <a:t>en</a:t>
              </a:r>
              <a:r>
                <a:rPr lang="pt-BR" baseline="30000" dirty="0"/>
                <a:t>)</a:t>
              </a:r>
            </a:p>
            <a:p>
              <a:pPr algn="ctr"/>
              <a:r>
                <a:rPr lang="pt-BR" dirty="0" err="1"/>
                <a:t>Diccionario</a:t>
              </a:r>
              <a:r>
                <a:rPr lang="pt-BR" dirty="0"/>
                <a:t> </a:t>
              </a:r>
              <a:r>
                <a:rPr lang="pt-BR" baseline="30000" dirty="0"/>
                <a:t>(es)</a:t>
              </a: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75EEE32E-F938-4AA1-99AA-7E27C587BD31}"/>
              </a:ext>
            </a:extLst>
          </p:cNvPr>
          <p:cNvGrpSpPr/>
          <p:nvPr/>
        </p:nvGrpSpPr>
        <p:grpSpPr>
          <a:xfrm>
            <a:off x="6934200" y="1423775"/>
            <a:ext cx="3153930" cy="4010449"/>
            <a:chOff x="6912661" y="2405230"/>
            <a:chExt cx="3153930" cy="4010449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C58FFDDD-49C5-40E0-8A19-48531B069300}"/>
                </a:ext>
              </a:extLst>
            </p:cNvPr>
            <p:cNvSpPr/>
            <p:nvPr/>
          </p:nvSpPr>
          <p:spPr>
            <a:xfrm>
              <a:off x="7484707" y="5492349"/>
              <a:ext cx="2367443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dirty="0"/>
                <a:t>Tesauro Semântico </a:t>
              </a:r>
              <a:r>
                <a:rPr lang="pt-BR" baseline="30000" dirty="0"/>
                <a:t>(</a:t>
              </a:r>
              <a:r>
                <a:rPr lang="pt-BR" baseline="30000" dirty="0" err="1"/>
                <a:t>pt</a:t>
              </a:r>
              <a:r>
                <a:rPr lang="pt-BR" baseline="30000" dirty="0"/>
                <a:t>)</a:t>
              </a:r>
            </a:p>
            <a:p>
              <a:pPr algn="ctr"/>
              <a:r>
                <a:rPr lang="pt-BR" dirty="0" err="1"/>
                <a:t>Semantic</a:t>
              </a:r>
              <a:r>
                <a:rPr lang="pt-BR" dirty="0"/>
                <a:t> Thesaurus </a:t>
              </a:r>
              <a:r>
                <a:rPr lang="pt-BR" baseline="30000" dirty="0"/>
                <a:t>(</a:t>
              </a:r>
              <a:r>
                <a:rPr lang="pt-BR" baseline="30000" dirty="0" err="1"/>
                <a:t>en</a:t>
              </a:r>
              <a:r>
                <a:rPr lang="pt-BR" baseline="30000" dirty="0"/>
                <a:t>)</a:t>
              </a:r>
            </a:p>
            <a:p>
              <a:pPr algn="ctr"/>
              <a:r>
                <a:rPr lang="pt-BR" dirty="0"/>
                <a:t>Tesauro </a:t>
              </a:r>
              <a:r>
                <a:rPr lang="pt-BR" dirty="0" err="1"/>
                <a:t>Semántico</a:t>
              </a:r>
              <a:r>
                <a:rPr lang="pt-BR" dirty="0"/>
                <a:t> </a:t>
              </a:r>
              <a:r>
                <a:rPr lang="pt-BR" baseline="30000" dirty="0"/>
                <a:t>(es)</a:t>
              </a:r>
            </a:p>
          </p:txBody>
        </p:sp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0F357491-8E41-4A10-9725-A3CBD314D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12661" y="2405230"/>
              <a:ext cx="3153930" cy="2959841"/>
            </a:xfrm>
            <a:prstGeom prst="rect">
              <a:avLst/>
            </a:prstGeom>
          </p:spPr>
        </p:pic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CD22C0E5-940E-4633-87E7-4FD1506CFEA2}"/>
              </a:ext>
            </a:extLst>
          </p:cNvPr>
          <p:cNvGrpSpPr/>
          <p:nvPr/>
        </p:nvGrpSpPr>
        <p:grpSpPr>
          <a:xfrm>
            <a:off x="3085315" y="1961724"/>
            <a:ext cx="3643734" cy="2934552"/>
            <a:chOff x="3093903" y="2145094"/>
            <a:chExt cx="3643734" cy="2934552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C37DBD69-2E1F-4985-804D-B734E0510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93903" y="2145094"/>
              <a:ext cx="3643734" cy="2149234"/>
            </a:xfrm>
            <a:prstGeom prst="rect">
              <a:avLst/>
            </a:prstGeom>
          </p:spPr>
        </p:pic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FC119A1B-509C-43A1-B457-1C96D9DC7055}"/>
                </a:ext>
              </a:extLst>
            </p:cNvPr>
            <p:cNvSpPr/>
            <p:nvPr/>
          </p:nvSpPr>
          <p:spPr>
            <a:xfrm>
              <a:off x="4190251" y="4156316"/>
              <a:ext cx="1451038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dirty="0"/>
                <a:t>Tesauro </a:t>
              </a:r>
              <a:r>
                <a:rPr lang="pt-BR" baseline="30000" dirty="0"/>
                <a:t>(</a:t>
              </a:r>
              <a:r>
                <a:rPr lang="pt-BR" baseline="30000" dirty="0" err="1"/>
                <a:t>pt</a:t>
              </a:r>
              <a:r>
                <a:rPr lang="pt-BR" baseline="30000" dirty="0"/>
                <a:t>)</a:t>
              </a:r>
            </a:p>
            <a:p>
              <a:pPr algn="ctr"/>
              <a:r>
                <a:rPr lang="pt-BR" dirty="0"/>
                <a:t>Thesaurus </a:t>
              </a:r>
              <a:r>
                <a:rPr lang="pt-BR" baseline="30000" dirty="0"/>
                <a:t>(</a:t>
              </a:r>
              <a:r>
                <a:rPr lang="pt-BR" baseline="30000" dirty="0" err="1"/>
                <a:t>en</a:t>
              </a:r>
              <a:r>
                <a:rPr lang="pt-BR" baseline="30000" dirty="0"/>
                <a:t>)</a:t>
              </a:r>
            </a:p>
            <a:p>
              <a:pPr algn="ctr"/>
              <a:r>
                <a:rPr lang="pt-BR" dirty="0"/>
                <a:t>Tesauro </a:t>
              </a:r>
              <a:r>
                <a:rPr lang="pt-BR" baseline="30000" dirty="0"/>
                <a:t>(es)</a:t>
              </a:r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6ED207AC-08A7-4690-9ADF-41B668FF2B15}"/>
              </a:ext>
            </a:extLst>
          </p:cNvPr>
          <p:cNvGrpSpPr/>
          <p:nvPr/>
        </p:nvGrpSpPr>
        <p:grpSpPr>
          <a:xfrm>
            <a:off x="189338" y="830836"/>
            <a:ext cx="8029634" cy="996601"/>
            <a:chOff x="189338" y="830836"/>
            <a:chExt cx="8029634" cy="996601"/>
          </a:xfrm>
        </p:grpSpPr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D6028AF8-3E43-4253-B8E9-A86E201D064F}"/>
                </a:ext>
              </a:extLst>
            </p:cNvPr>
            <p:cNvSpPr txBox="1"/>
            <p:nvPr/>
          </p:nvSpPr>
          <p:spPr>
            <a:xfrm>
              <a:off x="189338" y="830836"/>
              <a:ext cx="71529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>
                  <a:latin typeface="+mj-lt"/>
                </a:rPr>
                <a:t>Ferramenta para construção, uso e reuso de vocabulários controlados </a:t>
              </a:r>
              <a:r>
                <a:rPr lang="pt-BR" i="1" baseline="30000" dirty="0">
                  <a:latin typeface="+mj-lt"/>
                </a:rPr>
                <a:t>(</a:t>
              </a:r>
              <a:r>
                <a:rPr lang="pt-BR" i="1" baseline="30000" dirty="0" err="1">
                  <a:latin typeface="+mj-lt"/>
                </a:rPr>
                <a:t>pt</a:t>
              </a:r>
              <a:r>
                <a:rPr lang="pt-BR" i="1" baseline="30000" dirty="0">
                  <a:latin typeface="+mj-lt"/>
                </a:rPr>
                <a:t>)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230299B1-CBE7-483F-8C27-DA1378B6CD25}"/>
                </a:ext>
              </a:extLst>
            </p:cNvPr>
            <p:cNvSpPr txBox="1"/>
            <p:nvPr/>
          </p:nvSpPr>
          <p:spPr>
            <a:xfrm>
              <a:off x="189338" y="1148328"/>
              <a:ext cx="62533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+mj-lt"/>
                </a:rPr>
                <a:t>Tool for construction, use and reuse of controlled vocabularies </a:t>
              </a:r>
              <a:r>
                <a:rPr lang="pt-BR" i="1" baseline="30000" dirty="0">
                  <a:latin typeface="+mj-lt"/>
                </a:rPr>
                <a:t>(</a:t>
              </a:r>
              <a:r>
                <a:rPr lang="pt-BR" i="1" baseline="30000" dirty="0" err="1">
                  <a:latin typeface="+mj-lt"/>
                </a:rPr>
                <a:t>en</a:t>
              </a:r>
              <a:r>
                <a:rPr lang="pt-BR" i="1" baseline="30000" dirty="0">
                  <a:latin typeface="+mj-lt"/>
                </a:rPr>
                <a:t>)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DE4AF51D-0E49-4D43-8150-9C174784ED3A}"/>
                </a:ext>
              </a:extLst>
            </p:cNvPr>
            <p:cNvSpPr txBox="1"/>
            <p:nvPr/>
          </p:nvSpPr>
          <p:spPr>
            <a:xfrm>
              <a:off x="189338" y="1458105"/>
              <a:ext cx="8029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i="1" dirty="0">
                  <a:latin typeface="+mj-lt"/>
                </a:rPr>
                <a:t>Herramienta para la construcción, uso y reutilización de vocabularios controlados</a:t>
              </a:r>
              <a:r>
                <a:rPr lang="pt-BR" i="1" dirty="0">
                  <a:latin typeface="+mj-lt"/>
                </a:rPr>
                <a:t> </a:t>
              </a:r>
              <a:r>
                <a:rPr lang="pt-BR" i="1" baseline="30000" dirty="0">
                  <a:latin typeface="+mj-lt"/>
                </a:rPr>
                <a:t>(es)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1652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1EF96A-9B5B-468A-B7C2-D857F0268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t"/>
            <a:r>
              <a:rPr lang="pt-BR" dirty="0"/>
              <a:t>Multilíngue – </a:t>
            </a:r>
            <a:r>
              <a:rPr lang="pt-BR" dirty="0" err="1"/>
              <a:t>Multilingue</a:t>
            </a:r>
            <a:r>
              <a:rPr lang="pt-BR" dirty="0"/>
              <a:t> - </a:t>
            </a:r>
            <a:r>
              <a:rPr lang="pt-BR" dirty="0" err="1"/>
              <a:t>Multilingual</a:t>
            </a:r>
            <a:endParaRPr lang="pt-BR" dirty="0"/>
          </a:p>
        </p:txBody>
      </p:sp>
      <p:pic>
        <p:nvPicPr>
          <p:cNvPr id="3074" name="Picture 2" descr="How to add a multilingual Dialogflow agent to your multi-language ...">
            <a:extLst>
              <a:ext uri="{FF2B5EF4-FFF2-40B4-BE49-F238E27FC236}">
                <a16:creationId xmlns:a16="http://schemas.microsoft.com/office/drawing/2014/main" id="{9BAAE57A-FE63-4D21-B058-242210D723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9" t="13243" r="7218" b="9450"/>
          <a:stretch/>
        </p:blipFill>
        <p:spPr bwMode="auto">
          <a:xfrm>
            <a:off x="1744825" y="1161319"/>
            <a:ext cx="7456816" cy="467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0375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8000">
        <p159:morph option="byObject"/>
      </p:transition>
    </mc:Choice>
    <mc:Fallback>
      <p:transition spd="slow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552ABF-24C4-4B5B-8F0B-42A02E9FA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Multitemático - Multitemático - </a:t>
            </a:r>
            <a:r>
              <a:rPr lang="pt-BR" dirty="0" err="1"/>
              <a:t>Multithematic</a:t>
            </a:r>
            <a:endParaRPr lang="pt-BR"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F3815950-AEDB-41D2-9AE6-FF1EF617D015}"/>
              </a:ext>
            </a:extLst>
          </p:cNvPr>
          <p:cNvGrpSpPr/>
          <p:nvPr/>
        </p:nvGrpSpPr>
        <p:grpSpPr>
          <a:xfrm>
            <a:off x="345720" y="1696811"/>
            <a:ext cx="9535400" cy="4040932"/>
            <a:chOff x="345720" y="1696811"/>
            <a:chExt cx="9535400" cy="4040932"/>
          </a:xfrm>
        </p:grpSpPr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A46A4D5F-7D23-4534-8F6F-584F8F8804D6}"/>
                </a:ext>
              </a:extLst>
            </p:cNvPr>
            <p:cNvGrpSpPr/>
            <p:nvPr/>
          </p:nvGrpSpPr>
          <p:grpSpPr>
            <a:xfrm>
              <a:off x="345720" y="1696811"/>
              <a:ext cx="9535400" cy="3750353"/>
              <a:chOff x="149777" y="1211619"/>
              <a:chExt cx="9535400" cy="3750353"/>
            </a:xfrm>
          </p:grpSpPr>
          <p:pic>
            <p:nvPicPr>
              <p:cNvPr id="4" name="Imagem 3">
                <a:extLst>
                  <a:ext uri="{FF2B5EF4-FFF2-40B4-BE49-F238E27FC236}">
                    <a16:creationId xmlns:a16="http://schemas.microsoft.com/office/drawing/2014/main" id="{2C61D308-006B-46BD-9BBD-C81AA60EF3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9777" y="1211619"/>
                <a:ext cx="9535400" cy="1973913"/>
              </a:xfrm>
              <a:prstGeom prst="rect">
                <a:avLst/>
              </a:prstGeom>
            </p:spPr>
          </p:pic>
          <p:pic>
            <p:nvPicPr>
              <p:cNvPr id="5" name="Imagem 4">
                <a:extLst>
                  <a:ext uri="{FF2B5EF4-FFF2-40B4-BE49-F238E27FC236}">
                    <a16:creationId xmlns:a16="http://schemas.microsoft.com/office/drawing/2014/main" id="{3E0C9227-8590-45D4-93FB-46FC584FFB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777" y="3093972"/>
                <a:ext cx="9535400" cy="1868000"/>
              </a:xfrm>
              <a:prstGeom prst="rect">
                <a:avLst/>
              </a:prstGeom>
            </p:spPr>
          </p:pic>
        </p:grp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DE5198CB-ED43-4312-BE04-4ECD50714F5B}"/>
                </a:ext>
              </a:extLst>
            </p:cNvPr>
            <p:cNvSpPr txBox="1"/>
            <p:nvPr/>
          </p:nvSpPr>
          <p:spPr>
            <a:xfrm>
              <a:off x="6403308" y="5368411"/>
              <a:ext cx="3477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+mj-lt"/>
                </a:rPr>
                <a:t>Micro thesauros – Multiple themes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25338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3000" advClick="0" advTm="10000">
        <p159:morph option="byObject"/>
      </p:transition>
    </mc:Choice>
    <mc:Fallback>
      <p:transition spd="slow" advClick="0" advTm="10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90CD9A-FA0C-40A7-92AD-55D6B1632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é o </a:t>
            </a:r>
            <a:r>
              <a:rPr lang="pt-BR" dirty="0" err="1"/>
              <a:t>Thesa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670BDA-C49A-46A5-BADA-A2B30A412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Thesa</a:t>
            </a:r>
            <a:r>
              <a:rPr lang="pt-BR" dirty="0"/>
              <a:t> possibilita a construção é multitemático, pode desenvolver vários vocabulários, multiusuário, e ainda é multilíngue.</a:t>
            </a:r>
          </a:p>
          <a:p>
            <a:r>
              <a:rPr lang="pt-BR" dirty="0"/>
              <a:t>Os vocabulários desenvolvidos podem ser disponibilizados publicamente, ou em acesso restrito para um grupo de usuários.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37668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90CD9A-FA0C-40A7-92AD-55D6B1632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é o </a:t>
            </a:r>
            <a:r>
              <a:rPr lang="pt-BR" dirty="0" err="1"/>
              <a:t>Thesa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670BDA-C49A-46A5-BADA-A2B30A412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É uma ferramenta para desenvolvimento de dicionários, glossários, controle de autoridade de pessoas e instituições, tesauros e tesauros semânticos. Foi desenvolvido com fins acadêmicos para ensino, extensão e pesquisa dos alunos do curso de biblioteconomia da Universidade Federal do Rio Grande do Sul, mas está aberto para toda comunidade que queira desenvolver um vocabulário controlado.</a:t>
            </a:r>
          </a:p>
          <a:p>
            <a:r>
              <a:rPr lang="pt-BR" dirty="0"/>
              <a:t>O </a:t>
            </a:r>
            <a:r>
              <a:rPr lang="pt-BR" dirty="0" err="1"/>
              <a:t>Thesa</a:t>
            </a:r>
            <a:r>
              <a:rPr lang="pt-BR" dirty="0"/>
              <a:t> possibilita a construção é multitemático, pode desenvolver vários vocabulários, multiusuário, e ainda é multilíngue.</a:t>
            </a:r>
          </a:p>
          <a:p>
            <a:r>
              <a:rPr lang="pt-BR" dirty="0"/>
              <a:t>Os vocabulários desenvolvidos podem ser disponibilizados publicamente, ou em acesso restrito para um grupo de usuários.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77305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271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Segoe UI Light</vt:lpstr>
      <vt:lpstr>Tema do Office</vt:lpstr>
      <vt:lpstr>Thesa User Guide</vt:lpstr>
      <vt:lpstr>O que é o Thesa?   ¿Qué es Thesa?  What is Thesa?</vt:lpstr>
      <vt:lpstr>Multilíngue – Multilingue - Multilingual</vt:lpstr>
      <vt:lpstr>Multitemático - Multitemático - Multithematic</vt:lpstr>
      <vt:lpstr>O que é o Thesa?</vt:lpstr>
      <vt:lpstr>O que é o Thesa?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Rene F. Gabriel junior</dc:creator>
  <cp:lastModifiedBy>Rene F. Gabriel junior</cp:lastModifiedBy>
  <cp:revision>10</cp:revision>
  <dcterms:created xsi:type="dcterms:W3CDTF">2020-04-01T12:16:38Z</dcterms:created>
  <dcterms:modified xsi:type="dcterms:W3CDTF">2020-04-01T13:23:14Z</dcterms:modified>
</cp:coreProperties>
</file>