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E5F92D6-4853-46BC-B170-07DBEC20B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4B9792D-E7FB-43C0-B298-D593644DCD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371588-1D13-4B1C-B7AF-D035DA4F4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9B7C2D8-74CF-45B1-9997-ADC9908D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D91212-ECB7-4BF5-AB41-17C0F6063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389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4579BA-C39C-4C9D-980E-6858E392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DFA209-1E97-459E-94B1-763D267EC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5458C-9FC5-4E65-9CE2-14D97A5EE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EB4AD7-D59B-4E06-AA39-76F27649C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6A7759-57DB-4DAB-B4C2-58EE3D3B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3692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A90EBA2-CDF7-4541-986C-557A9E6865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EA4F7D-E9CF-47F3-8DEB-2A03EAF79B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81AB0D5-6DD5-4895-8CA7-0000736C9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D8B8968-35E1-4D3F-986D-D2C542AAB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0822D5-040B-4D5D-A4EC-FD0B53CEA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010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0F5CC4-572B-49FD-B482-7036D23C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7F0357C-5209-4D2E-8996-3EF2F07B9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E3C263D-FFE9-4537-AD77-325CCC41F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953F6E-673B-4593-B291-A5BEB9D88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A6C599-0BDF-4A1F-B052-48457F208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03481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91F5C7-EA81-4C22-AD3F-A9D22E787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CF84089-3BFC-4C46-B354-A51E5FE6A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19293-D4F1-421D-A685-29FD5E82FC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01280FF-F50E-44AC-BB59-707838E4D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5505F12-53F7-4044-8CA0-689DDFE15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233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9F7DC-96F7-498E-A1FC-B5851ABA8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D904FFF-009E-4976-90AD-57840D1CE8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5652FE5-F6D5-48E8-A186-105353C075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2C9F003-3627-45BD-A7AF-70FA97095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ABB4DA-D5E1-4420-9923-47BFECF1E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7E02A34-6104-4966-BFDF-E3BFF777D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9346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19BA0E-8103-4A9E-8984-D71855A35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4F9213F-B6B5-4A18-8951-163E03545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C7C85DD-D3D0-49FB-91CB-B0FD3FE7EF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A53F292-F88B-4F3A-A770-AB7A0AAD5E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72FFB02-A2A4-48E5-AFA6-96DC33FF49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CF7840F-3222-4D54-8CE6-2DB8A800E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DABABA1-5B4B-4E55-AB16-101A6E123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273AD3A-C708-4162-96FF-816CC8E0B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8342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50653-3AA7-42B6-9BBE-3F0F471C1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C36712F-F922-4451-932D-63435544C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D1DF3D0-3E7E-4C0E-A602-02EAF1C67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D7C0FE5-6215-44D7-8073-BED7752BA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73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7413BAF-3E8C-4CEC-9513-B35990A63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EB7CEF7-A911-4845-9800-38E9453A8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E8A610-F8AF-4FE9-884A-AE241AC15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557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E67A4-0DFA-4762-9F2F-0848E27DD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C20225-CFA4-4EF8-8DE4-12EEB8F19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710E508-CF52-4AF8-87B7-00DC44E8DE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6D51CDD-CCB2-48B4-BB98-3E4AACA7F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94333A-0358-4886-99D6-1DCFC49DB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E5B593-7A48-465E-A393-2BE56C5DA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871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5B0DBF-92FD-47C6-A75A-7E75D4E69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37488182-EE12-4D18-8928-6A6C85E536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9E7CE76-9B94-49E1-9BBF-2D82A3A7D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B00192-A2D5-4BC5-9C77-C817BEE7E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BCAEBE-D879-48DB-8A23-AC9C420EA1E8}" type="datetimeFigureOut">
              <a:rPr lang="pt-BR" smtClean="0"/>
              <a:t>26/01/2020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A897BEC-FBFF-4BA1-AF83-49790ABD4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C989B15-23DB-4D4D-9774-02B64A6B0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5A842E-5622-4957-A327-AB58CD0366B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465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A04A893-7ED6-486F-8E70-CCF0063F8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1E307B5-8C67-406B-A3DF-18208AF516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2F4BCE-636D-4989-B3C0-081FDE6B9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4DBCAEBE-D879-48DB-8A23-AC9C420EA1E8}" type="datetimeFigureOut">
              <a:rPr lang="pt-BR" smtClean="0"/>
              <a:pPr/>
              <a:t>26/01/2020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4153DBE-5F10-4A74-A6CF-8E60755FD3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77AD2-2EBC-47AE-94B5-B9DB72D7E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fld id="{355A842E-5622-4957-A327-AB58CD0366B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8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bg1"/>
          </a:solidFill>
          <a:latin typeface="Segoe UI Light" panose="020B0502040204020203" pitchFamily="34" charset="0"/>
          <a:ea typeface="+mj-ea"/>
          <a:cs typeface="Segoe UI Light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Segoe UI Light" panose="020B0502040204020203" pitchFamily="34" charset="0"/>
          <a:ea typeface="+mn-ea"/>
          <a:cs typeface="Segoe UI Light" panose="020B0502040204020203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database-data-storage-information-309919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ixabay.com/en/database-data-storage-information-309919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57D6F1-B63C-4DF2-886A-E3B6FF7F3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70232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pt-BR" sz="13800" b="1" dirty="0"/>
              <a:t>FIND</a:t>
            </a:r>
            <a:br>
              <a:rPr lang="pt-BR" dirty="0"/>
            </a:br>
            <a:r>
              <a:rPr lang="pt-BR" sz="3200" dirty="0"/>
              <a:t>Sistemas para Bibliotecas Comunitárias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EA7AB85-8355-4E57-BDAB-68EE079BA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42180"/>
            <a:ext cx="12192000" cy="615820"/>
          </a:xfrm>
        </p:spPr>
        <p:txBody>
          <a:bodyPr/>
          <a:lstStyle/>
          <a:p>
            <a:r>
              <a:rPr lang="pt-BR" dirty="0"/>
              <a:t>Sistema de Bibliotecas Comunitárias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4304B4-AA25-4A84-B253-1CBC595BFC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121158" cy="941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309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FE4F-CB94-4589-8DEC-A32C1CFB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398"/>
            <a:ext cx="10515600" cy="882594"/>
          </a:xfrm>
        </p:spPr>
        <p:txBody>
          <a:bodyPr/>
          <a:lstStyle/>
          <a:p>
            <a:r>
              <a:rPr lang="pt-BR" dirty="0"/>
              <a:t>Workflow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3595B1-3F4F-4E6A-9476-051D339A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5576" cy="415091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7B7C382-F4DB-485F-B507-6ABF00582B65}"/>
              </a:ext>
            </a:extLst>
          </p:cNvPr>
          <p:cNvSpPr/>
          <p:nvPr/>
        </p:nvSpPr>
        <p:spPr>
          <a:xfrm>
            <a:off x="961054" y="1777034"/>
            <a:ext cx="2043403" cy="5182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ISBN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6A9431-7DC1-4FA3-B1D3-4BC7B02E0E8D}"/>
              </a:ext>
            </a:extLst>
          </p:cNvPr>
          <p:cNvSpPr/>
          <p:nvPr/>
        </p:nvSpPr>
        <p:spPr>
          <a:xfrm>
            <a:off x="4631095" y="1777034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Consulta Local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1FF2C2-D4A9-422A-BB18-B5E799889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4393748" y="1700283"/>
            <a:ext cx="637082" cy="742232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8991619-C7CE-4D05-A98F-A5DAD0522D7C}"/>
              </a:ext>
            </a:extLst>
          </p:cNvPr>
          <p:cNvSpPr/>
          <p:nvPr/>
        </p:nvSpPr>
        <p:spPr>
          <a:xfrm>
            <a:off x="8441095" y="1777034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Consulta API Server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139BD18-9441-48E4-B0FE-DF4B1BCE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03748" y="1700283"/>
            <a:ext cx="637082" cy="742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8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FE4F-CB94-4589-8DEC-A32C1CFB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398"/>
            <a:ext cx="10515600" cy="882594"/>
          </a:xfrm>
        </p:spPr>
        <p:txBody>
          <a:bodyPr/>
          <a:lstStyle/>
          <a:p>
            <a:r>
              <a:rPr lang="pt-BR" dirty="0"/>
              <a:t>Workflow com ISBN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3595B1-3F4F-4E6A-9476-051D339A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5576" cy="415091"/>
          </a:xfrm>
          <a:prstGeom prst="rect">
            <a:avLst/>
          </a:prstGeom>
        </p:spPr>
      </p:pic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17B7C382-F4DB-485F-B507-6ABF00582B65}"/>
              </a:ext>
            </a:extLst>
          </p:cNvPr>
          <p:cNvSpPr/>
          <p:nvPr/>
        </p:nvSpPr>
        <p:spPr>
          <a:xfrm>
            <a:off x="961054" y="1777034"/>
            <a:ext cx="2043403" cy="518297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2800" dirty="0">
                <a:latin typeface="Segoe UI Light" panose="020B0502040204020203" pitchFamily="34" charset="0"/>
                <a:cs typeface="Segoe UI Light" panose="020B0502040204020203" pitchFamily="34" charset="0"/>
              </a:rPr>
              <a:t>ISBN</a:t>
            </a:r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E16A9431-7DC1-4FA3-B1D3-4BC7B02E0E8D}"/>
              </a:ext>
            </a:extLst>
          </p:cNvPr>
          <p:cNvSpPr/>
          <p:nvPr/>
        </p:nvSpPr>
        <p:spPr>
          <a:xfrm>
            <a:off x="961054" y="2980683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Base Local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21FF2C2-D4A9-422A-BB18-B5E799889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23707" y="2903932"/>
            <a:ext cx="637082" cy="742232"/>
          </a:xfrm>
          <a:prstGeom prst="rect">
            <a:avLst/>
          </a:prstGeom>
        </p:spPr>
      </p:pic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C8991619-C7CE-4D05-A98F-A5DAD0522D7C}"/>
              </a:ext>
            </a:extLst>
          </p:cNvPr>
          <p:cNvSpPr/>
          <p:nvPr/>
        </p:nvSpPr>
        <p:spPr>
          <a:xfrm>
            <a:off x="6483375" y="5002657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Consulta API Server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4139BD18-9441-48E4-B0FE-DF4B1BCE0A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246028" y="4925906"/>
            <a:ext cx="637082" cy="742232"/>
          </a:xfrm>
          <a:prstGeom prst="rect">
            <a:avLst/>
          </a:prstGeom>
        </p:spPr>
      </p:pic>
      <p:sp>
        <p:nvSpPr>
          <p:cNvPr id="3" name="Losango 2">
            <a:extLst>
              <a:ext uri="{FF2B5EF4-FFF2-40B4-BE49-F238E27FC236}">
                <a16:creationId xmlns:a16="http://schemas.microsoft.com/office/drawing/2014/main" id="{1DAC9112-272F-43B3-8CF9-01217C68089C}"/>
              </a:ext>
            </a:extLst>
          </p:cNvPr>
          <p:cNvSpPr/>
          <p:nvPr/>
        </p:nvSpPr>
        <p:spPr>
          <a:xfrm>
            <a:off x="3866724" y="2481495"/>
            <a:ext cx="1517039" cy="1516672"/>
          </a:xfrm>
          <a:prstGeom prst="diamond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Existe?</a:t>
            </a:r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F85AB157-49E2-494A-BDB8-8B566FFD37C3}"/>
              </a:ext>
            </a:extLst>
          </p:cNvPr>
          <p:cNvSpPr/>
          <p:nvPr/>
        </p:nvSpPr>
        <p:spPr>
          <a:xfrm>
            <a:off x="961054" y="5073850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Processa Registro</a:t>
            </a:r>
          </a:p>
        </p:txBody>
      </p:sp>
      <p:sp>
        <p:nvSpPr>
          <p:cNvPr id="13" name="Losango 12">
            <a:extLst>
              <a:ext uri="{FF2B5EF4-FFF2-40B4-BE49-F238E27FC236}">
                <a16:creationId xmlns:a16="http://schemas.microsoft.com/office/drawing/2014/main" id="{06060A7C-6B73-472C-A6AA-F06A3EE02E99}"/>
              </a:ext>
            </a:extLst>
          </p:cNvPr>
          <p:cNvSpPr/>
          <p:nvPr/>
        </p:nvSpPr>
        <p:spPr>
          <a:xfrm>
            <a:off x="3866723" y="4574663"/>
            <a:ext cx="1517039" cy="1516672"/>
          </a:xfrm>
          <a:prstGeom prst="diamond">
            <a:avLst/>
          </a:prstGeom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200" dirty="0">
                <a:solidFill>
                  <a:schemeClr val="tx1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Tem MARC21</a:t>
            </a:r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722D9FA-BDD8-4603-9183-CA412D754A4A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982756" y="2295331"/>
            <a:ext cx="0" cy="68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CC7DC711-3C10-420E-92A8-7342C95075A7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3004457" y="3239831"/>
            <a:ext cx="86226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Conector de Seta Reta 18">
            <a:extLst>
              <a:ext uri="{FF2B5EF4-FFF2-40B4-BE49-F238E27FC236}">
                <a16:creationId xmlns:a16="http://schemas.microsoft.com/office/drawing/2014/main" id="{F9D19068-4719-43F4-AD7C-D5E15F9A652B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4625243" y="3998167"/>
            <a:ext cx="1" cy="576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2" name="Conector de Seta Reta 21">
            <a:extLst>
              <a:ext uri="{FF2B5EF4-FFF2-40B4-BE49-F238E27FC236}">
                <a16:creationId xmlns:a16="http://schemas.microsoft.com/office/drawing/2014/main" id="{84931755-58F1-4A6D-925E-DBF4649BA453}"/>
              </a:ext>
            </a:extLst>
          </p:cNvPr>
          <p:cNvCxnSpPr>
            <a:cxnSpLocks/>
            <a:stCxn id="13" idx="1"/>
            <a:endCxn id="11" idx="3"/>
          </p:cNvCxnSpPr>
          <p:nvPr/>
        </p:nvCxnSpPr>
        <p:spPr>
          <a:xfrm flipH="1">
            <a:off x="3004457" y="5332999"/>
            <a:ext cx="86226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Conector de Seta Reta 24">
            <a:extLst>
              <a:ext uri="{FF2B5EF4-FFF2-40B4-BE49-F238E27FC236}">
                <a16:creationId xmlns:a16="http://schemas.microsoft.com/office/drawing/2014/main" id="{801DCA72-91DF-479B-B825-455185FE4914}"/>
              </a:ext>
            </a:extLst>
          </p:cNvPr>
          <p:cNvCxnSpPr>
            <a:cxnSpLocks/>
            <a:stCxn id="11" idx="0"/>
            <a:endCxn id="28" idx="2"/>
          </p:cNvCxnSpPr>
          <p:nvPr/>
        </p:nvCxnSpPr>
        <p:spPr>
          <a:xfrm flipV="1">
            <a:off x="1982756" y="4555553"/>
            <a:ext cx="0" cy="51829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8" name="Retângulo: Cantos Arredondados 27">
            <a:extLst>
              <a:ext uri="{FF2B5EF4-FFF2-40B4-BE49-F238E27FC236}">
                <a16:creationId xmlns:a16="http://schemas.microsoft.com/office/drawing/2014/main" id="{1FFBE950-3A61-4CFB-B102-D8E25096073D}"/>
              </a:ext>
            </a:extLst>
          </p:cNvPr>
          <p:cNvSpPr/>
          <p:nvPr/>
        </p:nvSpPr>
        <p:spPr>
          <a:xfrm>
            <a:off x="961054" y="4037256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Armazena Registro</a:t>
            </a:r>
          </a:p>
        </p:txBody>
      </p:sp>
      <p:cxnSp>
        <p:nvCxnSpPr>
          <p:cNvPr id="32" name="Conector de Seta Reta 31">
            <a:extLst>
              <a:ext uri="{FF2B5EF4-FFF2-40B4-BE49-F238E27FC236}">
                <a16:creationId xmlns:a16="http://schemas.microsoft.com/office/drawing/2014/main" id="{D4290FEE-528C-4704-9026-FEC41520F3ED}"/>
              </a:ext>
            </a:extLst>
          </p:cNvPr>
          <p:cNvCxnSpPr>
            <a:cxnSpLocks/>
            <a:stCxn id="28" idx="0"/>
            <a:endCxn id="6" idx="2"/>
          </p:cNvCxnSpPr>
          <p:nvPr/>
        </p:nvCxnSpPr>
        <p:spPr>
          <a:xfrm flipV="1">
            <a:off x="1982756" y="3498980"/>
            <a:ext cx="0" cy="53827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5" name="Retângulo: Cantos Arredondados 34">
            <a:extLst>
              <a:ext uri="{FF2B5EF4-FFF2-40B4-BE49-F238E27FC236}">
                <a16:creationId xmlns:a16="http://schemas.microsoft.com/office/drawing/2014/main" id="{3F077201-33C3-40BE-B633-F6C8FBE649AE}"/>
              </a:ext>
            </a:extLst>
          </p:cNvPr>
          <p:cNvSpPr/>
          <p:nvPr/>
        </p:nvSpPr>
        <p:spPr>
          <a:xfrm>
            <a:off x="6483374" y="2977676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Incorpora ao Acervo da Biblioteca</a:t>
            </a:r>
          </a:p>
        </p:txBody>
      </p:sp>
      <p:cxnSp>
        <p:nvCxnSpPr>
          <p:cNvPr id="37" name="Conector de Seta Reta 36">
            <a:extLst>
              <a:ext uri="{FF2B5EF4-FFF2-40B4-BE49-F238E27FC236}">
                <a16:creationId xmlns:a16="http://schemas.microsoft.com/office/drawing/2014/main" id="{0881C031-3381-40B7-A32F-58D13F4896BB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383763" y="3236825"/>
            <a:ext cx="1099611" cy="30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8" name="Conector de Seta Reta 37">
            <a:extLst>
              <a:ext uri="{FF2B5EF4-FFF2-40B4-BE49-F238E27FC236}">
                <a16:creationId xmlns:a16="http://schemas.microsoft.com/office/drawing/2014/main" id="{81EDA5A2-4870-499D-873E-0ACFF68BCC5F}"/>
              </a:ext>
            </a:extLst>
          </p:cNvPr>
          <p:cNvCxnSpPr>
            <a:cxnSpLocks/>
          </p:cNvCxnSpPr>
          <p:nvPr/>
        </p:nvCxnSpPr>
        <p:spPr>
          <a:xfrm flipV="1">
            <a:off x="5383761" y="5351210"/>
            <a:ext cx="86226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9" name="Conector de Seta Reta 38">
            <a:extLst>
              <a:ext uri="{FF2B5EF4-FFF2-40B4-BE49-F238E27FC236}">
                <a16:creationId xmlns:a16="http://schemas.microsoft.com/office/drawing/2014/main" id="{F21191ED-4D84-408B-8C53-92905C8F5BF5}"/>
              </a:ext>
            </a:extLst>
          </p:cNvPr>
          <p:cNvCxnSpPr>
            <a:cxnSpLocks/>
          </p:cNvCxnSpPr>
          <p:nvPr/>
        </p:nvCxnSpPr>
        <p:spPr>
          <a:xfrm flipH="1">
            <a:off x="1982756" y="6503783"/>
            <a:ext cx="5522320" cy="85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2" name="Conector de Seta Reta 41">
            <a:extLst>
              <a:ext uri="{FF2B5EF4-FFF2-40B4-BE49-F238E27FC236}">
                <a16:creationId xmlns:a16="http://schemas.microsoft.com/office/drawing/2014/main" id="{CBD25D11-F005-4AF2-A082-1884DD40222C}"/>
              </a:ext>
            </a:extLst>
          </p:cNvPr>
          <p:cNvCxnSpPr>
            <a:cxnSpLocks/>
          </p:cNvCxnSpPr>
          <p:nvPr/>
        </p:nvCxnSpPr>
        <p:spPr>
          <a:xfrm flipH="1">
            <a:off x="7505077" y="5514839"/>
            <a:ext cx="1" cy="98894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7" name="Conector de Seta Reta 46">
            <a:extLst>
              <a:ext uri="{FF2B5EF4-FFF2-40B4-BE49-F238E27FC236}">
                <a16:creationId xmlns:a16="http://schemas.microsoft.com/office/drawing/2014/main" id="{58DD81F5-3D8E-4E92-A241-95BA30D7B6E8}"/>
              </a:ext>
            </a:extLst>
          </p:cNvPr>
          <p:cNvCxnSpPr>
            <a:cxnSpLocks/>
            <a:endCxn id="11" idx="2"/>
          </p:cNvCxnSpPr>
          <p:nvPr/>
        </p:nvCxnSpPr>
        <p:spPr>
          <a:xfrm flipV="1">
            <a:off x="1982756" y="5592147"/>
            <a:ext cx="0" cy="92020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527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FE4F-CB94-4589-8DEC-A32C1CFB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398"/>
            <a:ext cx="10515600" cy="882594"/>
          </a:xfrm>
        </p:spPr>
        <p:txBody>
          <a:bodyPr/>
          <a:lstStyle/>
          <a:p>
            <a:r>
              <a:rPr lang="pt-BR" dirty="0"/>
              <a:t>Workflow de preparo técnico da obra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3595B1-3F4F-4E6A-9476-051D339A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5576" cy="415091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722D9FA-BDD8-4603-9183-CA412D754A4A}"/>
              </a:ext>
            </a:extLst>
          </p:cNvPr>
          <p:cNvCxnSpPr>
            <a:cxnSpLocks/>
          </p:cNvCxnSpPr>
          <p:nvPr/>
        </p:nvCxnSpPr>
        <p:spPr>
          <a:xfrm>
            <a:off x="1982756" y="2295331"/>
            <a:ext cx="0" cy="68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1E647AD-EE31-4799-A8FE-DD61C4D2F994}"/>
              </a:ext>
            </a:extLst>
          </p:cNvPr>
          <p:cNvSpPr/>
          <p:nvPr/>
        </p:nvSpPr>
        <p:spPr>
          <a:xfrm>
            <a:off x="961053" y="1791068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Item é incorporado no acervo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39628A5-F4C3-49FB-8976-604A729C1533}"/>
              </a:ext>
            </a:extLst>
          </p:cNvPr>
          <p:cNvSpPr/>
          <p:nvPr/>
        </p:nvSpPr>
        <p:spPr>
          <a:xfrm>
            <a:off x="961053" y="3005225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Representação Descritiva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1F0623C-1D6B-4014-8FDD-C0F1777CF862}"/>
              </a:ext>
            </a:extLst>
          </p:cNvPr>
          <p:cNvCxnSpPr>
            <a:cxnSpLocks/>
          </p:cNvCxnSpPr>
          <p:nvPr/>
        </p:nvCxnSpPr>
        <p:spPr>
          <a:xfrm>
            <a:off x="1982757" y="3502631"/>
            <a:ext cx="0" cy="68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BD0BA1E-ECD1-417C-91C4-78302D9EB7B6}"/>
              </a:ext>
            </a:extLst>
          </p:cNvPr>
          <p:cNvSpPr/>
          <p:nvPr/>
        </p:nvSpPr>
        <p:spPr>
          <a:xfrm>
            <a:off x="961052" y="5528546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Preparo Físico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206998C-CDE1-4392-8D49-4AA8015D48C3}"/>
              </a:ext>
            </a:extLst>
          </p:cNvPr>
          <p:cNvSpPr/>
          <p:nvPr/>
        </p:nvSpPr>
        <p:spPr>
          <a:xfrm>
            <a:off x="961053" y="4187983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Representação Temática</a:t>
            </a:r>
          </a:p>
        </p:txBody>
      </p: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E316D76-F932-471D-A9B5-DA9E7B988420}"/>
              </a:ext>
            </a:extLst>
          </p:cNvPr>
          <p:cNvSpPr/>
          <p:nvPr/>
        </p:nvSpPr>
        <p:spPr>
          <a:xfrm>
            <a:off x="4189282" y="5376561"/>
            <a:ext cx="2043403" cy="8222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Disponibilização no acervo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E429F46-54C4-4007-8269-7F490B4191DB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flipH="1">
            <a:off x="1982754" y="4706280"/>
            <a:ext cx="1" cy="8222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F8ADED09-8CBF-46D5-BAD5-0674F46AE72E}"/>
              </a:ext>
            </a:extLst>
          </p:cNvPr>
          <p:cNvCxnSpPr>
            <a:cxnSpLocks/>
            <a:stCxn id="30" idx="3"/>
            <a:endCxn id="34" idx="1"/>
          </p:cNvCxnSpPr>
          <p:nvPr/>
        </p:nvCxnSpPr>
        <p:spPr>
          <a:xfrm flipV="1">
            <a:off x="3004455" y="5787694"/>
            <a:ext cx="1184827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61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0DFE4F-CB94-4589-8DEC-A32C1CFB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8398"/>
            <a:ext cx="10515600" cy="882594"/>
          </a:xfrm>
        </p:spPr>
        <p:txBody>
          <a:bodyPr/>
          <a:lstStyle/>
          <a:p>
            <a:r>
              <a:rPr lang="pt-BR" dirty="0"/>
              <a:t>Workflow de </a:t>
            </a:r>
            <a:r>
              <a:rPr lang="pt-BR" dirty="0" err="1"/>
              <a:t>incopração</a:t>
            </a:r>
            <a:r>
              <a:rPr lang="pt-BR" dirty="0"/>
              <a:t> no acervo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E3595B1-3F4F-4E6A-9476-051D339AA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5576" cy="415091"/>
          </a:xfrm>
          <a:prstGeom prst="rect">
            <a:avLst/>
          </a:prstGeom>
        </p:spPr>
      </p:pic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5722D9FA-BDD8-4603-9183-CA412D754A4A}"/>
              </a:ext>
            </a:extLst>
          </p:cNvPr>
          <p:cNvCxnSpPr>
            <a:cxnSpLocks/>
          </p:cNvCxnSpPr>
          <p:nvPr/>
        </p:nvCxnSpPr>
        <p:spPr>
          <a:xfrm>
            <a:off x="1982756" y="2295331"/>
            <a:ext cx="0" cy="68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6" name="Retângulo: Cantos Arredondados 25">
            <a:extLst>
              <a:ext uri="{FF2B5EF4-FFF2-40B4-BE49-F238E27FC236}">
                <a16:creationId xmlns:a16="http://schemas.microsoft.com/office/drawing/2014/main" id="{E1E647AD-EE31-4799-A8FE-DD61C4D2F994}"/>
              </a:ext>
            </a:extLst>
          </p:cNvPr>
          <p:cNvSpPr/>
          <p:nvPr/>
        </p:nvSpPr>
        <p:spPr>
          <a:xfrm>
            <a:off x="961053" y="1791068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Item é incorporado no acervo</a:t>
            </a:r>
          </a:p>
        </p:txBody>
      </p:sp>
      <p:sp>
        <p:nvSpPr>
          <p:cNvPr id="27" name="Retângulo: Cantos Arredondados 26">
            <a:extLst>
              <a:ext uri="{FF2B5EF4-FFF2-40B4-BE49-F238E27FC236}">
                <a16:creationId xmlns:a16="http://schemas.microsoft.com/office/drawing/2014/main" id="{139628A5-F4C3-49FB-8976-604A729C1533}"/>
              </a:ext>
            </a:extLst>
          </p:cNvPr>
          <p:cNvSpPr/>
          <p:nvPr/>
        </p:nvSpPr>
        <p:spPr>
          <a:xfrm>
            <a:off x="961053" y="3005225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Representação Descritiva</a:t>
            </a:r>
          </a:p>
        </p:txBody>
      </p:sp>
      <p:cxnSp>
        <p:nvCxnSpPr>
          <p:cNvPr id="29" name="Conector de Seta Reta 28">
            <a:extLst>
              <a:ext uri="{FF2B5EF4-FFF2-40B4-BE49-F238E27FC236}">
                <a16:creationId xmlns:a16="http://schemas.microsoft.com/office/drawing/2014/main" id="{C1F0623C-1D6B-4014-8FDD-C0F1777CF862}"/>
              </a:ext>
            </a:extLst>
          </p:cNvPr>
          <p:cNvCxnSpPr>
            <a:cxnSpLocks/>
          </p:cNvCxnSpPr>
          <p:nvPr/>
        </p:nvCxnSpPr>
        <p:spPr>
          <a:xfrm>
            <a:off x="1982757" y="3502631"/>
            <a:ext cx="0" cy="68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0" name="Retângulo: Cantos Arredondados 29">
            <a:extLst>
              <a:ext uri="{FF2B5EF4-FFF2-40B4-BE49-F238E27FC236}">
                <a16:creationId xmlns:a16="http://schemas.microsoft.com/office/drawing/2014/main" id="{5BD0BA1E-ECD1-417C-91C4-78302D9EB7B6}"/>
              </a:ext>
            </a:extLst>
          </p:cNvPr>
          <p:cNvSpPr/>
          <p:nvPr/>
        </p:nvSpPr>
        <p:spPr>
          <a:xfrm>
            <a:off x="961054" y="4212525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Preparo Físico</a:t>
            </a:r>
          </a:p>
        </p:txBody>
      </p:sp>
      <p:sp>
        <p:nvSpPr>
          <p:cNvPr id="31" name="Retângulo: Cantos Arredondados 30">
            <a:extLst>
              <a:ext uri="{FF2B5EF4-FFF2-40B4-BE49-F238E27FC236}">
                <a16:creationId xmlns:a16="http://schemas.microsoft.com/office/drawing/2014/main" id="{3206998C-CDE1-4392-8D49-4AA8015D48C3}"/>
              </a:ext>
            </a:extLst>
          </p:cNvPr>
          <p:cNvSpPr/>
          <p:nvPr/>
        </p:nvSpPr>
        <p:spPr>
          <a:xfrm>
            <a:off x="4052597" y="3005225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Representação Descritiva</a:t>
            </a:r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3020329F-02E7-418A-8487-66E3C588458A}"/>
              </a:ext>
            </a:extLst>
          </p:cNvPr>
          <p:cNvCxnSpPr>
            <a:cxnSpLocks/>
            <a:stCxn id="27" idx="3"/>
            <a:endCxn id="31" idx="1"/>
          </p:cNvCxnSpPr>
          <p:nvPr/>
        </p:nvCxnSpPr>
        <p:spPr>
          <a:xfrm>
            <a:off x="3004456" y="3264374"/>
            <a:ext cx="104814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4" name="Retângulo: Cantos Arredondados 33">
            <a:extLst>
              <a:ext uri="{FF2B5EF4-FFF2-40B4-BE49-F238E27FC236}">
                <a16:creationId xmlns:a16="http://schemas.microsoft.com/office/drawing/2014/main" id="{5E316D76-F932-471D-A9B5-DA9E7B988420}"/>
              </a:ext>
            </a:extLst>
          </p:cNvPr>
          <p:cNvSpPr/>
          <p:nvPr/>
        </p:nvSpPr>
        <p:spPr>
          <a:xfrm>
            <a:off x="961052" y="5439687"/>
            <a:ext cx="2043403" cy="5182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Disponibilização no acervo</a:t>
            </a:r>
          </a:p>
        </p:txBody>
      </p:sp>
      <p:cxnSp>
        <p:nvCxnSpPr>
          <p:cNvPr id="36" name="Conector de Seta Reta 35">
            <a:extLst>
              <a:ext uri="{FF2B5EF4-FFF2-40B4-BE49-F238E27FC236}">
                <a16:creationId xmlns:a16="http://schemas.microsoft.com/office/drawing/2014/main" id="{EE429F46-54C4-4007-8269-7F490B4191DB}"/>
              </a:ext>
            </a:extLst>
          </p:cNvPr>
          <p:cNvCxnSpPr>
            <a:cxnSpLocks/>
          </p:cNvCxnSpPr>
          <p:nvPr/>
        </p:nvCxnSpPr>
        <p:spPr>
          <a:xfrm>
            <a:off x="1982754" y="4730822"/>
            <a:ext cx="0" cy="6853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4613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0"/>
                <a:lumOff val="100000"/>
              </a:schemeClr>
            </a:gs>
            <a:gs pos="35000">
              <a:schemeClr val="accent3">
                <a:lumMod val="0"/>
                <a:lumOff val="100000"/>
              </a:schemeClr>
            </a:gs>
            <a:gs pos="100000">
              <a:schemeClr val="accent3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A3978-4A03-44BD-B4D5-314207E9A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82B3A0-7F96-44F5-8003-2EB8E6352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91271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2131</TotalTime>
  <Words>82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9" baseType="lpstr">
      <vt:lpstr>Arial</vt:lpstr>
      <vt:lpstr>Segoe UI Light</vt:lpstr>
      <vt:lpstr>Tema do Office</vt:lpstr>
      <vt:lpstr>FIND Sistemas para Bibliotecas Comunitárias</vt:lpstr>
      <vt:lpstr>Workflow</vt:lpstr>
      <vt:lpstr>Workflow com ISBN</vt:lpstr>
      <vt:lpstr>Workflow de preparo técnico da obra</vt:lpstr>
      <vt:lpstr>Workflow de incopração no acervo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FIND Sistemas para Bibliotecas Comunitárias</dc:title>
  <dc:creator>Rene F. Gabriel junior</dc:creator>
  <cp:lastModifiedBy>Rene F. Gabriel junior</cp:lastModifiedBy>
  <cp:revision>6</cp:revision>
  <dcterms:created xsi:type="dcterms:W3CDTF">2020-01-23T19:39:57Z</dcterms:created>
  <dcterms:modified xsi:type="dcterms:W3CDTF">2020-01-27T10:34:24Z</dcterms:modified>
</cp:coreProperties>
</file>