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7" r:id="rId1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>
        <p:scale>
          <a:sx n="66" d="100"/>
          <a:sy n="66" d="100"/>
        </p:scale>
        <p:origin x="107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Uredite slog podnaslova matrice</a:t>
            </a:r>
            <a:endParaRPr lang="en-US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CB7-0513-466A-BB29-4DB2D5D5307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5E6-B109-49A1-AB1B-6462AE8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CB7-0513-466A-BB29-4DB2D5D5307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5E6-B109-49A1-AB1B-6462AE8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US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CB7-0513-466A-BB29-4DB2D5D5307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5E6-B109-49A1-AB1B-6462AE8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CB7-0513-466A-BB29-4DB2D5D5307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5E6-B109-49A1-AB1B-6462AE8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  <a:endParaRPr lang="en-US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CB7-0513-466A-BB29-4DB2D5D5307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5E6-B109-49A1-AB1B-6462AE8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CB7-0513-466A-BB29-4DB2D5D5307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5E6-B109-49A1-AB1B-6462AE8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CB7-0513-466A-BB29-4DB2D5D5307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5E6-B109-49A1-AB1B-6462AE8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CB7-0513-466A-BB29-4DB2D5D5307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5E6-B109-49A1-AB1B-6462AE8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CB7-0513-466A-BB29-4DB2D5D5307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5E6-B109-49A1-AB1B-6462AE8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1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CB7-0513-466A-BB29-4DB2D5D5307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5E6-B109-49A1-AB1B-6462AE8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CB7-0513-466A-BB29-4DB2D5D5307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5E6-B109-49A1-AB1B-6462AE8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US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7CB7-0513-466A-BB29-4DB2D5D5307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65E6-B109-49A1-AB1B-6462AE8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5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Vaje 08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4662"/>
          </a:xfrm>
        </p:spPr>
        <p:txBody>
          <a:bodyPr/>
          <a:lstStyle/>
          <a:p>
            <a:r>
              <a:rPr lang="sl-SI" dirty="0"/>
              <a:t>Numerično integriranje: sončni 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7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7E81D47D-1EFD-FF9B-2B15-F4E1592F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3" y="188213"/>
            <a:ext cx="10211152" cy="64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3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11702"/>
            <a:ext cx="10601325" cy="67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9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87" y="318487"/>
            <a:ext cx="9806025" cy="622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9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24" y="185655"/>
            <a:ext cx="10225125" cy="64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2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-28745"/>
            <a:ext cx="10515600" cy="1325563"/>
          </a:xfrm>
        </p:spPr>
        <p:txBody>
          <a:bodyPr/>
          <a:lstStyle/>
          <a:p>
            <a:r>
              <a:rPr lang="sl-SI" dirty="0"/>
              <a:t>Koraki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avokotnik 3"/>
              <p:cNvSpPr/>
              <p:nvPr/>
            </p:nvSpPr>
            <p:spPr>
              <a:xfrm>
                <a:off x="-101475" y="3884939"/>
                <a:ext cx="2286000" cy="1094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𝑑𝑡</m:t>
                          </m:r>
                        </m:sup>
                        <m:e>
                          <m:sSub>
                            <m:sSubPr>
                              <m:ctrlP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l-SI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Pravokot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475" y="3884939"/>
                <a:ext cx="2286000" cy="10940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avokotnik 4"/>
          <p:cNvSpPr/>
          <p:nvPr/>
        </p:nvSpPr>
        <p:spPr>
          <a:xfrm>
            <a:off x="4229100" y="483022"/>
            <a:ext cx="3556000" cy="67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Določite lege teles ob času </a:t>
            </a:r>
            <a:r>
              <a:rPr lang="sl-SI" i="1" dirty="0"/>
              <a:t>t</a:t>
            </a:r>
            <a:endParaRPr lang="en-US" i="1" dirty="0"/>
          </a:p>
        </p:txBody>
      </p:sp>
      <p:sp>
        <p:nvSpPr>
          <p:cNvPr id="6" name="Pravokotnik 5"/>
          <p:cNvSpPr/>
          <p:nvPr/>
        </p:nvSpPr>
        <p:spPr>
          <a:xfrm>
            <a:off x="4229100" y="1626986"/>
            <a:ext cx="3556000" cy="67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Določite razdalje med telesi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avokotnik 6"/>
              <p:cNvSpPr/>
              <p:nvPr/>
            </p:nvSpPr>
            <p:spPr>
              <a:xfrm>
                <a:off x="7785100" y="1731432"/>
                <a:ext cx="2234779" cy="51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)=</m:t>
                      </m:r>
                      <m:sSub>
                        <m:sSubPr>
                          <m:ctrlP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)−</m:t>
                      </m:r>
                      <m:sSub>
                        <m:sSubPr>
                          <m:ctrlP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sl-SI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Pravokotni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00" y="1731432"/>
                <a:ext cx="2234779" cy="5152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avokotnik 7"/>
              <p:cNvSpPr/>
              <p:nvPr/>
            </p:nvSpPr>
            <p:spPr>
              <a:xfrm>
                <a:off x="7785100" y="642403"/>
                <a:ext cx="685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Pravokot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00" y="642403"/>
                <a:ext cx="68518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ravokotnik 8"/>
          <p:cNvSpPr/>
          <p:nvPr/>
        </p:nvSpPr>
        <p:spPr>
          <a:xfrm>
            <a:off x="4229100" y="2741523"/>
            <a:ext cx="3556000" cy="67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Določite sile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avokotnik 9"/>
              <p:cNvSpPr/>
              <p:nvPr/>
            </p:nvSpPr>
            <p:spPr>
              <a:xfrm>
                <a:off x="7797551" y="2718275"/>
                <a:ext cx="1789208" cy="69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l-SI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sl-SI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l-SI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Pravokotni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551" y="2718275"/>
                <a:ext cx="1789208" cy="6988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ravokotnik 10"/>
          <p:cNvSpPr/>
          <p:nvPr/>
        </p:nvSpPr>
        <p:spPr>
          <a:xfrm>
            <a:off x="4229100" y="3868464"/>
            <a:ext cx="3556000" cy="67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Določite pospeške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avokotnik 11"/>
              <p:cNvSpPr/>
              <p:nvPr/>
            </p:nvSpPr>
            <p:spPr>
              <a:xfrm>
                <a:off x="7785100" y="3751514"/>
                <a:ext cx="1644617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Pravokotni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00" y="3751514"/>
                <a:ext cx="1644617" cy="9025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ravokotnik 12"/>
          <p:cNvSpPr/>
          <p:nvPr/>
        </p:nvSpPr>
        <p:spPr>
          <a:xfrm>
            <a:off x="4229100" y="4978956"/>
            <a:ext cx="3556000" cy="67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Določite hitrosti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ravokotnik 13"/>
              <p:cNvSpPr/>
              <p:nvPr/>
            </p:nvSpPr>
            <p:spPr>
              <a:xfrm>
                <a:off x="7797551" y="4863266"/>
                <a:ext cx="2172198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sl-SI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𝑑𝑡</m:t>
                          </m:r>
                        </m:sup>
                        <m:e>
                          <m:sSub>
                            <m:sSubPr>
                              <m:ctrlP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l-SI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sl-SI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Pravokotni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551" y="4863266"/>
                <a:ext cx="2172198" cy="9326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ravokotnik 14"/>
          <p:cNvSpPr/>
          <p:nvPr/>
        </p:nvSpPr>
        <p:spPr>
          <a:xfrm>
            <a:off x="4229100" y="6081941"/>
            <a:ext cx="3556000" cy="67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Povečaj čas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Pravokotnik 15"/>
              <p:cNvSpPr/>
              <p:nvPr/>
            </p:nvSpPr>
            <p:spPr>
              <a:xfrm>
                <a:off x="7850919" y="6236471"/>
                <a:ext cx="1238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sl-SI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sl-SI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sl-SI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a:rPr lang="sl-SI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Pravokotni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9" y="6236471"/>
                <a:ext cx="123873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ravokotnik 16"/>
          <p:cNvSpPr/>
          <p:nvPr/>
        </p:nvSpPr>
        <p:spPr>
          <a:xfrm>
            <a:off x="267446" y="3239151"/>
            <a:ext cx="3556000" cy="67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Posodobite lege teles</a:t>
            </a:r>
            <a:endParaRPr lang="en-US" i="1" dirty="0"/>
          </a:p>
        </p:txBody>
      </p:sp>
      <p:cxnSp>
        <p:nvCxnSpPr>
          <p:cNvPr id="23" name="Raven puščični povezovalnik 22"/>
          <p:cNvCxnSpPr>
            <a:stCxn id="5" idx="2"/>
            <a:endCxn id="6" idx="0"/>
          </p:cNvCxnSpPr>
          <p:nvPr/>
        </p:nvCxnSpPr>
        <p:spPr>
          <a:xfrm>
            <a:off x="6007100" y="1161415"/>
            <a:ext cx="0" cy="465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en puščični povezovalnik 24"/>
          <p:cNvCxnSpPr/>
          <p:nvPr/>
        </p:nvCxnSpPr>
        <p:spPr>
          <a:xfrm>
            <a:off x="6007100" y="2305379"/>
            <a:ext cx="0" cy="465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en puščični povezovalnik 25"/>
          <p:cNvCxnSpPr/>
          <p:nvPr/>
        </p:nvCxnSpPr>
        <p:spPr>
          <a:xfrm>
            <a:off x="5994400" y="3417121"/>
            <a:ext cx="0" cy="465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en puščični povezovalnik 26"/>
          <p:cNvCxnSpPr/>
          <p:nvPr/>
        </p:nvCxnSpPr>
        <p:spPr>
          <a:xfrm>
            <a:off x="5994400" y="4546857"/>
            <a:ext cx="0" cy="465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en puščični povezovalnik 27"/>
          <p:cNvCxnSpPr/>
          <p:nvPr/>
        </p:nvCxnSpPr>
        <p:spPr>
          <a:xfrm>
            <a:off x="5994400" y="5657349"/>
            <a:ext cx="0" cy="465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Kolenski povezovalnik 29"/>
          <p:cNvCxnSpPr>
            <a:stCxn id="15" idx="1"/>
            <a:endCxn id="17" idx="2"/>
          </p:cNvCxnSpPr>
          <p:nvPr/>
        </p:nvCxnSpPr>
        <p:spPr>
          <a:xfrm rot="10800000">
            <a:off x="2045446" y="3917544"/>
            <a:ext cx="2183654" cy="250359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Kolenski povezovalnik 31"/>
          <p:cNvCxnSpPr>
            <a:stCxn id="17" idx="0"/>
            <a:endCxn id="5" idx="1"/>
          </p:cNvCxnSpPr>
          <p:nvPr/>
        </p:nvCxnSpPr>
        <p:spPr>
          <a:xfrm rot="5400000" flipH="1" flipV="1">
            <a:off x="1928807" y="938858"/>
            <a:ext cx="2416932" cy="218365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2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1525"/>
          </a:xfrm>
        </p:spPr>
        <p:txBody>
          <a:bodyPr/>
          <a:lstStyle/>
          <a:p>
            <a:r>
              <a:rPr lang="sl-SI" dirty="0"/>
              <a:t>Spremenljivka </a:t>
            </a:r>
            <a:r>
              <a:rPr lang="sl-SI" b="1" u="sng" dirty="0" err="1"/>
              <a:t>struct</a:t>
            </a:r>
            <a:endParaRPr lang="en-US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706036"/>
            <a:ext cx="7086600" cy="5371457"/>
          </a:xfrm>
          <a:prstGeom prst="rect">
            <a:avLst/>
          </a:prstGeom>
        </p:spPr>
      </p:pic>
      <p:sp>
        <p:nvSpPr>
          <p:cNvPr id="5" name="Pravokotnik 4"/>
          <p:cNvSpPr/>
          <p:nvPr/>
        </p:nvSpPr>
        <p:spPr>
          <a:xfrm>
            <a:off x="4997450" y="5188737"/>
            <a:ext cx="7013575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l-SI" sz="2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Kadar pri reševanju problema uporabimo skupino spremenljivk, ki so lastnost enega od podsistemov, je smiselno, da jih grupiramo.</a:t>
            </a:r>
          </a:p>
        </p:txBody>
      </p:sp>
    </p:spTree>
    <p:extLst>
      <p:ext uri="{BB962C8B-B14F-4D97-AF65-F5344CB8AC3E}">
        <p14:creationId xmlns:p14="http://schemas.microsoft.com/office/powerpoint/2010/main" val="322432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Spremenljivka </a:t>
            </a:r>
            <a:r>
              <a:rPr lang="sl-SI" b="1" u="sng" dirty="0" err="1"/>
              <a:t>struct</a:t>
            </a:r>
            <a:endParaRPr lang="en-US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90688"/>
            <a:ext cx="5076825" cy="3848100"/>
          </a:xfrm>
          <a:prstGeom prst="rect">
            <a:avLst/>
          </a:prstGeom>
        </p:spPr>
      </p:pic>
      <p:sp>
        <p:nvSpPr>
          <p:cNvPr id="5" name="Pravokotnik 4"/>
          <p:cNvSpPr/>
          <p:nvPr/>
        </p:nvSpPr>
        <p:spPr>
          <a:xfrm>
            <a:off x="6830786" y="1105142"/>
            <a:ext cx="5361214" cy="5062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l-SI" sz="2800" b="1" dirty="0" err="1">
                <a:solidFill>
                  <a:srgbClr val="7030A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struct</a:t>
            </a:r>
            <a:r>
              <a:rPr lang="sl-SI" sz="28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telo{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sl-SI" sz="2800" dirty="0" err="1">
                <a:solidFill>
                  <a:srgbClr val="7030A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double</a:t>
            </a:r>
            <a:r>
              <a:rPr lang="sl-SI" sz="28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x; </a:t>
            </a:r>
            <a:r>
              <a:rPr lang="sl-SI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//lega x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sl-SI" sz="2800" dirty="0" err="1">
                <a:solidFill>
                  <a:srgbClr val="7030A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double</a:t>
            </a:r>
            <a:r>
              <a:rPr lang="sl-SI" sz="28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y; </a:t>
            </a:r>
            <a:r>
              <a:rPr lang="sl-SI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//lega y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sl-SI" sz="2800" dirty="0" err="1">
                <a:solidFill>
                  <a:srgbClr val="7030A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double</a:t>
            </a:r>
            <a:r>
              <a:rPr lang="sl-SI" sz="28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sl-SI" sz="2800" dirty="0" err="1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vx</a:t>
            </a:r>
            <a:r>
              <a:rPr lang="sl-SI" sz="28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;</a:t>
            </a:r>
            <a:r>
              <a:rPr lang="sl-SI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//hitrost x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sl-SI" sz="2800" dirty="0" err="1">
                <a:solidFill>
                  <a:srgbClr val="7030A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double</a:t>
            </a:r>
            <a:r>
              <a:rPr lang="sl-SI" sz="28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sl-SI" sz="2800" dirty="0" err="1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vy</a:t>
            </a:r>
            <a:r>
              <a:rPr lang="sl-SI" sz="28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;</a:t>
            </a:r>
            <a:r>
              <a:rPr lang="sl-SI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//hitrost y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sl-SI" sz="2800" dirty="0" err="1">
                <a:solidFill>
                  <a:srgbClr val="7030A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double</a:t>
            </a:r>
            <a:r>
              <a:rPr lang="sl-SI" sz="28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sl-SI" sz="2800" dirty="0" err="1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ax</a:t>
            </a:r>
            <a:r>
              <a:rPr lang="sl-SI" sz="28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;</a:t>
            </a:r>
            <a:r>
              <a:rPr lang="sl-SI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sl-SI" sz="28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pospesek</a:t>
            </a:r>
            <a:r>
              <a:rPr lang="sl-SI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x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sl-SI" sz="2800" dirty="0" err="1">
                <a:solidFill>
                  <a:srgbClr val="7030A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double</a:t>
            </a:r>
            <a:r>
              <a:rPr lang="sl-SI" sz="28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sl-SI" sz="2800" dirty="0" err="1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ay</a:t>
            </a:r>
            <a:r>
              <a:rPr lang="sl-SI" sz="28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;</a:t>
            </a:r>
            <a:r>
              <a:rPr lang="sl-SI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sl-SI" sz="28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pospesek</a:t>
            </a:r>
            <a:r>
              <a:rPr lang="sl-SI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y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sl-SI" sz="2800" dirty="0" err="1">
                <a:solidFill>
                  <a:srgbClr val="7030A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double</a:t>
            </a:r>
            <a:r>
              <a:rPr lang="sl-SI" sz="28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v;</a:t>
            </a:r>
            <a:r>
              <a:rPr lang="sl-SI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//absolutna hitrost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l-SI" sz="28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};</a:t>
            </a:r>
            <a:endParaRPr lang="sl-SI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5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CE0C55-EE41-A721-3FC1-5BADB397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55562"/>
            <a:ext cx="10515600" cy="847725"/>
          </a:xfrm>
        </p:spPr>
        <p:txBody>
          <a:bodyPr/>
          <a:lstStyle/>
          <a:p>
            <a:r>
              <a:rPr lang="sl-SI" dirty="0">
                <a:solidFill>
                  <a:schemeClr val="bg1"/>
                </a:solidFill>
              </a:rPr>
              <a:t>Začetni pogoji</a:t>
            </a:r>
          </a:p>
        </p:txBody>
      </p:sp>
      <p:sp>
        <p:nvSpPr>
          <p:cNvPr id="4" name="Elipsa 3">
            <a:extLst>
              <a:ext uri="{FF2B5EF4-FFF2-40B4-BE49-F238E27FC236}">
                <a16:creationId xmlns:a16="http://schemas.microsoft.com/office/drawing/2014/main" id="{5CA76A03-1526-B879-56A4-AADB79F85950}"/>
              </a:ext>
            </a:extLst>
          </p:cNvPr>
          <p:cNvSpPr/>
          <p:nvPr/>
        </p:nvSpPr>
        <p:spPr>
          <a:xfrm>
            <a:off x="647700" y="3248025"/>
            <a:ext cx="1790700" cy="17907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" name="Elipsa 4">
            <a:extLst>
              <a:ext uri="{FF2B5EF4-FFF2-40B4-BE49-F238E27FC236}">
                <a16:creationId xmlns:a16="http://schemas.microsoft.com/office/drawing/2014/main" id="{23B279AD-CA3A-DA87-A7B3-5EBD78EA7CC5}"/>
              </a:ext>
            </a:extLst>
          </p:cNvPr>
          <p:cNvSpPr/>
          <p:nvPr/>
        </p:nvSpPr>
        <p:spPr>
          <a:xfrm>
            <a:off x="6324600" y="3857625"/>
            <a:ext cx="571500" cy="5715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bg1"/>
              </a:solidFill>
            </a:endParaRPr>
          </a:p>
        </p:txBody>
      </p:sp>
      <p:sp>
        <p:nvSpPr>
          <p:cNvPr id="6" name="Elipsa 5">
            <a:extLst>
              <a:ext uri="{FF2B5EF4-FFF2-40B4-BE49-F238E27FC236}">
                <a16:creationId xmlns:a16="http://schemas.microsoft.com/office/drawing/2014/main" id="{75CB62AB-A1E3-1496-8751-44079C7E5A50}"/>
              </a:ext>
            </a:extLst>
          </p:cNvPr>
          <p:cNvSpPr/>
          <p:nvPr/>
        </p:nvSpPr>
        <p:spPr>
          <a:xfrm>
            <a:off x="8486775" y="4019550"/>
            <a:ext cx="252000" cy="25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bg1"/>
              </a:solidFill>
            </a:endParaRPr>
          </a:p>
        </p:txBody>
      </p:sp>
      <p:cxnSp>
        <p:nvCxnSpPr>
          <p:cNvPr id="8" name="Raven povezovalnik 7">
            <a:extLst>
              <a:ext uri="{FF2B5EF4-FFF2-40B4-BE49-F238E27FC236}">
                <a16:creationId xmlns:a16="http://schemas.microsoft.com/office/drawing/2014/main" id="{1ADC3D8A-D3A6-CEC0-4A50-2B700DD40A96}"/>
              </a:ext>
            </a:extLst>
          </p:cNvPr>
          <p:cNvCxnSpPr/>
          <p:nvPr/>
        </p:nvCxnSpPr>
        <p:spPr>
          <a:xfrm>
            <a:off x="1562100" y="5057775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ven povezovalnik 8">
            <a:extLst>
              <a:ext uri="{FF2B5EF4-FFF2-40B4-BE49-F238E27FC236}">
                <a16:creationId xmlns:a16="http://schemas.microsoft.com/office/drawing/2014/main" id="{152C4D0F-35FE-DF0A-C313-3C13E7D0A99E}"/>
              </a:ext>
            </a:extLst>
          </p:cNvPr>
          <p:cNvCxnSpPr>
            <a:cxnSpLocks/>
          </p:cNvCxnSpPr>
          <p:nvPr/>
        </p:nvCxnSpPr>
        <p:spPr>
          <a:xfrm>
            <a:off x="6610350" y="4371975"/>
            <a:ext cx="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ven povezovalnik 10">
            <a:extLst>
              <a:ext uri="{FF2B5EF4-FFF2-40B4-BE49-F238E27FC236}">
                <a16:creationId xmlns:a16="http://schemas.microsoft.com/office/drawing/2014/main" id="{11DA4A84-C674-B607-987B-07719C62530B}"/>
              </a:ext>
            </a:extLst>
          </p:cNvPr>
          <p:cNvCxnSpPr>
            <a:cxnSpLocks/>
          </p:cNvCxnSpPr>
          <p:nvPr/>
        </p:nvCxnSpPr>
        <p:spPr>
          <a:xfrm>
            <a:off x="8614950" y="4371975"/>
            <a:ext cx="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ven puščični povezovalnik 12">
            <a:extLst>
              <a:ext uri="{FF2B5EF4-FFF2-40B4-BE49-F238E27FC236}">
                <a16:creationId xmlns:a16="http://schemas.microsoft.com/office/drawing/2014/main" id="{160C229C-539D-A0E5-EEC1-A2570DE05326}"/>
              </a:ext>
            </a:extLst>
          </p:cNvPr>
          <p:cNvCxnSpPr/>
          <p:nvPr/>
        </p:nvCxnSpPr>
        <p:spPr>
          <a:xfrm>
            <a:off x="1676400" y="5343525"/>
            <a:ext cx="4800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en puščični povezovalnik 13">
            <a:extLst>
              <a:ext uri="{FF2B5EF4-FFF2-40B4-BE49-F238E27FC236}">
                <a16:creationId xmlns:a16="http://schemas.microsoft.com/office/drawing/2014/main" id="{70F42E61-C011-EA0F-190E-DC7C51DE5856}"/>
              </a:ext>
            </a:extLst>
          </p:cNvPr>
          <p:cNvCxnSpPr>
            <a:cxnSpLocks/>
          </p:cNvCxnSpPr>
          <p:nvPr/>
        </p:nvCxnSpPr>
        <p:spPr>
          <a:xfrm>
            <a:off x="6667500" y="5334000"/>
            <a:ext cx="18764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PoljeZBesedilom 15">
                <a:extLst>
                  <a:ext uri="{FF2B5EF4-FFF2-40B4-BE49-F238E27FC236}">
                    <a16:creationId xmlns:a16="http://schemas.microsoft.com/office/drawing/2014/main" id="{273A8423-CB3E-95E3-F6CF-C9E45C1C940B}"/>
                  </a:ext>
                </a:extLst>
              </p:cNvPr>
              <p:cNvSpPr txBox="1"/>
              <p:nvPr/>
            </p:nvSpPr>
            <p:spPr>
              <a:xfrm>
                <a:off x="4076700" y="5000625"/>
                <a:ext cx="340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𝑆𝑍</m:t>
                          </m:r>
                        </m:sub>
                      </m:sSub>
                    </m:oMath>
                  </m:oMathPara>
                </a14:m>
                <a:endParaRPr lang="sl-SI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PoljeZBesedilom 15">
                <a:extLst>
                  <a:ext uri="{FF2B5EF4-FFF2-40B4-BE49-F238E27FC236}">
                    <a16:creationId xmlns:a16="http://schemas.microsoft.com/office/drawing/2014/main" id="{273A8423-CB3E-95E3-F6CF-C9E45C1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5000625"/>
                <a:ext cx="340414" cy="276999"/>
              </a:xfrm>
              <a:prstGeom prst="rect">
                <a:avLst/>
              </a:prstGeom>
              <a:blipFill>
                <a:blip r:embed="rId2"/>
                <a:stretch>
                  <a:fillRect l="-8929" r="-5357" b="-1521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oljeZBesedilom 16">
                <a:extLst>
                  <a:ext uri="{FF2B5EF4-FFF2-40B4-BE49-F238E27FC236}">
                    <a16:creationId xmlns:a16="http://schemas.microsoft.com/office/drawing/2014/main" id="{3ED26873-DFF5-413A-63CC-D84016D1567E}"/>
                  </a:ext>
                </a:extLst>
              </p:cNvPr>
              <p:cNvSpPr txBox="1"/>
              <p:nvPr/>
            </p:nvSpPr>
            <p:spPr>
              <a:xfrm>
                <a:off x="7442443" y="5001398"/>
                <a:ext cx="346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𝑍𝐿</m:t>
                          </m:r>
                        </m:sub>
                      </m:sSub>
                    </m:oMath>
                  </m:oMathPara>
                </a14:m>
                <a:endParaRPr lang="sl-SI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PoljeZBesedilom 16">
                <a:extLst>
                  <a:ext uri="{FF2B5EF4-FFF2-40B4-BE49-F238E27FC236}">
                    <a16:creationId xmlns:a16="http://schemas.microsoft.com/office/drawing/2014/main" id="{3ED26873-DFF5-413A-63CC-D84016D15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43" y="5001398"/>
                <a:ext cx="346120" cy="276999"/>
              </a:xfrm>
              <a:prstGeom prst="rect">
                <a:avLst/>
              </a:prstGeom>
              <a:blipFill>
                <a:blip r:embed="rId3"/>
                <a:stretch>
                  <a:fillRect l="-8772" r="-5263" b="-1521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Raven puščični povezovalnik 18">
            <a:extLst>
              <a:ext uri="{FF2B5EF4-FFF2-40B4-BE49-F238E27FC236}">
                <a16:creationId xmlns:a16="http://schemas.microsoft.com/office/drawing/2014/main" id="{BD4214DC-A090-7534-9C82-200F4A070E5A}"/>
              </a:ext>
            </a:extLst>
          </p:cNvPr>
          <p:cNvCxnSpPr>
            <a:stCxn id="5" idx="0"/>
          </p:cNvCxnSpPr>
          <p:nvPr/>
        </p:nvCxnSpPr>
        <p:spPr>
          <a:xfrm flipV="1">
            <a:off x="6610350" y="3009900"/>
            <a:ext cx="0" cy="847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en puščični povezovalnik 19">
            <a:extLst>
              <a:ext uri="{FF2B5EF4-FFF2-40B4-BE49-F238E27FC236}">
                <a16:creationId xmlns:a16="http://schemas.microsoft.com/office/drawing/2014/main" id="{ADD49EA7-BF0C-E40C-1D68-2DE72D68C53B}"/>
              </a:ext>
            </a:extLst>
          </p:cNvPr>
          <p:cNvCxnSpPr>
            <a:cxnSpLocks/>
          </p:cNvCxnSpPr>
          <p:nvPr/>
        </p:nvCxnSpPr>
        <p:spPr>
          <a:xfrm flipV="1">
            <a:off x="8612775" y="2609850"/>
            <a:ext cx="0" cy="1485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PoljeZBesedilom 21">
                <a:extLst>
                  <a:ext uri="{FF2B5EF4-FFF2-40B4-BE49-F238E27FC236}">
                    <a16:creationId xmlns:a16="http://schemas.microsoft.com/office/drawing/2014/main" id="{4A3BD2E6-706E-81D5-4BB9-A7D109E1D2F8}"/>
                  </a:ext>
                </a:extLst>
              </p:cNvPr>
              <p:cNvSpPr txBox="1"/>
              <p:nvPr/>
            </p:nvSpPr>
            <p:spPr>
              <a:xfrm>
                <a:off x="6736351" y="3214300"/>
                <a:ext cx="137499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sl-SI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l-SI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sl-SI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=(0,</m:t>
                      </m:r>
                      <m:sSub>
                        <m:sSubPr>
                          <m:ctrlP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sl-SI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l-SI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PoljeZBesedilom 21">
                <a:extLst>
                  <a:ext uri="{FF2B5EF4-FFF2-40B4-BE49-F238E27FC236}">
                    <a16:creationId xmlns:a16="http://schemas.microsoft.com/office/drawing/2014/main" id="{4A3BD2E6-706E-81D5-4BB9-A7D109E1D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51" y="3214300"/>
                <a:ext cx="1374992" cy="289182"/>
              </a:xfrm>
              <a:prstGeom prst="rect">
                <a:avLst/>
              </a:prstGeom>
              <a:blipFill>
                <a:blip r:embed="rId4"/>
                <a:stretch>
                  <a:fillRect l="-2212" t="-20833" r="-5752" b="-2916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PoljeZBesedilom 22">
                <a:extLst>
                  <a:ext uri="{FF2B5EF4-FFF2-40B4-BE49-F238E27FC236}">
                    <a16:creationId xmlns:a16="http://schemas.microsoft.com/office/drawing/2014/main" id="{994DA711-BD06-2F93-E2EA-2238E7826BDB}"/>
                  </a:ext>
                </a:extLst>
              </p:cNvPr>
              <p:cNvSpPr txBox="1"/>
              <p:nvPr/>
            </p:nvSpPr>
            <p:spPr>
              <a:xfrm>
                <a:off x="8738775" y="3208209"/>
                <a:ext cx="136293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sl-SI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l-SI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sl-SI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=(0,</m:t>
                      </m:r>
                      <m:sSub>
                        <m:sSubPr>
                          <m:ctrlP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sl-SI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sl-SI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l-SI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PoljeZBesedilom 22">
                <a:extLst>
                  <a:ext uri="{FF2B5EF4-FFF2-40B4-BE49-F238E27FC236}">
                    <a16:creationId xmlns:a16="http://schemas.microsoft.com/office/drawing/2014/main" id="{994DA711-BD06-2F93-E2EA-2238E782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775" y="3208209"/>
                <a:ext cx="1362937" cy="289182"/>
              </a:xfrm>
              <a:prstGeom prst="rect">
                <a:avLst/>
              </a:prstGeom>
              <a:blipFill>
                <a:blip r:embed="rId5"/>
                <a:stretch>
                  <a:fillRect l="-2242" t="-20833" r="-6278" b="-2916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Raven povezovalnik 24">
            <a:extLst>
              <a:ext uri="{FF2B5EF4-FFF2-40B4-BE49-F238E27FC236}">
                <a16:creationId xmlns:a16="http://schemas.microsoft.com/office/drawing/2014/main" id="{D256C725-5175-E18C-484C-68A8B583D845}"/>
              </a:ext>
            </a:extLst>
          </p:cNvPr>
          <p:cNvCxnSpPr>
            <a:cxnSpLocks/>
          </p:cNvCxnSpPr>
          <p:nvPr/>
        </p:nvCxnSpPr>
        <p:spPr>
          <a:xfrm flipV="1">
            <a:off x="1514475" y="1533524"/>
            <a:ext cx="0" cy="51244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en povezovalnik 27">
            <a:extLst>
              <a:ext uri="{FF2B5EF4-FFF2-40B4-BE49-F238E27FC236}">
                <a16:creationId xmlns:a16="http://schemas.microsoft.com/office/drawing/2014/main" id="{5EC98F0B-0229-5473-81DB-0D41B80BCE2D}"/>
              </a:ext>
            </a:extLst>
          </p:cNvPr>
          <p:cNvCxnSpPr>
            <a:cxnSpLocks/>
          </p:cNvCxnSpPr>
          <p:nvPr/>
        </p:nvCxnSpPr>
        <p:spPr>
          <a:xfrm flipV="1">
            <a:off x="123825" y="4143375"/>
            <a:ext cx="11010900" cy="23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6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" y="-244475"/>
            <a:ext cx="10515600" cy="1325563"/>
          </a:xfrm>
        </p:spPr>
        <p:txBody>
          <a:bodyPr/>
          <a:lstStyle/>
          <a:p>
            <a:r>
              <a:rPr lang="sl-SI" dirty="0"/>
              <a:t>VAJA</a:t>
            </a:r>
            <a:endParaRPr lang="en-US" dirty="0"/>
          </a:p>
        </p:txBody>
      </p:sp>
      <p:sp>
        <p:nvSpPr>
          <p:cNvPr id="6" name="Pravokotnik 5"/>
          <p:cNvSpPr/>
          <p:nvPr/>
        </p:nvSpPr>
        <p:spPr>
          <a:xfrm>
            <a:off x="139700" y="918989"/>
            <a:ext cx="11912600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l-SI" sz="2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Ustvarite C++ kodo, s katero boste lahko simulirali dinamiko planetov in nekaterih njihovih satelitov. V simulaciji uporabi naslednje podatke in jih vpelji kot globalne spremenljivke.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79668"/>
              </p:ext>
            </p:extLst>
          </p:nvPr>
        </p:nvGraphicFramePr>
        <p:xfrm>
          <a:off x="228600" y="2522536"/>
          <a:ext cx="7853114" cy="2181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Objekt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Masa [kg]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Oddaljenost od Sonca [A.U.]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Sonce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2.0e30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(0, 0)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Merkur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3.301e23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(0.307, 0)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Venera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4.86e24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(0.728, 0)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Zemlja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5.94e24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(1, 0)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 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 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Oddaljenost satelita od planeta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Luna (satelit Zemlje)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7.35e22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0.002567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2192" marR="12219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Pravokotnik 7"/>
          <p:cNvSpPr/>
          <p:nvPr/>
        </p:nvSpPr>
        <p:spPr>
          <a:xfrm>
            <a:off x="228600" y="5355507"/>
            <a:ext cx="11823700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l-SI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Sprotno izvažajte podatke o </a:t>
            </a:r>
            <a:r>
              <a:rPr lang="sl-SI" sz="24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x, y </a:t>
            </a:r>
            <a:r>
              <a:rPr lang="sl-SI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legi posameznega telesa ter na koncu izrišite graf, ki prikazuje tir gibanja planetov in satelita. Iz grafov tudi oceni, koliko časa potrebuje Luna, da enkrat obkroži Zemljo.</a:t>
            </a:r>
          </a:p>
        </p:txBody>
      </p:sp>
    </p:spTree>
    <p:extLst>
      <p:ext uri="{BB962C8B-B14F-4D97-AF65-F5344CB8AC3E}">
        <p14:creationId xmlns:p14="http://schemas.microsoft.com/office/powerpoint/2010/main" val="255352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41982B54D271144881CC44BC406B464" ma:contentTypeVersion="2" ma:contentTypeDescription="Ustvari nov dokument." ma:contentTypeScope="" ma:versionID="ed5682cbe24e86744de2b038ee93f380">
  <xsd:schema xmlns:xsd="http://www.w3.org/2001/XMLSchema" xmlns:xs="http://www.w3.org/2001/XMLSchema" xmlns:p="http://schemas.microsoft.com/office/2006/metadata/properties" xmlns:ns2="123ef943-1559-4e4f-bab0-37934a560dbf" targetNamespace="http://schemas.microsoft.com/office/2006/metadata/properties" ma:root="true" ma:fieldsID="21c785598f4025713b11969cb4cfe1a2" ns2:_="">
    <xsd:import namespace="123ef943-1559-4e4f-bab0-37934a560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3ef943-1559-4e4f-bab0-37934a560d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60E528-7D3D-4CF1-ACAC-22DE193AB0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B95822-9FC4-44BD-948A-D321342D5D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DDE5AF-9FEA-4B58-A942-D4CBBD6B4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3ef943-1559-4e4f-bab0-37934a560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277</Words>
  <Application>Microsoft Office PowerPoint</Application>
  <PresentationFormat>Širokozaslonsko</PresentationFormat>
  <Paragraphs>58</Paragraphs>
  <Slides>10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Officeova tema</vt:lpstr>
      <vt:lpstr>Vaje 08</vt:lpstr>
      <vt:lpstr>PowerPointova predstavitev</vt:lpstr>
      <vt:lpstr>PowerPointova predstavitev</vt:lpstr>
      <vt:lpstr>PowerPointova predstavitev</vt:lpstr>
      <vt:lpstr>Koraki</vt:lpstr>
      <vt:lpstr>Spremenljivka struct</vt:lpstr>
      <vt:lpstr>Spremenljivka struct</vt:lpstr>
      <vt:lpstr>Začetni pogoji</vt:lpstr>
      <vt:lpstr>VAJA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Vaje 07</dc:title>
  <dc:creator>Rene Markovič</dc:creator>
  <cp:lastModifiedBy>Rene Markovič</cp:lastModifiedBy>
  <cp:revision>8</cp:revision>
  <dcterms:created xsi:type="dcterms:W3CDTF">2017-04-13T11:00:38Z</dcterms:created>
  <dcterms:modified xsi:type="dcterms:W3CDTF">2023-05-14T19:07:54Z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0x010100841982B54D271144881CC44BC406B464</vt:lpwstr>
  </property>
</Properties>
</file>