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9" r:id="rId11"/>
    <p:sldId id="262" r:id="rId12"/>
    <p:sldId id="270" r:id="rId13"/>
    <p:sldId id="263" r:id="rId14"/>
    <p:sldId id="271" r:id="rId15"/>
    <p:sldId id="264" r:id="rId16"/>
    <p:sldId id="272" r:id="rId17"/>
    <p:sldId id="265" r:id="rId18"/>
    <p:sldId id="273" r:id="rId19"/>
    <p:sldId id="268" r:id="rId20"/>
    <p:sldId id="266" r:id="rId21"/>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p:scale>
          <a:sx n="66" d="100"/>
          <a:sy n="66" d="100"/>
        </p:scale>
        <p:origin x="474"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p:cNvSpPr>
            <a:spLocks noGrp="1"/>
          </p:cNvSpPr>
          <p:nvPr>
            <p:ph type="ctrTitle"/>
          </p:nvPr>
        </p:nvSpPr>
        <p:spPr>
          <a:xfrm>
            <a:off x="1524000" y="1122363"/>
            <a:ext cx="9144000" cy="2387600"/>
          </a:xfrm>
        </p:spPr>
        <p:txBody>
          <a:bodyPr anchor="b"/>
          <a:lstStyle>
            <a:lvl1pPr algn="ctr">
              <a:defRPr sz="6000"/>
            </a:lvl1pPr>
          </a:lstStyle>
          <a:p>
            <a:r>
              <a:rPr lang="sl-SI"/>
              <a:t>Uredite slog naslova matrice</a:t>
            </a:r>
            <a:endParaRPr lang="en-US"/>
          </a:p>
        </p:txBody>
      </p:sp>
      <p:sp>
        <p:nvSpPr>
          <p:cNvPr id="3" name="Podnaslov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Uredite slog podnaslova matrice</a:t>
            </a:r>
            <a:endParaRPr lang="en-US"/>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36585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US"/>
          </a:p>
        </p:txBody>
      </p:sp>
      <p:sp>
        <p:nvSpPr>
          <p:cNvPr id="3" name="Označba mesta navpičnega besedila 2"/>
          <p:cNvSpPr>
            <a:spLocks noGrp="1"/>
          </p:cNvSpPr>
          <p:nvPr>
            <p:ph type="body" orient="vert" idx="1"/>
          </p:nvPr>
        </p:nvSpPr>
        <p:spPr/>
        <p:txBody>
          <a:bodyPr vert="eaVert"/>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76967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p:cNvSpPr>
            <a:spLocks noGrp="1"/>
          </p:cNvSpPr>
          <p:nvPr>
            <p:ph type="title" orient="vert"/>
          </p:nvPr>
        </p:nvSpPr>
        <p:spPr>
          <a:xfrm>
            <a:off x="8724900" y="365125"/>
            <a:ext cx="2628900" cy="5811838"/>
          </a:xfrm>
        </p:spPr>
        <p:txBody>
          <a:bodyPr vert="eaVert"/>
          <a:lstStyle/>
          <a:p>
            <a:r>
              <a:rPr lang="sl-SI"/>
              <a:t>Uredite slog naslova matrice</a:t>
            </a:r>
            <a:endParaRPr lang="en-US"/>
          </a:p>
        </p:txBody>
      </p:sp>
      <p:sp>
        <p:nvSpPr>
          <p:cNvPr id="3" name="Označba mesta navpičnega besedila 2"/>
          <p:cNvSpPr>
            <a:spLocks noGrp="1"/>
          </p:cNvSpPr>
          <p:nvPr>
            <p:ph type="body" orient="vert" idx="1"/>
          </p:nvPr>
        </p:nvSpPr>
        <p:spPr>
          <a:xfrm>
            <a:off x="838200" y="365125"/>
            <a:ext cx="7734300" cy="5811838"/>
          </a:xfrm>
        </p:spPr>
        <p:txBody>
          <a:bodyPr vert="eaVert"/>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7896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US"/>
          </a:p>
        </p:txBody>
      </p:sp>
      <p:sp>
        <p:nvSpPr>
          <p:cNvPr id="3" name="Označba mesta vsebine 2"/>
          <p:cNvSpPr>
            <a:spLocks noGrp="1"/>
          </p:cNvSpPr>
          <p:nvPr>
            <p:ph idx="1"/>
          </p:nvPr>
        </p:nvSpPr>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272516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p:cNvSpPr>
            <a:spLocks noGrp="1"/>
          </p:cNvSpPr>
          <p:nvPr>
            <p:ph type="title"/>
          </p:nvPr>
        </p:nvSpPr>
        <p:spPr>
          <a:xfrm>
            <a:off x="831850" y="1709738"/>
            <a:ext cx="10515600" cy="2852737"/>
          </a:xfrm>
        </p:spPr>
        <p:txBody>
          <a:bodyPr anchor="b"/>
          <a:lstStyle>
            <a:lvl1pPr>
              <a:defRPr sz="6000"/>
            </a:lvl1pPr>
          </a:lstStyle>
          <a:p>
            <a:r>
              <a:rPr lang="sl-SI"/>
              <a:t>Uredite slog naslova matrice</a:t>
            </a:r>
            <a:endParaRPr lang="en-US"/>
          </a:p>
        </p:txBody>
      </p:sp>
      <p:sp>
        <p:nvSpPr>
          <p:cNvPr id="3" name="Označba mesta besedila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Uredite sloge besedila matrice</a:t>
            </a:r>
          </a:p>
        </p:txBody>
      </p:sp>
      <p:sp>
        <p:nvSpPr>
          <p:cNvPr id="4" name="Označba mesta datuma 3"/>
          <p:cNvSpPr>
            <a:spLocks noGrp="1"/>
          </p:cNvSpPr>
          <p:nvPr>
            <p:ph type="dt" sz="half" idx="10"/>
          </p:nvPr>
        </p:nvSpPr>
        <p:spPr/>
        <p:txBody>
          <a:bodyPr/>
          <a:lstStyle/>
          <a:p>
            <a:fld id="{1DE8FF8A-618C-416F-BF3A-789E8EDE2501}" type="datetimeFigureOut">
              <a:rPr lang="en-US" smtClean="0"/>
              <a:t>2/26/2024</a:t>
            </a:fld>
            <a:endParaRPr lang="en-US"/>
          </a:p>
        </p:txBody>
      </p:sp>
      <p:sp>
        <p:nvSpPr>
          <p:cNvPr id="5" name="Označba mesta noge 4"/>
          <p:cNvSpPr>
            <a:spLocks noGrp="1"/>
          </p:cNvSpPr>
          <p:nvPr>
            <p:ph type="ftr" sz="quarter" idx="11"/>
          </p:nvPr>
        </p:nvSpPr>
        <p:spPr/>
        <p:txBody>
          <a:bodyPr/>
          <a:lstStyle/>
          <a:p>
            <a:endParaRPr lang="en-US"/>
          </a:p>
        </p:txBody>
      </p:sp>
      <p:sp>
        <p:nvSpPr>
          <p:cNvPr id="6" name="Označba mesta številke diapozitiva 5"/>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5865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US"/>
          </a:p>
        </p:txBody>
      </p:sp>
      <p:sp>
        <p:nvSpPr>
          <p:cNvPr id="3" name="Označba mesta vsebine 2"/>
          <p:cNvSpPr>
            <a:spLocks noGrp="1"/>
          </p:cNvSpPr>
          <p:nvPr>
            <p:ph sz="half" idx="1"/>
          </p:nvPr>
        </p:nvSpPr>
        <p:spPr>
          <a:xfrm>
            <a:off x="838200" y="1825625"/>
            <a:ext cx="5181600" cy="435133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vsebine 3"/>
          <p:cNvSpPr>
            <a:spLocks noGrp="1"/>
          </p:cNvSpPr>
          <p:nvPr>
            <p:ph sz="half" idx="2"/>
          </p:nvPr>
        </p:nvSpPr>
        <p:spPr>
          <a:xfrm>
            <a:off x="6172200" y="1825625"/>
            <a:ext cx="5181600" cy="435133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5" name="Označba mesta datuma 4"/>
          <p:cNvSpPr>
            <a:spLocks noGrp="1"/>
          </p:cNvSpPr>
          <p:nvPr>
            <p:ph type="dt" sz="half" idx="10"/>
          </p:nvPr>
        </p:nvSpPr>
        <p:spPr/>
        <p:txBody>
          <a:bodyPr/>
          <a:lstStyle/>
          <a:p>
            <a:fld id="{1DE8FF8A-618C-416F-BF3A-789E8EDE2501}" type="datetimeFigureOut">
              <a:rPr lang="en-US" smtClean="0"/>
              <a:t>2/26/2024</a:t>
            </a:fld>
            <a:endParaRPr lang="en-US"/>
          </a:p>
        </p:txBody>
      </p:sp>
      <p:sp>
        <p:nvSpPr>
          <p:cNvPr id="6" name="Označba mesta noge 5"/>
          <p:cNvSpPr>
            <a:spLocks noGrp="1"/>
          </p:cNvSpPr>
          <p:nvPr>
            <p:ph type="ftr" sz="quarter" idx="11"/>
          </p:nvPr>
        </p:nvSpPr>
        <p:spPr/>
        <p:txBody>
          <a:bodyPr/>
          <a:lstStyle/>
          <a:p>
            <a:endParaRPr lang="en-US"/>
          </a:p>
        </p:txBody>
      </p:sp>
      <p:sp>
        <p:nvSpPr>
          <p:cNvPr id="7" name="Označba mesta številke diapozitiva 6"/>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67223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p:cNvSpPr>
            <a:spLocks noGrp="1"/>
          </p:cNvSpPr>
          <p:nvPr>
            <p:ph type="title"/>
          </p:nvPr>
        </p:nvSpPr>
        <p:spPr>
          <a:xfrm>
            <a:off x="839788" y="365125"/>
            <a:ext cx="10515600" cy="1325563"/>
          </a:xfrm>
        </p:spPr>
        <p:txBody>
          <a:bodyPr/>
          <a:lstStyle/>
          <a:p>
            <a:r>
              <a:rPr lang="sl-SI"/>
              <a:t>Uredite slog naslova matrice</a:t>
            </a:r>
            <a:endParaRPr lang="en-US"/>
          </a:p>
        </p:txBody>
      </p:sp>
      <p:sp>
        <p:nvSpPr>
          <p:cNvPr id="3" name="Označba mesta besedila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Uredite sloge besedila matrice</a:t>
            </a:r>
          </a:p>
        </p:txBody>
      </p:sp>
      <p:sp>
        <p:nvSpPr>
          <p:cNvPr id="4" name="Označba mesta vsebine 3"/>
          <p:cNvSpPr>
            <a:spLocks noGrp="1"/>
          </p:cNvSpPr>
          <p:nvPr>
            <p:ph sz="half" idx="2"/>
          </p:nvPr>
        </p:nvSpPr>
        <p:spPr>
          <a:xfrm>
            <a:off x="839788" y="2505075"/>
            <a:ext cx="5157787" cy="368458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5" name="Označba mesta besedila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Uredite sloge besedila matrice</a:t>
            </a:r>
          </a:p>
        </p:txBody>
      </p:sp>
      <p:sp>
        <p:nvSpPr>
          <p:cNvPr id="6" name="Označba mesta vsebine 5"/>
          <p:cNvSpPr>
            <a:spLocks noGrp="1"/>
          </p:cNvSpPr>
          <p:nvPr>
            <p:ph sz="quarter" idx="4"/>
          </p:nvPr>
        </p:nvSpPr>
        <p:spPr>
          <a:xfrm>
            <a:off x="6172200" y="2505075"/>
            <a:ext cx="5183188" cy="368458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7" name="Označba mesta datuma 6"/>
          <p:cNvSpPr>
            <a:spLocks noGrp="1"/>
          </p:cNvSpPr>
          <p:nvPr>
            <p:ph type="dt" sz="half" idx="10"/>
          </p:nvPr>
        </p:nvSpPr>
        <p:spPr/>
        <p:txBody>
          <a:bodyPr/>
          <a:lstStyle/>
          <a:p>
            <a:fld id="{1DE8FF8A-618C-416F-BF3A-789E8EDE2501}" type="datetimeFigureOut">
              <a:rPr lang="en-US" smtClean="0"/>
              <a:t>2/26/2024</a:t>
            </a:fld>
            <a:endParaRPr lang="en-US"/>
          </a:p>
        </p:txBody>
      </p:sp>
      <p:sp>
        <p:nvSpPr>
          <p:cNvPr id="8" name="Označba mesta noge 7"/>
          <p:cNvSpPr>
            <a:spLocks noGrp="1"/>
          </p:cNvSpPr>
          <p:nvPr>
            <p:ph type="ftr" sz="quarter" idx="11"/>
          </p:nvPr>
        </p:nvSpPr>
        <p:spPr/>
        <p:txBody>
          <a:bodyPr/>
          <a:lstStyle/>
          <a:p>
            <a:endParaRPr lang="en-US"/>
          </a:p>
        </p:txBody>
      </p:sp>
      <p:sp>
        <p:nvSpPr>
          <p:cNvPr id="9" name="Označba mesta številke diapozitiva 8"/>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396993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US"/>
          </a:p>
        </p:txBody>
      </p:sp>
      <p:sp>
        <p:nvSpPr>
          <p:cNvPr id="3" name="Označba mesta datuma 2"/>
          <p:cNvSpPr>
            <a:spLocks noGrp="1"/>
          </p:cNvSpPr>
          <p:nvPr>
            <p:ph type="dt" sz="half" idx="10"/>
          </p:nvPr>
        </p:nvSpPr>
        <p:spPr/>
        <p:txBody>
          <a:bodyPr/>
          <a:lstStyle/>
          <a:p>
            <a:fld id="{1DE8FF8A-618C-416F-BF3A-789E8EDE2501}" type="datetimeFigureOut">
              <a:rPr lang="en-US" smtClean="0"/>
              <a:t>2/26/2024</a:t>
            </a:fld>
            <a:endParaRPr lang="en-US"/>
          </a:p>
        </p:txBody>
      </p:sp>
      <p:sp>
        <p:nvSpPr>
          <p:cNvPr id="4" name="Označba mesta noge 3"/>
          <p:cNvSpPr>
            <a:spLocks noGrp="1"/>
          </p:cNvSpPr>
          <p:nvPr>
            <p:ph type="ftr" sz="quarter" idx="11"/>
          </p:nvPr>
        </p:nvSpPr>
        <p:spPr/>
        <p:txBody>
          <a:bodyPr/>
          <a:lstStyle/>
          <a:p>
            <a:endParaRPr lang="en-US"/>
          </a:p>
        </p:txBody>
      </p:sp>
      <p:sp>
        <p:nvSpPr>
          <p:cNvPr id="5" name="Označba mesta številke diapozitiva 4"/>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226906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p:cNvSpPr>
            <a:spLocks noGrp="1"/>
          </p:cNvSpPr>
          <p:nvPr>
            <p:ph type="dt" sz="half" idx="10"/>
          </p:nvPr>
        </p:nvSpPr>
        <p:spPr/>
        <p:txBody>
          <a:bodyPr/>
          <a:lstStyle/>
          <a:p>
            <a:fld id="{1DE8FF8A-618C-416F-BF3A-789E8EDE2501}" type="datetimeFigureOut">
              <a:rPr lang="en-US" smtClean="0"/>
              <a:t>2/26/2024</a:t>
            </a:fld>
            <a:endParaRPr lang="en-US"/>
          </a:p>
        </p:txBody>
      </p:sp>
      <p:sp>
        <p:nvSpPr>
          <p:cNvPr id="3" name="Označba mesta noge 2"/>
          <p:cNvSpPr>
            <a:spLocks noGrp="1"/>
          </p:cNvSpPr>
          <p:nvPr>
            <p:ph type="ftr" sz="quarter" idx="11"/>
          </p:nvPr>
        </p:nvSpPr>
        <p:spPr/>
        <p:txBody>
          <a:bodyPr/>
          <a:lstStyle/>
          <a:p>
            <a:endParaRPr lang="en-US"/>
          </a:p>
        </p:txBody>
      </p:sp>
      <p:sp>
        <p:nvSpPr>
          <p:cNvPr id="4" name="Označba mesta številke diapozitiva 3"/>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317375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aslov in vsebina">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sl-SI"/>
              <a:t>Uredite slog naslova matrice</a:t>
            </a:r>
            <a:endParaRPr lang="en-US"/>
          </a:p>
        </p:txBody>
      </p:sp>
      <p:sp>
        <p:nvSpPr>
          <p:cNvPr id="3" name="Označba mesta vsebin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besedila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Uredite sloge besedila matrice</a:t>
            </a:r>
          </a:p>
        </p:txBody>
      </p:sp>
      <p:sp>
        <p:nvSpPr>
          <p:cNvPr id="5" name="Označba mesta datuma 4"/>
          <p:cNvSpPr>
            <a:spLocks noGrp="1"/>
          </p:cNvSpPr>
          <p:nvPr>
            <p:ph type="dt" sz="half" idx="10"/>
          </p:nvPr>
        </p:nvSpPr>
        <p:spPr/>
        <p:txBody>
          <a:bodyPr/>
          <a:lstStyle/>
          <a:p>
            <a:fld id="{1DE8FF8A-618C-416F-BF3A-789E8EDE2501}" type="datetimeFigureOut">
              <a:rPr lang="en-US" smtClean="0"/>
              <a:t>2/26/2024</a:t>
            </a:fld>
            <a:endParaRPr lang="en-US"/>
          </a:p>
        </p:txBody>
      </p:sp>
      <p:sp>
        <p:nvSpPr>
          <p:cNvPr id="6" name="Označba mesta noge 5"/>
          <p:cNvSpPr>
            <a:spLocks noGrp="1"/>
          </p:cNvSpPr>
          <p:nvPr>
            <p:ph type="ftr" sz="quarter" idx="11"/>
          </p:nvPr>
        </p:nvSpPr>
        <p:spPr/>
        <p:txBody>
          <a:bodyPr/>
          <a:lstStyle/>
          <a:p>
            <a:endParaRPr lang="en-US"/>
          </a:p>
        </p:txBody>
      </p:sp>
      <p:sp>
        <p:nvSpPr>
          <p:cNvPr id="7" name="Označba mesta številke diapozitiva 6"/>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39553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sl-SI"/>
              <a:t>Uredite slog naslova matrice</a:t>
            </a:r>
            <a:endParaRPr lang="en-US"/>
          </a:p>
        </p:txBody>
      </p:sp>
      <p:sp>
        <p:nvSpPr>
          <p:cNvPr id="3" name="Označba mesta slik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Označba mesta besedila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Uredite sloge besedila matrice</a:t>
            </a:r>
          </a:p>
        </p:txBody>
      </p:sp>
      <p:sp>
        <p:nvSpPr>
          <p:cNvPr id="5" name="Označba mesta datuma 4"/>
          <p:cNvSpPr>
            <a:spLocks noGrp="1"/>
          </p:cNvSpPr>
          <p:nvPr>
            <p:ph type="dt" sz="half" idx="10"/>
          </p:nvPr>
        </p:nvSpPr>
        <p:spPr/>
        <p:txBody>
          <a:bodyPr/>
          <a:lstStyle/>
          <a:p>
            <a:fld id="{1DE8FF8A-618C-416F-BF3A-789E8EDE2501}" type="datetimeFigureOut">
              <a:rPr lang="en-US" smtClean="0"/>
              <a:t>2/26/2024</a:t>
            </a:fld>
            <a:endParaRPr lang="en-US"/>
          </a:p>
        </p:txBody>
      </p:sp>
      <p:sp>
        <p:nvSpPr>
          <p:cNvPr id="6" name="Označba mesta noge 5"/>
          <p:cNvSpPr>
            <a:spLocks noGrp="1"/>
          </p:cNvSpPr>
          <p:nvPr>
            <p:ph type="ftr" sz="quarter" idx="11"/>
          </p:nvPr>
        </p:nvSpPr>
        <p:spPr/>
        <p:txBody>
          <a:bodyPr/>
          <a:lstStyle/>
          <a:p>
            <a:endParaRPr lang="en-US"/>
          </a:p>
        </p:txBody>
      </p:sp>
      <p:sp>
        <p:nvSpPr>
          <p:cNvPr id="7" name="Označba mesta številke diapozitiva 6"/>
          <p:cNvSpPr>
            <a:spLocks noGrp="1"/>
          </p:cNvSpPr>
          <p:nvPr>
            <p:ph type="sldNum" sz="quarter" idx="12"/>
          </p:nvPr>
        </p:nvSpPr>
        <p:spPr/>
        <p:txBody>
          <a:bodyPr/>
          <a:lstStyle/>
          <a:p>
            <a:fld id="{55F751E5-07F1-4926-BEC4-01379565ED16}" type="slidenum">
              <a:rPr lang="en-US" smtClean="0"/>
              <a:t>‹#›</a:t>
            </a:fld>
            <a:endParaRPr lang="en-US"/>
          </a:p>
        </p:txBody>
      </p:sp>
    </p:spTree>
    <p:extLst>
      <p:ext uri="{BB962C8B-B14F-4D97-AF65-F5344CB8AC3E}">
        <p14:creationId xmlns:p14="http://schemas.microsoft.com/office/powerpoint/2010/main" val="173464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Uredite slog naslova matrice</a:t>
            </a:r>
            <a:endParaRPr lang="en-US"/>
          </a:p>
        </p:txBody>
      </p:sp>
      <p:sp>
        <p:nvSpPr>
          <p:cNvPr id="3" name="Označba mesta besedila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US"/>
          </a:p>
        </p:txBody>
      </p:sp>
      <p:sp>
        <p:nvSpPr>
          <p:cNvPr id="4" name="Označba mesta datum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8FF8A-618C-416F-BF3A-789E8EDE2501}" type="datetimeFigureOut">
              <a:rPr lang="en-US" smtClean="0"/>
              <a:t>2/26/2024</a:t>
            </a:fld>
            <a:endParaRPr lang="en-US"/>
          </a:p>
        </p:txBody>
      </p:sp>
      <p:sp>
        <p:nvSpPr>
          <p:cNvPr id="5" name="Označba mesta no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Označba mesta številke diapoz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751E5-07F1-4926-BEC4-01379565ED16}" type="slidenum">
              <a:rPr lang="en-US" smtClean="0"/>
              <a:t>‹#›</a:t>
            </a:fld>
            <a:endParaRPr lang="en-US"/>
          </a:p>
        </p:txBody>
      </p:sp>
    </p:spTree>
    <p:extLst>
      <p:ext uri="{BB962C8B-B14F-4D97-AF65-F5344CB8AC3E}">
        <p14:creationId xmlns:p14="http://schemas.microsoft.com/office/powerpoint/2010/main" val="127519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c_standard_library/stdlib_h.htm" TargetMode="External"/><Relationship Id="rId2" Type="http://schemas.openxmlformats.org/officeDocument/2006/relationships/hyperlink" Target="%5bhttps:/en.wikibooks.org/wiki/C_Programming/C_Reference/stdio.h%5d" TargetMode="External"/><Relationship Id="rId1" Type="http://schemas.openxmlformats.org/officeDocument/2006/relationships/slideLayout" Target="../slideLayouts/slideLayout2.xml"/><Relationship Id="rId4" Type="http://schemas.openxmlformats.org/officeDocument/2006/relationships/hyperlink" Target="https://www.tutorialspoint.com/c_standard_library/math_h.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ctrTitle"/>
          </p:nvPr>
        </p:nvSpPr>
        <p:spPr/>
        <p:txBody>
          <a:bodyPr/>
          <a:lstStyle/>
          <a:p>
            <a:r>
              <a:rPr lang="sl-SI" dirty="0"/>
              <a:t>NUMERIČNE METODE</a:t>
            </a:r>
            <a:endParaRPr lang="en-US" dirty="0"/>
          </a:p>
        </p:txBody>
      </p:sp>
      <p:sp>
        <p:nvSpPr>
          <p:cNvPr id="3" name="Podnaslov 2"/>
          <p:cNvSpPr>
            <a:spLocks noGrp="1"/>
          </p:cNvSpPr>
          <p:nvPr>
            <p:ph type="subTitle" idx="1"/>
          </p:nvPr>
        </p:nvSpPr>
        <p:spPr/>
        <p:txBody>
          <a:bodyPr/>
          <a:lstStyle/>
          <a:p>
            <a:r>
              <a:rPr lang="sl-SI" dirty="0"/>
              <a:t>VAJE 01</a:t>
            </a:r>
            <a:endParaRPr lang="en-US" dirty="0"/>
          </a:p>
        </p:txBody>
      </p:sp>
    </p:spTree>
    <p:extLst>
      <p:ext uri="{BB962C8B-B14F-4D97-AF65-F5344CB8AC3E}">
        <p14:creationId xmlns:p14="http://schemas.microsoft.com/office/powerpoint/2010/main" val="75221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ka 3"/>
          <p:cNvPicPr>
            <a:picLocks noChangeAspect="1"/>
          </p:cNvPicPr>
          <p:nvPr/>
        </p:nvPicPr>
        <p:blipFill rotWithShape="1">
          <a:blip r:embed="rId2"/>
          <a:srcRect l="16440" t="12231" r="51270" b="61501"/>
          <a:stretch/>
        </p:blipFill>
        <p:spPr>
          <a:xfrm>
            <a:off x="209489" y="1848978"/>
            <a:ext cx="8332021" cy="4236225"/>
          </a:xfrm>
          <a:prstGeom prst="rect">
            <a:avLst/>
          </a:prstGeom>
        </p:spPr>
      </p:pic>
      <p:sp>
        <p:nvSpPr>
          <p:cNvPr id="5" name="Naslov 1"/>
          <p:cNvSpPr txBox="1">
            <a:spLocks/>
          </p:cNvSpPr>
          <p:nvPr/>
        </p:nvSpPr>
        <p:spPr>
          <a:xfrm>
            <a:off x="6537769" y="5790182"/>
            <a:ext cx="5444742" cy="882648"/>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l-SI" sz="1000" dirty="0">
                <a:solidFill>
                  <a:srgbClr val="FF0000"/>
                </a:solidFill>
              </a:rPr>
              <a:t>Pri načrtovanju programa moramo imeti vedno v mislih količino delavnega spomina, ki ga bo program zavzel (WIN32 ali WIN64). Pri bolj kompleksnih projektih se lahko hitro zgodi, da nam slednjega zmanjka. Optimizacija kode za varno in hitro delovanje programa.</a:t>
            </a:r>
            <a:endParaRPr lang="en-US" sz="1000" cap="all" dirty="0">
              <a:solidFill>
                <a:srgbClr val="FF0000"/>
              </a:solidFill>
            </a:endParaRPr>
          </a:p>
        </p:txBody>
      </p:sp>
      <p:sp>
        <p:nvSpPr>
          <p:cNvPr id="7" name="Naslov 1">
            <a:extLst>
              <a:ext uri="{FF2B5EF4-FFF2-40B4-BE49-F238E27FC236}">
                <a16:creationId xmlns:a16="http://schemas.microsoft.com/office/drawing/2014/main" id="{7E480578-DA12-8538-3CA5-584F9288F3DA}"/>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2</a:t>
            </a:r>
            <a:endParaRPr lang="en-US" dirty="0"/>
          </a:p>
        </p:txBody>
      </p:sp>
      <p:sp>
        <p:nvSpPr>
          <p:cNvPr id="9" name="PoljeZBesedilom 8">
            <a:extLst>
              <a:ext uri="{FF2B5EF4-FFF2-40B4-BE49-F238E27FC236}">
                <a16:creationId xmlns:a16="http://schemas.microsoft.com/office/drawing/2014/main" id="{D6CE649F-FF3E-3346-FE09-41D5BDB0D148}"/>
              </a:ext>
            </a:extLst>
          </p:cNvPr>
          <p:cNvSpPr txBox="1"/>
          <p:nvPr/>
        </p:nvSpPr>
        <p:spPr>
          <a:xfrm>
            <a:off x="20512" y="779345"/>
            <a:ext cx="12171488" cy="923330"/>
          </a:xfrm>
          <a:prstGeom prst="rect">
            <a:avLst/>
          </a:prstGeom>
          <a:noFill/>
        </p:spPr>
        <p:txBody>
          <a:bodyPr wrap="square">
            <a:spAutoFit/>
          </a:bodyPr>
          <a:lstStyle/>
          <a:p>
            <a:pPr algn="ctr"/>
            <a:r>
              <a:rPr lang="sl-SI" b="0" i="0" dirty="0">
                <a:effectLst/>
                <a:latin typeface="-apple-system"/>
              </a:rPr>
              <a:t>Za </a:t>
            </a:r>
            <a:r>
              <a:rPr lang="sl-SI" b="0" i="0" dirty="0" err="1">
                <a:effectLst/>
                <a:latin typeface="-apple-system"/>
              </a:rPr>
              <a:t>char</a:t>
            </a:r>
            <a:r>
              <a:rPr lang="sl-SI" b="0" i="0" dirty="0">
                <a:effectLst/>
                <a:latin typeface="-apple-system"/>
              </a:rPr>
              <a:t>, </a:t>
            </a:r>
            <a:r>
              <a:rPr lang="sl-SI" b="0" i="0" dirty="0" err="1">
                <a:effectLst/>
                <a:latin typeface="-apple-system"/>
              </a:rPr>
              <a:t>int</a:t>
            </a:r>
            <a:r>
              <a:rPr lang="sl-SI" b="0" i="0" dirty="0">
                <a:effectLst/>
                <a:latin typeface="-apple-system"/>
              </a:rPr>
              <a:t>, </a:t>
            </a:r>
            <a:r>
              <a:rPr lang="sl-SI" b="0" i="0" dirty="0" err="1">
                <a:effectLst/>
                <a:latin typeface="-apple-system"/>
              </a:rPr>
              <a:t>short</a:t>
            </a:r>
            <a:r>
              <a:rPr lang="sl-SI" b="0" i="0" dirty="0">
                <a:effectLst/>
                <a:latin typeface="-apple-system"/>
              </a:rPr>
              <a:t> </a:t>
            </a:r>
            <a:r>
              <a:rPr lang="sl-SI" b="0" i="0" dirty="0" err="1">
                <a:effectLst/>
                <a:latin typeface="-apple-system"/>
              </a:rPr>
              <a:t>int</a:t>
            </a:r>
            <a:r>
              <a:rPr lang="sl-SI" b="0" i="0" dirty="0">
                <a:effectLst/>
                <a:latin typeface="-apple-system"/>
              </a:rPr>
              <a:t>, </a:t>
            </a:r>
            <a:r>
              <a:rPr lang="sl-SI" b="0" i="0" dirty="0" err="1">
                <a:effectLst/>
                <a:latin typeface="-apple-system"/>
              </a:rPr>
              <a:t>long</a:t>
            </a:r>
            <a:r>
              <a:rPr lang="sl-SI" b="0" i="0" dirty="0">
                <a:effectLst/>
                <a:latin typeface="-apple-system"/>
              </a:rPr>
              <a:t> </a:t>
            </a:r>
            <a:r>
              <a:rPr lang="sl-SI" b="0" i="0" dirty="0" err="1">
                <a:effectLst/>
                <a:latin typeface="-apple-system"/>
              </a:rPr>
              <a:t>int</a:t>
            </a:r>
            <a:r>
              <a:rPr lang="sl-SI" b="0" i="0" dirty="0">
                <a:effectLst/>
                <a:latin typeface="-apple-system"/>
              </a:rPr>
              <a:t>, </a:t>
            </a:r>
            <a:r>
              <a:rPr lang="sl-SI" b="0" i="0" dirty="0" err="1">
                <a:effectLst/>
                <a:latin typeface="-apple-system"/>
              </a:rPr>
              <a:t>float</a:t>
            </a:r>
            <a:r>
              <a:rPr lang="sl-SI" b="0" i="0" dirty="0">
                <a:effectLst/>
                <a:latin typeface="-apple-system"/>
              </a:rPr>
              <a:t>, </a:t>
            </a:r>
            <a:r>
              <a:rPr lang="sl-SI" b="0" i="0" dirty="0" err="1">
                <a:effectLst/>
                <a:latin typeface="-apple-system"/>
              </a:rPr>
              <a:t>double</a:t>
            </a:r>
            <a:r>
              <a:rPr lang="sl-SI" b="0" i="0" dirty="0">
                <a:effectLst/>
                <a:latin typeface="-apple-system"/>
              </a:rPr>
              <a:t>, </a:t>
            </a:r>
            <a:r>
              <a:rPr lang="sl-SI" b="0" i="0" dirty="0" err="1">
                <a:effectLst/>
                <a:latin typeface="-apple-system"/>
              </a:rPr>
              <a:t>long</a:t>
            </a:r>
            <a:r>
              <a:rPr lang="sl-SI" b="0" i="0" dirty="0">
                <a:effectLst/>
                <a:latin typeface="-apple-system"/>
              </a:rPr>
              <a:t> </a:t>
            </a:r>
            <a:r>
              <a:rPr lang="sl-SI" b="0" i="0" dirty="0" err="1">
                <a:effectLst/>
                <a:latin typeface="-apple-system"/>
              </a:rPr>
              <a:t>double</a:t>
            </a:r>
            <a:r>
              <a:rPr lang="sl-SI" b="0" i="0" dirty="0">
                <a:effectLst/>
                <a:latin typeface="-apple-system"/>
              </a:rPr>
              <a:t> in </a:t>
            </a:r>
            <a:r>
              <a:rPr lang="sl-SI" b="0" i="0" dirty="0" err="1">
                <a:effectLst/>
                <a:latin typeface="-apple-system"/>
              </a:rPr>
              <a:t>bool</a:t>
            </a:r>
            <a:r>
              <a:rPr lang="sl-SI" b="0" i="0" dirty="0">
                <a:effectLst/>
                <a:latin typeface="-apple-system"/>
              </a:rPr>
              <a:t> tip spremenljivk izpišite koliko delavnega prostora zasedejo v pomnilniku. Za vsako spremenljivko nato določite, koliko delavnega polnilnika bi potrebovali, če bi hoteli shraniti 1_000_000_000 takšnih vrednosti.</a:t>
            </a:r>
            <a:endParaRPr lang="en-US" dirty="0"/>
          </a:p>
        </p:txBody>
      </p:sp>
    </p:spTree>
    <p:extLst>
      <p:ext uri="{BB962C8B-B14F-4D97-AF65-F5344CB8AC3E}">
        <p14:creationId xmlns:p14="http://schemas.microsoft.com/office/powerpoint/2010/main" val="320456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F6B81-0274-134F-571E-2853CA3E178A}"/>
            </a:ext>
          </a:extLst>
        </p:cNvPr>
        <p:cNvGrpSpPr/>
        <p:nvPr/>
      </p:nvGrpSpPr>
      <p:grpSpPr>
        <a:xfrm>
          <a:off x="0" y="0"/>
          <a:ext cx="0" cy="0"/>
          <a:chOff x="0" y="0"/>
          <a:chExt cx="0" cy="0"/>
        </a:xfrm>
      </p:grpSpPr>
      <p:sp>
        <p:nvSpPr>
          <p:cNvPr id="9" name="Naslov 1">
            <a:extLst>
              <a:ext uri="{FF2B5EF4-FFF2-40B4-BE49-F238E27FC236}">
                <a16:creationId xmlns:a16="http://schemas.microsoft.com/office/drawing/2014/main" id="{A7894DAA-634B-BB76-98A1-88CC16943678}"/>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3</a:t>
            </a:r>
            <a:endParaRPr lang="en-US" dirty="0"/>
          </a:p>
        </p:txBody>
      </p:sp>
      <p:sp>
        <p:nvSpPr>
          <p:cNvPr id="14" name="PoljeZBesedilom 13">
            <a:extLst>
              <a:ext uri="{FF2B5EF4-FFF2-40B4-BE49-F238E27FC236}">
                <a16:creationId xmlns:a16="http://schemas.microsoft.com/office/drawing/2014/main" id="{E11A6D8C-D64D-A13E-207E-C9B130EE215D}"/>
              </a:ext>
            </a:extLst>
          </p:cNvPr>
          <p:cNvSpPr txBox="1"/>
          <p:nvPr/>
        </p:nvSpPr>
        <p:spPr>
          <a:xfrm>
            <a:off x="438622" y="2264776"/>
            <a:ext cx="11042178" cy="2677656"/>
          </a:xfrm>
          <a:prstGeom prst="rect">
            <a:avLst/>
          </a:prstGeom>
          <a:noFill/>
        </p:spPr>
        <p:txBody>
          <a:bodyPr wrap="square">
            <a:spAutoFit/>
          </a:bodyPr>
          <a:lstStyle/>
          <a:p>
            <a:pPr algn="ctr"/>
            <a:r>
              <a:rPr lang="sl-SI" sz="2400" b="0" i="0" dirty="0">
                <a:effectLst/>
                <a:latin typeface="-apple-system"/>
              </a:rPr>
              <a:t>Ustvarite zanko </a:t>
            </a:r>
            <a:r>
              <a:rPr lang="sl-SI" sz="2400" b="1" i="0" dirty="0" err="1">
                <a:effectLst/>
                <a:latin typeface="-apple-system"/>
              </a:rPr>
              <a:t>for</a:t>
            </a:r>
            <a:r>
              <a:rPr lang="sl-SI" sz="2400" b="1" i="0" dirty="0">
                <a:effectLst/>
                <a:latin typeface="-apple-system"/>
              </a:rPr>
              <a:t>,</a:t>
            </a:r>
            <a:r>
              <a:rPr lang="sl-SI" sz="2400" b="0" i="0" dirty="0">
                <a:effectLst/>
                <a:latin typeface="-apple-system"/>
              </a:rPr>
              <a:t> ki bo števec i povečevala od vrednosti 0 do vrednosti 100 po korakih 1. V vsakem koraku naj se izpiše vrednost števca</a:t>
            </a:r>
            <a:r>
              <a:rPr lang="sl-SI" sz="2400" b="0" i="1" dirty="0">
                <a:effectLst/>
                <a:latin typeface="-apple-system"/>
              </a:rPr>
              <a:t> i</a:t>
            </a:r>
            <a:r>
              <a:rPr lang="sl-SI" sz="2400" b="0" i="0" dirty="0">
                <a:effectLst/>
                <a:latin typeface="-apple-system"/>
              </a:rPr>
              <a:t>.</a:t>
            </a:r>
          </a:p>
          <a:p>
            <a:pPr algn="ctr"/>
            <a:endParaRPr lang="sl-SI" sz="2400" dirty="0">
              <a:latin typeface="-apple-system"/>
            </a:endParaRPr>
          </a:p>
          <a:p>
            <a:pPr algn="ctr"/>
            <a:endParaRPr lang="sl-SI" sz="2400" b="0" i="0" dirty="0">
              <a:effectLst/>
              <a:latin typeface="-apple-system"/>
            </a:endParaRPr>
          </a:p>
          <a:p>
            <a:pPr algn="ctr"/>
            <a:endParaRPr lang="sl-SI" sz="2400" b="0" i="0" dirty="0">
              <a:effectLst/>
              <a:latin typeface="-apple-system"/>
            </a:endParaRPr>
          </a:p>
          <a:p>
            <a:pPr algn="ctr"/>
            <a:r>
              <a:rPr lang="sl-SI" sz="2400" b="0" i="0" dirty="0">
                <a:effectLst/>
                <a:latin typeface="-apple-system"/>
              </a:rPr>
              <a:t>Ustvarite zanko </a:t>
            </a:r>
            <a:r>
              <a:rPr lang="sl-SI" sz="2400" b="1" i="0" dirty="0" err="1">
                <a:effectLst/>
                <a:latin typeface="-apple-system"/>
              </a:rPr>
              <a:t>while</a:t>
            </a:r>
            <a:r>
              <a:rPr lang="sl-SI" sz="2400" b="0" i="0" dirty="0">
                <a:effectLst/>
                <a:latin typeface="-apple-system"/>
              </a:rPr>
              <a:t>, ki bo števec i povečevala od vrednosti 0 do vrednosti 100 po korakih 2. V vsakem koraku naj se izpiše vrednost števca </a:t>
            </a:r>
            <a:r>
              <a:rPr lang="sl-SI" sz="2400" b="0" i="1" dirty="0">
                <a:effectLst/>
                <a:latin typeface="-apple-system"/>
              </a:rPr>
              <a:t>i</a:t>
            </a:r>
            <a:r>
              <a:rPr lang="sl-SI" sz="2400" b="0" i="0" dirty="0">
                <a:effectLst/>
                <a:latin typeface="-apple-system"/>
              </a:rPr>
              <a:t>.</a:t>
            </a:r>
          </a:p>
        </p:txBody>
      </p:sp>
    </p:spTree>
    <p:extLst>
      <p:ext uri="{BB962C8B-B14F-4D97-AF65-F5344CB8AC3E}">
        <p14:creationId xmlns:p14="http://schemas.microsoft.com/office/powerpoint/2010/main" val="3284920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ka 3"/>
          <p:cNvPicPr>
            <a:picLocks noChangeAspect="1"/>
          </p:cNvPicPr>
          <p:nvPr/>
        </p:nvPicPr>
        <p:blipFill rotWithShape="1">
          <a:blip r:embed="rId2"/>
          <a:srcRect l="16803" t="12376" r="70045" b="58599"/>
          <a:stretch/>
        </p:blipFill>
        <p:spPr>
          <a:xfrm>
            <a:off x="6760464" y="1157498"/>
            <a:ext cx="3835909" cy="5290907"/>
          </a:xfrm>
          <a:prstGeom prst="rect">
            <a:avLst/>
          </a:prstGeom>
        </p:spPr>
      </p:pic>
      <p:sp>
        <p:nvSpPr>
          <p:cNvPr id="9" name="Naslov 1">
            <a:extLst>
              <a:ext uri="{FF2B5EF4-FFF2-40B4-BE49-F238E27FC236}">
                <a16:creationId xmlns:a16="http://schemas.microsoft.com/office/drawing/2014/main" id="{EEF59AD4-1260-908B-8656-8C200FB30295}"/>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3</a:t>
            </a:r>
            <a:endParaRPr lang="en-US" dirty="0"/>
          </a:p>
        </p:txBody>
      </p:sp>
      <p:sp>
        <p:nvSpPr>
          <p:cNvPr id="14" name="PoljeZBesedilom 13">
            <a:extLst>
              <a:ext uri="{FF2B5EF4-FFF2-40B4-BE49-F238E27FC236}">
                <a16:creationId xmlns:a16="http://schemas.microsoft.com/office/drawing/2014/main" id="{6C35F737-10F2-42CB-1EDA-16DFE7EE1579}"/>
              </a:ext>
            </a:extLst>
          </p:cNvPr>
          <p:cNvSpPr txBox="1"/>
          <p:nvPr/>
        </p:nvSpPr>
        <p:spPr>
          <a:xfrm>
            <a:off x="554736" y="2787290"/>
            <a:ext cx="6205728" cy="2031325"/>
          </a:xfrm>
          <a:prstGeom prst="rect">
            <a:avLst/>
          </a:prstGeom>
          <a:noFill/>
        </p:spPr>
        <p:txBody>
          <a:bodyPr wrap="square">
            <a:spAutoFit/>
          </a:bodyPr>
          <a:lstStyle/>
          <a:p>
            <a:pPr algn="l"/>
            <a:r>
              <a:rPr lang="sl-SI" b="0" i="0" dirty="0">
                <a:effectLst/>
                <a:latin typeface="-apple-system"/>
              </a:rPr>
              <a:t>Ustvarite zanko </a:t>
            </a:r>
            <a:r>
              <a:rPr lang="sl-SI" b="1" i="0" dirty="0" err="1">
                <a:effectLst/>
                <a:latin typeface="-apple-system"/>
              </a:rPr>
              <a:t>for</a:t>
            </a:r>
            <a:r>
              <a:rPr lang="sl-SI" b="0" i="0" dirty="0">
                <a:effectLst/>
                <a:latin typeface="-apple-system"/>
              </a:rPr>
              <a:t> ki bo števec i povečevala od vrednosti 0 do vrednosti 100 po korakih 1. V vsakem koraku naj se izpiše vrednost števca i.</a:t>
            </a:r>
          </a:p>
          <a:p>
            <a:pPr algn="l"/>
            <a:endParaRPr lang="sl-SI" b="0" i="0" dirty="0">
              <a:effectLst/>
              <a:latin typeface="-apple-system"/>
            </a:endParaRPr>
          </a:p>
          <a:p>
            <a:pPr algn="l"/>
            <a:r>
              <a:rPr lang="sl-SI" b="0" i="0" dirty="0">
                <a:effectLst/>
                <a:latin typeface="-apple-system"/>
              </a:rPr>
              <a:t>Ustvarite zanko </a:t>
            </a:r>
            <a:r>
              <a:rPr lang="sl-SI" b="1" i="0" dirty="0" err="1">
                <a:effectLst/>
                <a:latin typeface="-apple-system"/>
              </a:rPr>
              <a:t>while</a:t>
            </a:r>
            <a:r>
              <a:rPr lang="sl-SI" b="0" i="0" dirty="0">
                <a:effectLst/>
                <a:latin typeface="-apple-system"/>
              </a:rPr>
              <a:t>, ki bo števec i povečevala od vrednosti 0 do vrednosti 100 po korakih 2. V vsakem koraku naj se izpiše vrednost števca i.</a:t>
            </a:r>
          </a:p>
        </p:txBody>
      </p:sp>
    </p:spTree>
    <p:extLst>
      <p:ext uri="{BB962C8B-B14F-4D97-AF65-F5344CB8AC3E}">
        <p14:creationId xmlns:p14="http://schemas.microsoft.com/office/powerpoint/2010/main" val="386749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2DFD4-71E9-ABBB-E97A-12A1E5085C42}"/>
            </a:ext>
          </a:extLst>
        </p:cNvPr>
        <p:cNvGrpSpPr/>
        <p:nvPr/>
      </p:nvGrpSpPr>
      <p:grpSpPr>
        <a:xfrm>
          <a:off x="0" y="0"/>
          <a:ext cx="0" cy="0"/>
          <a:chOff x="0" y="0"/>
          <a:chExt cx="0" cy="0"/>
        </a:xfrm>
      </p:grpSpPr>
      <p:sp>
        <p:nvSpPr>
          <p:cNvPr id="12" name="Naslov 1">
            <a:extLst>
              <a:ext uri="{FF2B5EF4-FFF2-40B4-BE49-F238E27FC236}">
                <a16:creationId xmlns:a16="http://schemas.microsoft.com/office/drawing/2014/main" id="{FF59FA29-8378-2CC9-30B1-86389144AA44}"/>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4</a:t>
            </a:r>
            <a:endParaRPr lang="en-US" dirty="0"/>
          </a:p>
        </p:txBody>
      </p:sp>
      <p:sp>
        <p:nvSpPr>
          <p:cNvPr id="14" name="PoljeZBesedilom 13">
            <a:extLst>
              <a:ext uri="{FF2B5EF4-FFF2-40B4-BE49-F238E27FC236}">
                <a16:creationId xmlns:a16="http://schemas.microsoft.com/office/drawing/2014/main" id="{10982FDB-CB78-37C8-D7B6-96F919386FDC}"/>
              </a:ext>
            </a:extLst>
          </p:cNvPr>
          <p:cNvSpPr txBox="1"/>
          <p:nvPr/>
        </p:nvSpPr>
        <p:spPr>
          <a:xfrm>
            <a:off x="332522" y="2828835"/>
            <a:ext cx="11526955" cy="1200329"/>
          </a:xfrm>
          <a:prstGeom prst="rect">
            <a:avLst/>
          </a:prstGeom>
          <a:noFill/>
        </p:spPr>
        <p:txBody>
          <a:bodyPr wrap="square">
            <a:spAutoFit/>
          </a:bodyPr>
          <a:lstStyle/>
          <a:p>
            <a:pPr algn="ctr"/>
            <a:r>
              <a:rPr lang="sl-SI" sz="2400" b="0" dirty="0">
                <a:effectLst/>
              </a:rPr>
              <a:t>Ustvarite program, ki bo preveril, če je število a praštevilo. Spomnimo se, da je praštevilo število, ki je deljivo samo s samim seboj in z enico. Program naj uporabnika vpraša po številu a in nato preveri, če je število a.</a:t>
            </a:r>
          </a:p>
        </p:txBody>
      </p:sp>
    </p:spTree>
    <p:extLst>
      <p:ext uri="{BB962C8B-B14F-4D97-AF65-F5344CB8AC3E}">
        <p14:creationId xmlns:p14="http://schemas.microsoft.com/office/powerpoint/2010/main" val="345530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oljeZBesedilom 7">
            <a:extLst>
              <a:ext uri="{FF2B5EF4-FFF2-40B4-BE49-F238E27FC236}">
                <a16:creationId xmlns:a16="http://schemas.microsoft.com/office/drawing/2014/main" id="{54A3DCC3-7B26-3B6E-7209-C6294089ADEA}"/>
              </a:ext>
            </a:extLst>
          </p:cNvPr>
          <p:cNvSpPr txBox="1"/>
          <p:nvPr/>
        </p:nvSpPr>
        <p:spPr>
          <a:xfrm>
            <a:off x="5410200" y="1138615"/>
            <a:ext cx="6096000" cy="5447645"/>
          </a:xfrm>
          <a:prstGeom prst="rect">
            <a:avLst/>
          </a:prstGeom>
          <a:solidFill>
            <a:schemeClr val="tx1"/>
          </a:solidFill>
        </p:spPr>
        <p:txBody>
          <a:bodyPr wrap="square">
            <a:spAutoFit/>
          </a:bodyPr>
          <a:lstStyle/>
          <a:p>
            <a:r>
              <a:rPr lang="sl-SI" sz="1200" b="0" noProof="1">
                <a:solidFill>
                  <a:srgbClr val="9B9B9B"/>
                </a:solidFill>
                <a:effectLst/>
                <a:latin typeface="Consolas" panose="020B0609020204030204" pitchFamily="49" charset="0"/>
              </a:rPr>
              <a:t>#include</a:t>
            </a:r>
            <a:r>
              <a:rPr lang="sl-SI" sz="1200" b="0" noProof="1">
                <a:solidFill>
                  <a:srgbClr val="569CD6"/>
                </a:solidFill>
                <a:effectLst/>
                <a:latin typeface="Consolas" panose="020B0609020204030204" pitchFamily="49" charset="0"/>
              </a:rPr>
              <a:t> </a:t>
            </a:r>
            <a:r>
              <a:rPr lang="sl-SI" sz="1200" b="0" noProof="1">
                <a:solidFill>
                  <a:srgbClr val="CE9178"/>
                </a:solidFill>
                <a:effectLst/>
                <a:latin typeface="Consolas" panose="020B0609020204030204" pitchFamily="49" charset="0"/>
              </a:rPr>
              <a:t>&lt;stdio.h&gt;</a:t>
            </a:r>
            <a:endParaRPr lang="sl-SI" sz="1200" b="0" noProof="1">
              <a:solidFill>
                <a:srgbClr val="D4D4D4"/>
              </a:solidFill>
              <a:effectLst/>
              <a:latin typeface="Consolas" panose="020B0609020204030204" pitchFamily="49" charset="0"/>
            </a:endParaRPr>
          </a:p>
          <a:p>
            <a:r>
              <a:rPr lang="sl-SI" sz="1200" b="0" noProof="1">
                <a:solidFill>
                  <a:srgbClr val="9B9B9B"/>
                </a:solidFill>
                <a:effectLst/>
                <a:latin typeface="Consolas" panose="020B0609020204030204" pitchFamily="49" charset="0"/>
              </a:rPr>
              <a:t>#include</a:t>
            </a:r>
            <a:r>
              <a:rPr lang="sl-SI" sz="1200" b="0" noProof="1">
                <a:solidFill>
                  <a:srgbClr val="569CD6"/>
                </a:solidFill>
                <a:effectLst/>
                <a:latin typeface="Consolas" panose="020B0609020204030204" pitchFamily="49" charset="0"/>
              </a:rPr>
              <a:t> </a:t>
            </a:r>
            <a:r>
              <a:rPr lang="sl-SI" sz="1200" b="0" noProof="1">
                <a:solidFill>
                  <a:srgbClr val="CE9178"/>
                </a:solidFill>
                <a:effectLst/>
                <a:latin typeface="Consolas" panose="020B0609020204030204" pitchFamily="49" charset="0"/>
              </a:rPr>
              <a:t>&lt;stdbool.h&gt;</a:t>
            </a:r>
            <a:endParaRPr lang="sl-SI" sz="1200" b="0" noProof="1">
              <a:solidFill>
                <a:srgbClr val="D4D4D4"/>
              </a:solidFill>
              <a:effectLst/>
              <a:latin typeface="Consolas" panose="020B0609020204030204" pitchFamily="49" charset="0"/>
            </a:endParaRPr>
          </a:p>
          <a:p>
            <a:br>
              <a:rPr lang="sl-SI" sz="1200" b="0" noProof="1">
                <a:solidFill>
                  <a:srgbClr val="D4D4D4"/>
                </a:solidFill>
                <a:effectLst/>
                <a:latin typeface="Consolas" panose="020B0609020204030204" pitchFamily="49" charset="0"/>
              </a:rPr>
            </a:br>
            <a:r>
              <a:rPr lang="sl-SI" sz="1200" b="0" noProof="1">
                <a:solidFill>
                  <a:srgbClr val="BD63C5"/>
                </a:solidFill>
                <a:effectLst/>
                <a:latin typeface="Consolas" panose="020B0609020204030204" pitchFamily="49" charset="0"/>
              </a:rPr>
              <a:t>bool</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jePrastevilo</a:t>
            </a:r>
            <a:r>
              <a:rPr lang="sl-SI" sz="1200" b="0" noProof="1">
                <a:solidFill>
                  <a:srgbClr val="D4D4D4"/>
                </a:solidFill>
                <a:effectLst/>
                <a:latin typeface="Consolas" panose="020B0609020204030204" pitchFamily="49" charset="0"/>
              </a:rPr>
              <a:t>(</a:t>
            </a:r>
            <a:r>
              <a:rPr lang="sl-SI" sz="1200" b="0" noProof="1">
                <a:solidFill>
                  <a:srgbClr val="569CD6"/>
                </a:solidFill>
                <a:effectLst/>
                <a:latin typeface="Consolas" panose="020B0609020204030204" pitchFamily="49" charset="0"/>
              </a:rPr>
              <a:t>int</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&lt;= </a:t>
            </a:r>
            <a:r>
              <a:rPr lang="sl-SI" sz="1200" b="0" noProof="1">
                <a:solidFill>
                  <a:srgbClr val="B5CEA8"/>
                </a:solidFill>
                <a:effectLst/>
                <a:latin typeface="Consolas" panose="020B0609020204030204" pitchFamily="49" charset="0"/>
              </a:rPr>
              <a:t>1</a:t>
            </a: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false</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&lt;= </a:t>
            </a:r>
            <a:r>
              <a:rPr lang="sl-SI" sz="1200" b="0" noProof="1">
                <a:solidFill>
                  <a:srgbClr val="B5CEA8"/>
                </a:solidFill>
                <a:effectLst/>
                <a:latin typeface="Consolas" panose="020B0609020204030204" pitchFamily="49" charset="0"/>
              </a:rPr>
              <a:t>3</a:t>
            </a: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true</a:t>
            </a:r>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2</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 ||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3</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false</a:t>
            </a:r>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for</a:t>
            </a: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int</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5</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&lt;=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6</a:t>
            </a:r>
            <a:r>
              <a:rPr lang="sl-SI" sz="1200" b="0" noProof="1">
                <a:solidFill>
                  <a:srgbClr val="D4D4D4"/>
                </a:solidFill>
                <a:effectLst/>
                <a:latin typeface="Consolas" panose="020B0609020204030204" pitchFamily="49" charset="0"/>
              </a:rPr>
              <a:t>) {</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 || </a:t>
            </a:r>
            <a:r>
              <a:rPr lang="sl-SI" sz="1200" b="0" noProof="1">
                <a:solidFill>
                  <a:srgbClr val="7F7F7F"/>
                </a:solidFill>
                <a:effectLst/>
                <a:latin typeface="Consolas" panose="020B0609020204030204" pitchFamily="49" charset="0"/>
              </a:rPr>
              <a:t>n</a:t>
            </a:r>
            <a:r>
              <a:rPr lang="sl-SI" sz="1200" b="0" noProof="1">
                <a:solidFill>
                  <a:srgbClr val="D4D4D4"/>
                </a:solidFill>
                <a:effectLst/>
                <a:latin typeface="Consolas" panose="020B0609020204030204" pitchFamily="49" charset="0"/>
              </a:rPr>
              <a:t> % (</a:t>
            </a:r>
            <a:r>
              <a:rPr lang="sl-SI" sz="1200" b="0" noProof="1">
                <a:solidFill>
                  <a:srgbClr val="C8C8C8"/>
                </a:solidFill>
                <a:effectLst/>
                <a:latin typeface="Consolas" panose="020B0609020204030204" pitchFamily="49" charset="0"/>
              </a:rPr>
              <a:t>i</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2</a:t>
            </a:r>
            <a:r>
              <a:rPr lang="sl-SI" sz="1200" b="0" noProof="1">
                <a:solidFill>
                  <a:srgbClr val="D4D4D4"/>
                </a:solidFill>
                <a:effectLst/>
                <a:latin typeface="Consolas" panose="020B0609020204030204" pitchFamily="49" charset="0"/>
              </a:rPr>
              <a:t>) ==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false</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D63C5"/>
                </a:solidFill>
                <a:effectLst/>
                <a:latin typeface="Consolas" panose="020B0609020204030204" pitchFamily="49" charset="0"/>
              </a:rPr>
              <a:t>true</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569CD6"/>
                </a:solidFill>
                <a:effectLst/>
                <a:latin typeface="Consolas" panose="020B0609020204030204" pitchFamily="49" charset="0"/>
              </a:rPr>
              <a:t>int</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main</a:t>
            </a:r>
            <a:r>
              <a:rPr lang="sl-SI" sz="1200" b="0" noProof="1">
                <a:solidFill>
                  <a:srgbClr val="D4D4D4"/>
                </a:solidFill>
                <a:effectLst/>
                <a:latin typeface="Consolas" panose="020B0609020204030204" pitchFamily="49" charset="0"/>
              </a:rPr>
              <a:t>() {</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int</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printf</a:t>
            </a:r>
            <a:r>
              <a:rPr lang="sl-SI" sz="1200" b="0" noProof="1">
                <a:solidFill>
                  <a:srgbClr val="D4D4D4"/>
                </a:solidFill>
                <a:effectLst/>
                <a:latin typeface="Consolas" panose="020B0609020204030204" pitchFamily="49" charset="0"/>
              </a:rPr>
              <a:t>(</a:t>
            </a:r>
            <a:r>
              <a:rPr lang="sl-SI" sz="1200" b="0" noProof="1">
                <a:solidFill>
                  <a:srgbClr val="CE9178"/>
                </a:solidFill>
                <a:effectLst/>
                <a:latin typeface="Consolas" panose="020B0609020204030204" pitchFamily="49" charset="0"/>
              </a:rPr>
              <a:t>"Vnesite število: "</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scanf</a:t>
            </a:r>
            <a:r>
              <a:rPr lang="sl-SI" sz="1200" b="0" noProof="1">
                <a:solidFill>
                  <a:srgbClr val="D4D4D4"/>
                </a:solidFill>
                <a:effectLst/>
                <a:latin typeface="Consolas" panose="020B0609020204030204" pitchFamily="49" charset="0"/>
              </a:rPr>
              <a:t>(</a:t>
            </a:r>
            <a:r>
              <a:rPr lang="sl-SI" sz="1200" b="0" noProof="1">
                <a:solidFill>
                  <a:srgbClr val="CE9178"/>
                </a:solidFill>
                <a:effectLst/>
                <a:latin typeface="Consolas" panose="020B0609020204030204" pitchFamily="49" charset="0"/>
              </a:rPr>
              <a:t>"%d"</a:t>
            </a:r>
            <a:r>
              <a:rPr lang="sl-SI" sz="1200" b="0" noProof="1">
                <a:solidFill>
                  <a:srgbClr val="D4D4D4"/>
                </a:solidFill>
                <a:effectLst/>
                <a:latin typeface="Consolas" panose="020B0609020204030204" pitchFamily="49" charset="0"/>
              </a:rPr>
              <a:t>, &amp;</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if</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jePrastevilo</a:t>
            </a:r>
            <a:r>
              <a:rPr lang="sl-SI" sz="1200" b="0" noProof="1">
                <a:solidFill>
                  <a:srgbClr val="D4D4D4"/>
                </a:solidFill>
                <a:effectLst/>
                <a:latin typeface="Consolas" panose="020B0609020204030204" pitchFamily="49" charset="0"/>
              </a:rPr>
              <a:t>(</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printf</a:t>
            </a:r>
            <a:r>
              <a:rPr lang="sl-SI" sz="1200" b="0" noProof="1">
                <a:solidFill>
                  <a:srgbClr val="D4D4D4"/>
                </a:solidFill>
                <a:effectLst/>
                <a:latin typeface="Consolas" panose="020B0609020204030204" pitchFamily="49" charset="0"/>
              </a:rPr>
              <a:t>(</a:t>
            </a:r>
            <a:r>
              <a:rPr lang="sl-SI" sz="1200" b="0" noProof="1">
                <a:solidFill>
                  <a:srgbClr val="CE9178"/>
                </a:solidFill>
                <a:effectLst/>
                <a:latin typeface="Consolas" panose="020B0609020204030204" pitchFamily="49" charset="0"/>
              </a:rPr>
              <a:t>"%d je praštevilo.\n"</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else</a:t>
            </a:r>
            <a:endParaRPr lang="sl-SI" sz="1200" b="0" noProof="1">
              <a:solidFill>
                <a:srgbClr val="D4D4D4"/>
              </a:solidFill>
              <a:effectLst/>
              <a:latin typeface="Consolas" panose="020B0609020204030204" pitchFamily="49" charset="0"/>
            </a:endParaRPr>
          </a:p>
          <a:p>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printf</a:t>
            </a:r>
            <a:r>
              <a:rPr lang="sl-SI" sz="1200" b="0" noProof="1">
                <a:solidFill>
                  <a:srgbClr val="D4D4D4"/>
                </a:solidFill>
                <a:effectLst/>
                <a:latin typeface="Consolas" panose="020B0609020204030204" pitchFamily="49" charset="0"/>
              </a:rPr>
              <a:t>(</a:t>
            </a:r>
            <a:r>
              <a:rPr lang="sl-SI" sz="1200" b="0" noProof="1">
                <a:solidFill>
                  <a:srgbClr val="CE9178"/>
                </a:solidFill>
                <a:effectLst/>
                <a:latin typeface="Consolas" panose="020B0609020204030204" pitchFamily="49" charset="0"/>
              </a:rPr>
              <a:t>"%d ni praštevilo.\n"</a:t>
            </a:r>
            <a:r>
              <a:rPr lang="sl-SI" sz="1200" b="0" noProof="1">
                <a:solidFill>
                  <a:srgbClr val="D4D4D4"/>
                </a:solidFill>
                <a:effectLst/>
                <a:latin typeface="Consolas" panose="020B0609020204030204" pitchFamily="49" charset="0"/>
              </a:rPr>
              <a:t>, </a:t>
            </a:r>
            <a:r>
              <a:rPr lang="sl-SI" sz="1200" b="0" noProof="1">
                <a:solidFill>
                  <a:srgbClr val="C8C8C8"/>
                </a:solidFill>
                <a:effectLst/>
                <a:latin typeface="Consolas" panose="020B0609020204030204" pitchFamily="49" charset="0"/>
              </a:rPr>
              <a:t>a</a:t>
            </a:r>
            <a:r>
              <a:rPr lang="sl-SI" sz="1200" b="0" noProof="1">
                <a:solidFill>
                  <a:srgbClr val="D4D4D4"/>
                </a:solidFill>
                <a:effectLst/>
                <a:latin typeface="Consolas" panose="020B0609020204030204" pitchFamily="49" charset="0"/>
              </a:rPr>
              <a:t>);</a:t>
            </a:r>
          </a:p>
          <a:p>
            <a:br>
              <a:rPr lang="sl-SI" sz="1200" b="0" noProof="1">
                <a:solidFill>
                  <a:srgbClr val="D4D4D4"/>
                </a:solidFill>
                <a:effectLst/>
                <a:latin typeface="Consolas" panose="020B0609020204030204" pitchFamily="49" charset="0"/>
              </a:rPr>
            </a:br>
            <a:r>
              <a:rPr lang="sl-SI" sz="1200" b="0" noProof="1">
                <a:solidFill>
                  <a:srgbClr val="D4D4D4"/>
                </a:solidFill>
                <a:effectLst/>
                <a:latin typeface="Consolas" panose="020B0609020204030204" pitchFamily="49" charset="0"/>
              </a:rPr>
              <a:t>    </a:t>
            </a:r>
            <a:r>
              <a:rPr lang="sl-SI" sz="1200" b="0" noProof="1">
                <a:solidFill>
                  <a:srgbClr val="569CD6"/>
                </a:solidFill>
                <a:effectLst/>
                <a:latin typeface="Consolas" panose="020B0609020204030204" pitchFamily="49" charset="0"/>
              </a:rPr>
              <a:t>return</a:t>
            </a:r>
            <a:r>
              <a:rPr lang="sl-SI" sz="1200" b="0" noProof="1">
                <a:solidFill>
                  <a:srgbClr val="D4D4D4"/>
                </a:solidFill>
                <a:effectLst/>
                <a:latin typeface="Consolas" panose="020B0609020204030204" pitchFamily="49" charset="0"/>
              </a:rPr>
              <a:t> </a:t>
            </a:r>
            <a:r>
              <a:rPr lang="sl-SI" sz="1200" b="0" noProof="1">
                <a:solidFill>
                  <a:srgbClr val="B5CEA8"/>
                </a:solidFill>
                <a:effectLst/>
                <a:latin typeface="Consolas" panose="020B0609020204030204" pitchFamily="49" charset="0"/>
              </a:rPr>
              <a:t>0</a:t>
            </a:r>
            <a:r>
              <a:rPr lang="sl-SI" sz="1200" b="0" noProof="1">
                <a:solidFill>
                  <a:srgbClr val="D4D4D4"/>
                </a:solidFill>
                <a:effectLst/>
                <a:latin typeface="Consolas" panose="020B0609020204030204" pitchFamily="49" charset="0"/>
              </a:rPr>
              <a:t>;</a:t>
            </a:r>
          </a:p>
        </p:txBody>
      </p:sp>
      <p:sp>
        <p:nvSpPr>
          <p:cNvPr id="12" name="Naslov 1">
            <a:extLst>
              <a:ext uri="{FF2B5EF4-FFF2-40B4-BE49-F238E27FC236}">
                <a16:creationId xmlns:a16="http://schemas.microsoft.com/office/drawing/2014/main" id="{0DB6D247-4F85-23E0-757C-308E42386C28}"/>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4</a:t>
            </a:r>
            <a:endParaRPr lang="en-US" dirty="0"/>
          </a:p>
        </p:txBody>
      </p:sp>
      <p:sp>
        <p:nvSpPr>
          <p:cNvPr id="14" name="PoljeZBesedilom 13">
            <a:extLst>
              <a:ext uri="{FF2B5EF4-FFF2-40B4-BE49-F238E27FC236}">
                <a16:creationId xmlns:a16="http://schemas.microsoft.com/office/drawing/2014/main" id="{9307599B-18B9-1540-DDF7-19634E282253}"/>
              </a:ext>
            </a:extLst>
          </p:cNvPr>
          <p:cNvSpPr txBox="1"/>
          <p:nvPr/>
        </p:nvSpPr>
        <p:spPr>
          <a:xfrm>
            <a:off x="128016" y="1397675"/>
            <a:ext cx="4468368" cy="2031325"/>
          </a:xfrm>
          <a:prstGeom prst="rect">
            <a:avLst/>
          </a:prstGeom>
          <a:noFill/>
        </p:spPr>
        <p:txBody>
          <a:bodyPr wrap="square">
            <a:spAutoFit/>
          </a:bodyPr>
          <a:lstStyle/>
          <a:p>
            <a:pPr algn="ctr"/>
            <a:r>
              <a:rPr lang="sl-SI" b="0" dirty="0">
                <a:effectLst/>
                <a:latin typeface="Consolas" panose="020B0609020204030204" pitchFamily="49" charset="0"/>
              </a:rPr>
              <a:t>Ustvarite program, ki bo preveril, če je število a praštevilo. Spomnimo se, da je praštevilo število, ki je deljivo samo s samim seboj in z enico. Program naj uporabnika vpraša po številu a in nato preveri, če je število a.</a:t>
            </a:r>
          </a:p>
        </p:txBody>
      </p:sp>
    </p:spTree>
    <p:extLst>
      <p:ext uri="{BB962C8B-B14F-4D97-AF65-F5344CB8AC3E}">
        <p14:creationId xmlns:p14="http://schemas.microsoft.com/office/powerpoint/2010/main" val="116460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0C705-8340-4FE4-C053-16B5B07ADABE}"/>
            </a:ext>
          </a:extLst>
        </p:cNvPr>
        <p:cNvGrpSpPr/>
        <p:nvPr/>
      </p:nvGrpSpPr>
      <p:grpSpPr>
        <a:xfrm>
          <a:off x="0" y="0"/>
          <a:ext cx="0" cy="0"/>
          <a:chOff x="0" y="0"/>
          <a:chExt cx="0" cy="0"/>
        </a:xfrm>
      </p:grpSpPr>
      <p:sp>
        <p:nvSpPr>
          <p:cNvPr id="6" name="Naslov 1">
            <a:extLst>
              <a:ext uri="{FF2B5EF4-FFF2-40B4-BE49-F238E27FC236}">
                <a16:creationId xmlns:a16="http://schemas.microsoft.com/office/drawing/2014/main" id="{B8803229-16F7-58C2-FB58-B1E09AE426F4}"/>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5</a:t>
            </a:r>
            <a:endParaRPr lang="en-US" dirty="0"/>
          </a:p>
        </p:txBody>
      </p:sp>
      <p:sp>
        <p:nvSpPr>
          <p:cNvPr id="8" name="PoljeZBesedilom 7">
            <a:extLst>
              <a:ext uri="{FF2B5EF4-FFF2-40B4-BE49-F238E27FC236}">
                <a16:creationId xmlns:a16="http://schemas.microsoft.com/office/drawing/2014/main" id="{CFEE898C-32A5-7934-12AD-AEDFF4E86166}"/>
              </a:ext>
            </a:extLst>
          </p:cNvPr>
          <p:cNvSpPr txBox="1"/>
          <p:nvPr/>
        </p:nvSpPr>
        <p:spPr>
          <a:xfrm>
            <a:off x="0" y="2644170"/>
            <a:ext cx="12192000" cy="1569660"/>
          </a:xfrm>
          <a:prstGeom prst="rect">
            <a:avLst/>
          </a:prstGeom>
          <a:noFill/>
        </p:spPr>
        <p:txBody>
          <a:bodyPr wrap="square">
            <a:spAutoFit/>
          </a:bodyPr>
          <a:lstStyle/>
          <a:p>
            <a:pPr algn="ctr"/>
            <a:r>
              <a:rPr lang="sl-SI" sz="2400" b="0" i="0" dirty="0">
                <a:effectLst/>
                <a:latin typeface="-apple-system"/>
              </a:rPr>
              <a:t>Ustvarite si pomožno datoteko </a:t>
            </a:r>
            <a:r>
              <a:rPr lang="sl-SI" sz="2400" b="1" i="0" dirty="0" err="1">
                <a:effectLst/>
                <a:latin typeface="-apple-system"/>
              </a:rPr>
              <a:t>funkcije.h</a:t>
            </a:r>
            <a:r>
              <a:rPr lang="sl-SI" sz="2400" b="0" i="0" dirty="0">
                <a:effectLst/>
                <a:latin typeface="-apple-system"/>
              </a:rPr>
              <a:t> in v njej definirajte funkcije za izračun površine in volumna krogle. Nato v glavni datoteki </a:t>
            </a:r>
            <a:r>
              <a:rPr lang="sl-SI" sz="2400" b="1" i="0" dirty="0">
                <a:effectLst/>
                <a:latin typeface="-apple-system"/>
              </a:rPr>
              <a:t>main.cpp</a:t>
            </a:r>
            <a:r>
              <a:rPr lang="sl-SI" sz="2400" b="0" i="0" dirty="0">
                <a:effectLst/>
                <a:latin typeface="-apple-system"/>
              </a:rPr>
              <a:t> vključite to datoteko in uporabite funkciji za izračun površine in volumna krogle. Razmislite kakšne spremenljivke potrebujete za izračun površine in volumna krogle ter jih ustrezno definirajte.</a:t>
            </a:r>
            <a:endParaRPr lang="en-US" sz="2400" dirty="0"/>
          </a:p>
        </p:txBody>
      </p:sp>
    </p:spTree>
    <p:extLst>
      <p:ext uri="{BB962C8B-B14F-4D97-AF65-F5344CB8AC3E}">
        <p14:creationId xmlns:p14="http://schemas.microsoft.com/office/powerpoint/2010/main" val="1663342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slov 1">
            <a:extLst>
              <a:ext uri="{FF2B5EF4-FFF2-40B4-BE49-F238E27FC236}">
                <a16:creationId xmlns:a16="http://schemas.microsoft.com/office/drawing/2014/main" id="{220CD751-B816-CA27-5267-E61B4A94D8AB}"/>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5</a:t>
            </a:r>
            <a:endParaRPr lang="en-US" dirty="0"/>
          </a:p>
        </p:txBody>
      </p:sp>
      <p:sp>
        <p:nvSpPr>
          <p:cNvPr id="8" name="PoljeZBesedilom 7">
            <a:extLst>
              <a:ext uri="{FF2B5EF4-FFF2-40B4-BE49-F238E27FC236}">
                <a16:creationId xmlns:a16="http://schemas.microsoft.com/office/drawing/2014/main" id="{EDFDE7E5-85DB-DF17-D09D-D27FA7C8B9FF}"/>
              </a:ext>
            </a:extLst>
          </p:cNvPr>
          <p:cNvSpPr txBox="1"/>
          <p:nvPr/>
        </p:nvSpPr>
        <p:spPr>
          <a:xfrm>
            <a:off x="0" y="872389"/>
            <a:ext cx="12192000" cy="923330"/>
          </a:xfrm>
          <a:prstGeom prst="rect">
            <a:avLst/>
          </a:prstGeom>
          <a:noFill/>
        </p:spPr>
        <p:txBody>
          <a:bodyPr wrap="square">
            <a:spAutoFit/>
          </a:bodyPr>
          <a:lstStyle/>
          <a:p>
            <a:pPr algn="ctr"/>
            <a:r>
              <a:rPr lang="sl-SI" b="0" i="0" dirty="0">
                <a:effectLst/>
                <a:latin typeface="-apple-system"/>
              </a:rPr>
              <a:t>Ustvarite si pomožno datoteko </a:t>
            </a:r>
            <a:r>
              <a:rPr lang="sl-SI" b="1" i="0" dirty="0" err="1">
                <a:effectLst/>
                <a:latin typeface="-apple-system"/>
              </a:rPr>
              <a:t>funkcije.h</a:t>
            </a:r>
            <a:r>
              <a:rPr lang="sl-SI" b="0" i="0" dirty="0">
                <a:effectLst/>
                <a:latin typeface="-apple-system"/>
              </a:rPr>
              <a:t> in v njej definirajte funkcije za izračun površine in volumna krogle. Nato v glavni datoteki </a:t>
            </a:r>
            <a:r>
              <a:rPr lang="sl-SI" b="1" i="0" dirty="0">
                <a:effectLst/>
                <a:latin typeface="-apple-system"/>
              </a:rPr>
              <a:t>main.cpp</a:t>
            </a:r>
            <a:r>
              <a:rPr lang="sl-SI" b="0" i="0" dirty="0">
                <a:effectLst/>
                <a:latin typeface="-apple-system"/>
              </a:rPr>
              <a:t> vključite to datoteko in uporabite funkciji za izračun površine in volumna krogle. Razmislite kakšne spremenljivke potrebujete za izračun površine in volumna krogle ter jih ustrezno definirajte.</a:t>
            </a:r>
            <a:endParaRPr lang="en-US" dirty="0"/>
          </a:p>
        </p:txBody>
      </p:sp>
      <p:pic>
        <p:nvPicPr>
          <p:cNvPr id="10" name="Slika 9">
            <a:extLst>
              <a:ext uri="{FF2B5EF4-FFF2-40B4-BE49-F238E27FC236}">
                <a16:creationId xmlns:a16="http://schemas.microsoft.com/office/drawing/2014/main" id="{4F54EB83-A043-EFE1-CE94-450C0BEB970C}"/>
              </a:ext>
            </a:extLst>
          </p:cNvPr>
          <p:cNvPicPr>
            <a:picLocks noChangeAspect="1"/>
          </p:cNvPicPr>
          <p:nvPr/>
        </p:nvPicPr>
        <p:blipFill>
          <a:blip r:embed="rId2"/>
          <a:stretch>
            <a:fillRect/>
          </a:stretch>
        </p:blipFill>
        <p:spPr>
          <a:xfrm>
            <a:off x="7611705" y="2035066"/>
            <a:ext cx="4210638" cy="4191585"/>
          </a:xfrm>
          <a:prstGeom prst="rect">
            <a:avLst/>
          </a:prstGeom>
        </p:spPr>
      </p:pic>
      <p:pic>
        <p:nvPicPr>
          <p:cNvPr id="12" name="Slika 11">
            <a:extLst>
              <a:ext uri="{FF2B5EF4-FFF2-40B4-BE49-F238E27FC236}">
                <a16:creationId xmlns:a16="http://schemas.microsoft.com/office/drawing/2014/main" id="{E5E952EF-3E92-A871-7DBC-4F5ACC9E9D81}"/>
              </a:ext>
            </a:extLst>
          </p:cNvPr>
          <p:cNvPicPr>
            <a:picLocks noChangeAspect="1"/>
          </p:cNvPicPr>
          <p:nvPr/>
        </p:nvPicPr>
        <p:blipFill>
          <a:blip r:embed="rId3"/>
          <a:stretch>
            <a:fillRect/>
          </a:stretch>
        </p:blipFill>
        <p:spPr>
          <a:xfrm>
            <a:off x="1389876" y="2083058"/>
            <a:ext cx="4210638" cy="4239577"/>
          </a:xfrm>
          <a:prstGeom prst="rect">
            <a:avLst/>
          </a:prstGeom>
        </p:spPr>
      </p:pic>
    </p:spTree>
    <p:extLst>
      <p:ext uri="{BB962C8B-B14F-4D97-AF65-F5344CB8AC3E}">
        <p14:creationId xmlns:p14="http://schemas.microsoft.com/office/powerpoint/2010/main" val="268017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1" name="Slika 10">
            <a:extLst>
              <a:ext uri="{FF2B5EF4-FFF2-40B4-BE49-F238E27FC236}">
                <a16:creationId xmlns:a16="http://schemas.microsoft.com/office/drawing/2014/main" id="{46AA92D8-FC39-E896-9791-C5A842FA2957}"/>
              </a:ext>
            </a:extLst>
          </p:cNvPr>
          <p:cNvPicPr>
            <a:picLocks noChangeAspect="1"/>
          </p:cNvPicPr>
          <p:nvPr/>
        </p:nvPicPr>
        <p:blipFill>
          <a:blip r:embed="rId3"/>
          <a:stretch>
            <a:fillRect/>
          </a:stretch>
        </p:blipFill>
        <p:spPr>
          <a:xfrm>
            <a:off x="1661493" y="294837"/>
            <a:ext cx="8869013" cy="6268325"/>
          </a:xfrm>
          <a:prstGeom prst="rect">
            <a:avLst/>
          </a:prstGeom>
        </p:spPr>
      </p:pic>
    </p:spTree>
    <p:extLst>
      <p:ext uri="{BB962C8B-B14F-4D97-AF65-F5344CB8AC3E}">
        <p14:creationId xmlns:p14="http://schemas.microsoft.com/office/powerpoint/2010/main" val="418635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838200" y="0"/>
            <a:ext cx="10515600" cy="1325563"/>
          </a:xfrm>
        </p:spPr>
        <p:txBody>
          <a:bodyPr/>
          <a:lstStyle/>
          <a:p>
            <a:r>
              <a:rPr lang="sl-SI" dirty="0"/>
              <a:t>OSNOVNA STRUKTURA PROGRAMA V C/C++</a:t>
            </a:r>
            <a:endParaRPr lang="en-US" dirty="0"/>
          </a:p>
        </p:txBody>
      </p:sp>
      <p:pic>
        <p:nvPicPr>
          <p:cNvPr id="5"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541485"/>
            <a:ext cx="6132588" cy="4355601"/>
          </a:xfrm>
          <a:prstGeom prst="rect">
            <a:avLst/>
          </a:prstGeom>
        </p:spPr>
      </p:pic>
    </p:spTree>
    <p:extLst>
      <p:ext uri="{BB962C8B-B14F-4D97-AF65-F5344CB8AC3E}">
        <p14:creationId xmlns:p14="http://schemas.microsoft.com/office/powerpoint/2010/main" val="126595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a:t>Knjižice</a:t>
            </a:r>
            <a:endParaRPr lang="en-US" dirty="0"/>
          </a:p>
        </p:txBody>
      </p:sp>
      <p:sp>
        <p:nvSpPr>
          <p:cNvPr id="3" name="Označba mesta vsebine 2"/>
          <p:cNvSpPr>
            <a:spLocks noGrp="1"/>
          </p:cNvSpPr>
          <p:nvPr>
            <p:ph idx="1"/>
          </p:nvPr>
        </p:nvSpPr>
        <p:spPr/>
        <p:txBody>
          <a:bodyPr>
            <a:normAutofit fontScale="92500" lnSpcReduction="10000"/>
          </a:bodyPr>
          <a:lstStyle/>
          <a:p>
            <a:pPr marL="0" indent="0">
              <a:buNone/>
            </a:pPr>
            <a:r>
              <a:rPr lang="sl-SI" dirty="0"/>
              <a:t>Da lahko deklariramo spremenljivke, ustvarjamo datoteke, generiramo naključna števila, uporabljamo </a:t>
            </a:r>
            <a:r>
              <a:rPr lang="sl-SI" dirty="0" err="1"/>
              <a:t>booleanovo</a:t>
            </a:r>
            <a:r>
              <a:rPr lang="sl-SI" dirty="0"/>
              <a:t> logiko, …</a:t>
            </a:r>
          </a:p>
          <a:p>
            <a:pPr marL="0" indent="0">
              <a:buNone/>
            </a:pPr>
            <a:endParaRPr lang="sl-SI" dirty="0"/>
          </a:p>
          <a:p>
            <a:pPr marL="0" indent="0">
              <a:buNone/>
            </a:pPr>
            <a:r>
              <a:rPr lang="sl-SI" dirty="0"/>
              <a:t>tipično</a:t>
            </a:r>
          </a:p>
          <a:p>
            <a:pPr marL="0" indent="0">
              <a:buNone/>
            </a:pPr>
            <a:r>
              <a:rPr lang="sl-SI" dirty="0"/>
              <a:t>#</a:t>
            </a:r>
            <a:r>
              <a:rPr lang="sl-SI" dirty="0" err="1"/>
              <a:t>include</a:t>
            </a:r>
            <a:r>
              <a:rPr lang="sl-SI" dirty="0"/>
              <a:t> &lt;</a:t>
            </a:r>
            <a:r>
              <a:rPr lang="sl-SI" dirty="0" err="1"/>
              <a:t>stdio.h</a:t>
            </a:r>
            <a:r>
              <a:rPr lang="sl-SI" dirty="0"/>
              <a:t>&gt; [</a:t>
            </a:r>
            <a:r>
              <a:rPr lang="sl-SI" dirty="0">
                <a:hlinkClick r:id="rId2"/>
              </a:rPr>
              <a:t>1</a:t>
            </a:r>
            <a:r>
              <a:rPr lang="sl-SI" dirty="0"/>
              <a:t>]</a:t>
            </a:r>
          </a:p>
          <a:p>
            <a:pPr marL="0" indent="0">
              <a:buNone/>
            </a:pPr>
            <a:r>
              <a:rPr lang="sl-SI" dirty="0"/>
              <a:t>#</a:t>
            </a:r>
            <a:r>
              <a:rPr lang="sl-SI" dirty="0" err="1"/>
              <a:t>include</a:t>
            </a:r>
            <a:r>
              <a:rPr lang="sl-SI" dirty="0"/>
              <a:t> &lt;</a:t>
            </a:r>
            <a:r>
              <a:rPr lang="sl-SI" dirty="0" err="1"/>
              <a:t>stdlib.h</a:t>
            </a:r>
            <a:r>
              <a:rPr lang="sl-SI" dirty="0"/>
              <a:t>&gt; [</a:t>
            </a:r>
            <a:r>
              <a:rPr lang="sl-SI" dirty="0">
                <a:hlinkClick r:id="rId3"/>
              </a:rPr>
              <a:t>2</a:t>
            </a:r>
            <a:r>
              <a:rPr lang="sl-SI" dirty="0"/>
              <a:t>]</a:t>
            </a:r>
          </a:p>
          <a:p>
            <a:pPr marL="0" indent="0">
              <a:buNone/>
            </a:pPr>
            <a:r>
              <a:rPr lang="sl-SI" dirty="0"/>
              <a:t>#</a:t>
            </a:r>
            <a:r>
              <a:rPr lang="sl-SI" dirty="0" err="1"/>
              <a:t>include</a:t>
            </a:r>
            <a:r>
              <a:rPr lang="sl-SI" dirty="0"/>
              <a:t> &lt;</a:t>
            </a:r>
            <a:r>
              <a:rPr lang="sl-SI" dirty="0" err="1"/>
              <a:t>math.h</a:t>
            </a:r>
            <a:r>
              <a:rPr lang="sl-SI" dirty="0"/>
              <a:t>&gt; [</a:t>
            </a:r>
            <a:r>
              <a:rPr lang="sl-SI" dirty="0">
                <a:hlinkClick r:id="rId4"/>
              </a:rPr>
              <a:t>3</a:t>
            </a:r>
            <a:r>
              <a:rPr lang="sl-SI" dirty="0"/>
              <a:t>]</a:t>
            </a:r>
          </a:p>
          <a:p>
            <a:pPr marL="0" indent="0">
              <a:buNone/>
            </a:pPr>
            <a:r>
              <a:rPr lang="sl-SI" dirty="0"/>
              <a:t>.</a:t>
            </a:r>
          </a:p>
          <a:p>
            <a:pPr marL="0" indent="0">
              <a:buNone/>
            </a:pPr>
            <a:r>
              <a:rPr lang="sl-SI" dirty="0"/>
              <a:t>.</a:t>
            </a:r>
          </a:p>
          <a:p>
            <a:pPr marL="0" indent="0">
              <a:buNone/>
            </a:pPr>
            <a:r>
              <a:rPr lang="sl-SI" dirty="0"/>
              <a:t>.</a:t>
            </a:r>
          </a:p>
          <a:p>
            <a:pPr marL="0" indent="0">
              <a:buNone/>
            </a:pPr>
            <a:endParaRPr lang="en-US" dirty="0"/>
          </a:p>
        </p:txBody>
      </p:sp>
    </p:spTree>
    <p:extLst>
      <p:ext uri="{BB962C8B-B14F-4D97-AF65-F5344CB8AC3E}">
        <p14:creationId xmlns:p14="http://schemas.microsoft.com/office/powerpoint/2010/main" val="127908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a:t>Globalne spremenljivke in parametri</a:t>
            </a:r>
            <a:endParaRPr lang="en-US" dirty="0"/>
          </a:p>
        </p:txBody>
      </p:sp>
      <p:sp>
        <p:nvSpPr>
          <p:cNvPr id="3" name="Označba mesta vsebine 2"/>
          <p:cNvSpPr>
            <a:spLocks noGrp="1"/>
          </p:cNvSpPr>
          <p:nvPr>
            <p:ph idx="1"/>
          </p:nvPr>
        </p:nvSpPr>
        <p:spPr>
          <a:xfrm>
            <a:off x="0" y="2057853"/>
            <a:ext cx="5950857" cy="4351338"/>
          </a:xfrm>
        </p:spPr>
        <p:txBody>
          <a:bodyPr/>
          <a:lstStyle/>
          <a:p>
            <a:pPr marL="0" indent="0">
              <a:buNone/>
            </a:pPr>
            <a:r>
              <a:rPr lang="sl-SI" dirty="0"/>
              <a:t>Globalne spremenljivke</a:t>
            </a:r>
          </a:p>
          <a:p>
            <a:pPr marL="0" indent="0">
              <a:buNone/>
            </a:pPr>
            <a:endParaRPr lang="sl-SI" dirty="0"/>
          </a:p>
          <a:p>
            <a:pPr marL="0" indent="0" algn="just">
              <a:buNone/>
            </a:pPr>
            <a:r>
              <a:rPr lang="sl-SI" dirty="0"/>
              <a:t>Preden lahko spremenljivko uporabimo jo moramo deklarirati (vsaj tip). V splošnem je vsaka spremenljivka lokalna. Obstaja pa en red pred funkcijo, kjer jo deklariramo.</a:t>
            </a:r>
            <a:endParaRPr lang="en-US" dirty="0"/>
          </a:p>
        </p:txBody>
      </p:sp>
      <p:sp>
        <p:nvSpPr>
          <p:cNvPr id="6" name="Označba mesta vsebine 2"/>
          <p:cNvSpPr txBox="1">
            <a:spLocks/>
          </p:cNvSpPr>
          <p:nvPr/>
        </p:nvSpPr>
        <p:spPr>
          <a:xfrm>
            <a:off x="7155543" y="2057853"/>
            <a:ext cx="46772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7" name="Označba mesta vsebine 2"/>
          <p:cNvSpPr txBox="1">
            <a:spLocks/>
          </p:cNvSpPr>
          <p:nvPr/>
        </p:nvSpPr>
        <p:spPr>
          <a:xfrm>
            <a:off x="6241143" y="2057853"/>
            <a:ext cx="51126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sl-SI" dirty="0"/>
              <a:t>PARAMETRI</a:t>
            </a:r>
          </a:p>
          <a:p>
            <a:pPr marL="0" indent="0" algn="r">
              <a:buFont typeface="Arial" panose="020B0604020202020204" pitchFamily="34" charset="0"/>
              <a:buNone/>
            </a:pPr>
            <a:endParaRPr lang="sl-SI" dirty="0"/>
          </a:p>
          <a:p>
            <a:pPr marL="0" indent="0" algn="just">
              <a:buFont typeface="Arial" panose="020B0604020202020204" pitchFamily="34" charset="0"/>
              <a:buNone/>
            </a:pPr>
            <a:r>
              <a:rPr lang="sl-SI" dirty="0"/>
              <a:t>Parametre (števila, ki se v teku simulacije ne spreminjamo) je najučinkoviteje vpeljati z </a:t>
            </a:r>
            <a:r>
              <a:rPr lang="sl-SI" dirty="0" err="1"/>
              <a:t>ukozam</a:t>
            </a:r>
            <a:r>
              <a:rPr lang="sl-SI" dirty="0"/>
              <a:t>:</a:t>
            </a:r>
          </a:p>
          <a:p>
            <a:pPr marL="0" indent="0" algn="just">
              <a:buFont typeface="Arial" panose="020B0604020202020204" pitchFamily="34" charset="0"/>
              <a:buNone/>
            </a:pPr>
            <a:endParaRPr lang="sl-SI" dirty="0"/>
          </a:p>
          <a:p>
            <a:pPr marL="0" indent="0" algn="just">
              <a:buFont typeface="Arial" panose="020B0604020202020204" pitchFamily="34" charset="0"/>
              <a:buNone/>
            </a:pPr>
            <a:r>
              <a:rPr lang="sl-SI" dirty="0"/>
              <a:t>#</a:t>
            </a:r>
            <a:r>
              <a:rPr lang="sl-SI" dirty="0" err="1"/>
              <a:t>define</a:t>
            </a:r>
            <a:r>
              <a:rPr lang="sl-SI" dirty="0"/>
              <a:t> N 100 </a:t>
            </a:r>
          </a:p>
        </p:txBody>
      </p:sp>
    </p:spTree>
    <p:extLst>
      <p:ext uri="{BB962C8B-B14F-4D97-AF65-F5344CB8AC3E}">
        <p14:creationId xmlns:p14="http://schemas.microsoft.com/office/powerpoint/2010/main" val="183290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a:t>Funkcije</a:t>
            </a:r>
            <a:endParaRPr lang="en-US" dirty="0"/>
          </a:p>
        </p:txBody>
      </p:sp>
      <p:sp>
        <p:nvSpPr>
          <p:cNvPr id="3" name="Označba mesta vsebine 2"/>
          <p:cNvSpPr>
            <a:spLocks noGrp="1"/>
          </p:cNvSpPr>
          <p:nvPr>
            <p:ph idx="1"/>
          </p:nvPr>
        </p:nvSpPr>
        <p:spPr/>
        <p:txBody>
          <a:bodyPr/>
          <a:lstStyle/>
          <a:p>
            <a:pPr marL="0" indent="0">
              <a:buNone/>
            </a:pPr>
            <a:r>
              <a:rPr lang="sl-SI" dirty="0"/>
              <a:t>Funkcije uporabljamo v različne namene kot je to:</a:t>
            </a:r>
          </a:p>
          <a:p>
            <a:pPr marL="0" indent="0">
              <a:buNone/>
            </a:pPr>
            <a:r>
              <a:rPr lang="sl-SI" dirty="0"/>
              <a:t>	-&gt; preglednejša koda</a:t>
            </a:r>
          </a:p>
          <a:p>
            <a:pPr marL="0" indent="0">
              <a:buNone/>
            </a:pPr>
            <a:r>
              <a:rPr lang="sl-SI" dirty="0"/>
              <a:t>	-&gt; prenosljivost</a:t>
            </a:r>
          </a:p>
          <a:p>
            <a:pPr marL="0" indent="0">
              <a:buNone/>
            </a:pPr>
            <a:endParaRPr lang="sl-SI" dirty="0"/>
          </a:p>
          <a:p>
            <a:pPr marL="0" indent="0">
              <a:buNone/>
            </a:pPr>
            <a:r>
              <a:rPr lang="sl-SI" dirty="0"/>
              <a:t>Zapišemo jih lahko v glavnem programu ali pa tudi kot samostojno knjižico.</a:t>
            </a:r>
          </a:p>
          <a:p>
            <a:pPr marL="0" indent="0">
              <a:buNone/>
            </a:pPr>
            <a:endParaRPr lang="sl-SI" dirty="0"/>
          </a:p>
          <a:p>
            <a:pPr marL="0" indent="0">
              <a:buNone/>
            </a:pPr>
            <a:endParaRPr lang="en-US" dirty="0"/>
          </a:p>
        </p:txBody>
      </p:sp>
    </p:spTree>
    <p:extLst>
      <p:ext uri="{BB962C8B-B14F-4D97-AF65-F5344CB8AC3E}">
        <p14:creationId xmlns:p14="http://schemas.microsoft.com/office/powerpoint/2010/main" val="145175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a:t>Sintaksa programa</a:t>
            </a:r>
            <a:endParaRPr lang="en-US" dirty="0"/>
          </a:p>
        </p:txBody>
      </p:sp>
      <p:sp>
        <p:nvSpPr>
          <p:cNvPr id="3" name="Označba mesta vsebine 2"/>
          <p:cNvSpPr>
            <a:spLocks noGrp="1"/>
          </p:cNvSpPr>
          <p:nvPr>
            <p:ph idx="1"/>
          </p:nvPr>
        </p:nvSpPr>
        <p:spPr/>
        <p:txBody>
          <a:bodyPr/>
          <a:lstStyle/>
          <a:p>
            <a:r>
              <a:rPr lang="sl-SI" dirty="0"/>
              <a:t>Dejanski program, ki zajema vsa pravila spremenljivke, funkcije v takšnem zaporedju, da izpolni željeno nalogo.</a:t>
            </a:r>
            <a:endParaRPr lang="en-US" dirty="0"/>
          </a:p>
        </p:txBody>
      </p:sp>
    </p:spTree>
    <p:extLst>
      <p:ext uri="{BB962C8B-B14F-4D97-AF65-F5344CB8AC3E}">
        <p14:creationId xmlns:p14="http://schemas.microsoft.com/office/powerpoint/2010/main" val="131390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93B44-E3C3-77D3-8BDB-F515DF6E44EF}"/>
            </a:ext>
          </a:extLst>
        </p:cNvPr>
        <p:cNvGrpSpPr/>
        <p:nvPr/>
      </p:nvGrpSpPr>
      <p:grpSpPr>
        <a:xfrm>
          <a:off x="0" y="0"/>
          <a:ext cx="0" cy="0"/>
          <a:chOff x="0" y="0"/>
          <a:chExt cx="0" cy="0"/>
        </a:xfrm>
      </p:grpSpPr>
      <p:sp>
        <p:nvSpPr>
          <p:cNvPr id="2" name="Naslov 1">
            <a:extLst>
              <a:ext uri="{FF2B5EF4-FFF2-40B4-BE49-F238E27FC236}">
                <a16:creationId xmlns:a16="http://schemas.microsoft.com/office/drawing/2014/main" id="{CDA5AEA7-CE30-4901-6B78-55CF7AA954B7}"/>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1</a:t>
            </a:r>
            <a:endParaRPr lang="en-US" dirty="0"/>
          </a:p>
        </p:txBody>
      </p:sp>
      <p:sp>
        <p:nvSpPr>
          <p:cNvPr id="14" name="PoljeZBesedilom 13">
            <a:extLst>
              <a:ext uri="{FF2B5EF4-FFF2-40B4-BE49-F238E27FC236}">
                <a16:creationId xmlns:a16="http://schemas.microsoft.com/office/drawing/2014/main" id="{C0F3468C-404C-137A-62B3-628B8F557FE5}"/>
              </a:ext>
            </a:extLst>
          </p:cNvPr>
          <p:cNvSpPr txBox="1"/>
          <p:nvPr/>
        </p:nvSpPr>
        <p:spPr>
          <a:xfrm>
            <a:off x="1414272" y="2997815"/>
            <a:ext cx="9363456" cy="1384995"/>
          </a:xfrm>
          <a:prstGeom prst="rect">
            <a:avLst/>
          </a:prstGeom>
          <a:noFill/>
        </p:spPr>
        <p:txBody>
          <a:bodyPr wrap="square">
            <a:spAutoFit/>
          </a:bodyPr>
          <a:lstStyle/>
          <a:p>
            <a:pPr algn="ctr"/>
            <a:r>
              <a:rPr lang="sl-SI" sz="2800" b="0" i="0" dirty="0">
                <a:effectLst/>
                <a:latin typeface="-apple-system"/>
              </a:rPr>
              <a:t>Ustvari kodo, kjer boste definirali spremenljivke x, j, n in s. Tem spremenljivkam pa boste dodelili tip </a:t>
            </a:r>
            <a:r>
              <a:rPr lang="sl-SI" sz="2800" b="0" i="0" dirty="0" err="1">
                <a:effectLst/>
                <a:latin typeface="-apple-system"/>
              </a:rPr>
              <a:t>double</a:t>
            </a:r>
            <a:r>
              <a:rPr lang="sl-SI" sz="2800" b="0" i="0" dirty="0">
                <a:effectLst/>
                <a:latin typeface="-apple-system"/>
              </a:rPr>
              <a:t>, </a:t>
            </a:r>
            <a:r>
              <a:rPr lang="sl-SI" sz="2800" b="0" i="0" dirty="0" err="1">
                <a:effectLst/>
                <a:latin typeface="-apple-system"/>
              </a:rPr>
              <a:t>int</a:t>
            </a:r>
            <a:r>
              <a:rPr lang="sl-SI" sz="2800" b="0" i="0" dirty="0">
                <a:effectLst/>
                <a:latin typeface="-apple-system"/>
              </a:rPr>
              <a:t>, </a:t>
            </a:r>
            <a:r>
              <a:rPr lang="sl-SI" sz="2800" b="0" i="0" dirty="0" err="1">
                <a:effectLst/>
                <a:latin typeface="-apple-system"/>
              </a:rPr>
              <a:t>char</a:t>
            </a:r>
            <a:r>
              <a:rPr lang="sl-SI" sz="2800" b="0" i="0" dirty="0">
                <a:effectLst/>
                <a:latin typeface="-apple-system"/>
              </a:rPr>
              <a:t> in </a:t>
            </a:r>
            <a:r>
              <a:rPr lang="sl-SI" sz="2800" b="0" i="0" dirty="0" err="1">
                <a:effectLst/>
                <a:latin typeface="-apple-system"/>
              </a:rPr>
              <a:t>bool</a:t>
            </a:r>
            <a:r>
              <a:rPr lang="sl-SI" sz="2800" b="0" i="0" dirty="0">
                <a:effectLst/>
                <a:latin typeface="-apple-system"/>
              </a:rPr>
              <a:t>. Nato izpišite vrednosti teh spremenljivk.</a:t>
            </a:r>
            <a:endParaRPr lang="en-US" sz="2800" dirty="0"/>
          </a:p>
        </p:txBody>
      </p:sp>
    </p:spTree>
    <p:extLst>
      <p:ext uri="{BB962C8B-B14F-4D97-AF65-F5344CB8AC3E}">
        <p14:creationId xmlns:p14="http://schemas.microsoft.com/office/powerpoint/2010/main" val="224649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0" y="-26220"/>
            <a:ext cx="12192000" cy="659262"/>
          </a:xfrm>
          <a:solidFill>
            <a:schemeClr val="accent2"/>
          </a:solidFill>
        </p:spPr>
        <p:txBody>
          <a:bodyPr>
            <a:normAutofit fontScale="90000"/>
          </a:bodyPr>
          <a:lstStyle/>
          <a:p>
            <a:r>
              <a:rPr lang="sl-SI" dirty="0"/>
              <a:t>Primer 1</a:t>
            </a:r>
            <a:endParaRPr lang="en-US" dirty="0"/>
          </a:p>
        </p:txBody>
      </p:sp>
      <p:pic>
        <p:nvPicPr>
          <p:cNvPr id="4" name="Slika 3"/>
          <p:cNvPicPr>
            <a:picLocks noChangeAspect="1"/>
          </p:cNvPicPr>
          <p:nvPr/>
        </p:nvPicPr>
        <p:blipFill rotWithShape="1">
          <a:blip r:embed="rId2"/>
          <a:srcRect l="15805" t="12087" r="71315" b="57002"/>
          <a:stretch/>
        </p:blipFill>
        <p:spPr>
          <a:xfrm>
            <a:off x="838200" y="1465943"/>
            <a:ext cx="3406019" cy="5109028"/>
          </a:xfrm>
          <a:prstGeom prst="rect">
            <a:avLst/>
          </a:prstGeom>
        </p:spPr>
      </p:pic>
      <p:sp>
        <p:nvSpPr>
          <p:cNvPr id="5" name="Elipsa 4"/>
          <p:cNvSpPr/>
          <p:nvPr/>
        </p:nvSpPr>
        <p:spPr>
          <a:xfrm>
            <a:off x="214086" y="1531712"/>
            <a:ext cx="624114" cy="63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1</a:t>
            </a:r>
            <a:endParaRPr lang="en-US" dirty="0"/>
          </a:p>
        </p:txBody>
      </p:sp>
      <p:sp>
        <p:nvSpPr>
          <p:cNvPr id="6" name="Elipsa 5"/>
          <p:cNvSpPr/>
          <p:nvPr/>
        </p:nvSpPr>
        <p:spPr>
          <a:xfrm>
            <a:off x="196397" y="2649992"/>
            <a:ext cx="624114" cy="63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2</a:t>
            </a:r>
            <a:endParaRPr lang="en-US" dirty="0"/>
          </a:p>
        </p:txBody>
      </p:sp>
      <p:sp>
        <p:nvSpPr>
          <p:cNvPr id="7" name="Elipsa 6"/>
          <p:cNvSpPr/>
          <p:nvPr/>
        </p:nvSpPr>
        <p:spPr>
          <a:xfrm>
            <a:off x="214086" y="4886552"/>
            <a:ext cx="624114" cy="63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3</a:t>
            </a:r>
            <a:endParaRPr lang="en-US" dirty="0"/>
          </a:p>
        </p:txBody>
      </p:sp>
      <p:sp>
        <p:nvSpPr>
          <p:cNvPr id="15" name="PoljeZBesedilom 14"/>
          <p:cNvSpPr txBox="1"/>
          <p:nvPr/>
        </p:nvSpPr>
        <p:spPr>
          <a:xfrm>
            <a:off x="2971800" y="3696486"/>
            <a:ext cx="3474926"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sl-SI" dirty="0"/>
              <a:t>Funkcija, ki se izvrši ko zaženo kodo</a:t>
            </a:r>
            <a:endParaRPr lang="en-US" dirty="0"/>
          </a:p>
        </p:txBody>
      </p:sp>
      <p:sp>
        <p:nvSpPr>
          <p:cNvPr id="16" name="Pravokotnik 15"/>
          <p:cNvSpPr/>
          <p:nvPr/>
        </p:nvSpPr>
        <p:spPr>
          <a:xfrm>
            <a:off x="1104900" y="3741848"/>
            <a:ext cx="1257300" cy="27860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8" name="Raven puščični povezovalnik 17"/>
          <p:cNvCxnSpPr>
            <a:endCxn id="15" idx="1"/>
          </p:cNvCxnSpPr>
          <p:nvPr/>
        </p:nvCxnSpPr>
        <p:spPr>
          <a:xfrm>
            <a:off x="2362200" y="3881152"/>
            <a:ext cx="6096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Pravokotnik 18"/>
          <p:cNvSpPr/>
          <p:nvPr/>
        </p:nvSpPr>
        <p:spPr>
          <a:xfrm>
            <a:off x="1520353" y="4020457"/>
            <a:ext cx="1184747" cy="77061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PoljeZBesedilom 19"/>
          <p:cNvSpPr txBox="1"/>
          <p:nvPr/>
        </p:nvSpPr>
        <p:spPr>
          <a:xfrm>
            <a:off x="3314700" y="4221100"/>
            <a:ext cx="5616666"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sl-SI" dirty="0"/>
              <a:t>Določimo vrednosti spremenljivk v skladu z določenimi tipi</a:t>
            </a:r>
            <a:endParaRPr lang="en-US" dirty="0"/>
          </a:p>
        </p:txBody>
      </p:sp>
      <p:cxnSp>
        <p:nvCxnSpPr>
          <p:cNvPr id="21" name="Raven puščični povezovalnik 20"/>
          <p:cNvCxnSpPr/>
          <p:nvPr/>
        </p:nvCxnSpPr>
        <p:spPr>
          <a:xfrm>
            <a:off x="2705100" y="4405766"/>
            <a:ext cx="609600" cy="0"/>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22" name="Pravokotnik 21"/>
          <p:cNvSpPr/>
          <p:nvPr/>
        </p:nvSpPr>
        <p:spPr>
          <a:xfrm>
            <a:off x="1520353" y="4791074"/>
            <a:ext cx="2499197" cy="995235"/>
          </a:xfrm>
          <a:prstGeom prst="rect">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Raven puščični povezovalnik 22"/>
          <p:cNvCxnSpPr/>
          <p:nvPr/>
        </p:nvCxnSpPr>
        <p:spPr>
          <a:xfrm>
            <a:off x="4019550" y="5329691"/>
            <a:ext cx="609600" cy="0"/>
          </a:xfrm>
          <a:prstGeom prst="straightConnector1">
            <a:avLst/>
          </a:prstGeom>
          <a:ln>
            <a:solidFill>
              <a:srgbClr val="00B050"/>
            </a:solidFill>
            <a:tailEnd type="triangle"/>
          </a:ln>
        </p:spPr>
        <p:style>
          <a:lnRef idx="2">
            <a:schemeClr val="accent5"/>
          </a:lnRef>
          <a:fillRef idx="1">
            <a:schemeClr val="lt1"/>
          </a:fillRef>
          <a:effectRef idx="0">
            <a:schemeClr val="accent5"/>
          </a:effectRef>
          <a:fontRef idx="minor">
            <a:schemeClr val="dk1"/>
          </a:fontRef>
        </p:style>
      </p:cxnSp>
      <p:sp>
        <p:nvSpPr>
          <p:cNvPr id="24" name="PoljeZBesedilom 23"/>
          <p:cNvSpPr txBox="1"/>
          <p:nvPr/>
        </p:nvSpPr>
        <p:spPr>
          <a:xfrm>
            <a:off x="4629150" y="5132780"/>
            <a:ext cx="2269724" cy="369332"/>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sl-SI" dirty="0"/>
              <a:t>Ukaz za izpis na zaslon</a:t>
            </a:r>
            <a:endParaRPr lang="en-US" dirty="0"/>
          </a:p>
        </p:txBody>
      </p:sp>
      <p:sp>
        <p:nvSpPr>
          <p:cNvPr id="25" name="Pravokotnik 24"/>
          <p:cNvSpPr/>
          <p:nvPr/>
        </p:nvSpPr>
        <p:spPr>
          <a:xfrm>
            <a:off x="1520353" y="5779924"/>
            <a:ext cx="2499197" cy="255491"/>
          </a:xfrm>
          <a:prstGeom prst="rect">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Raven puščični povezovalnik 25"/>
          <p:cNvCxnSpPr/>
          <p:nvPr/>
        </p:nvCxnSpPr>
        <p:spPr>
          <a:xfrm>
            <a:off x="4019550" y="5915252"/>
            <a:ext cx="609600" cy="0"/>
          </a:xfrm>
          <a:prstGeom prst="straightConnector1">
            <a:avLst/>
          </a:prstGeom>
          <a:ln>
            <a:solidFill>
              <a:srgbClr val="7030A0"/>
            </a:solidFill>
            <a:tailEnd type="triangle"/>
          </a:ln>
        </p:spPr>
        <p:style>
          <a:lnRef idx="2">
            <a:schemeClr val="accent5"/>
          </a:lnRef>
          <a:fillRef idx="1">
            <a:schemeClr val="lt1"/>
          </a:fillRef>
          <a:effectRef idx="0">
            <a:schemeClr val="accent5"/>
          </a:effectRef>
          <a:fontRef idx="minor">
            <a:schemeClr val="dk1"/>
          </a:fontRef>
        </p:style>
      </p:cxnSp>
      <p:sp>
        <p:nvSpPr>
          <p:cNvPr id="27" name="PoljeZBesedilom 26"/>
          <p:cNvSpPr txBox="1"/>
          <p:nvPr/>
        </p:nvSpPr>
        <p:spPr>
          <a:xfrm>
            <a:off x="4629150" y="5718341"/>
            <a:ext cx="6714723" cy="369332"/>
          </a:xfrm>
          <a:prstGeom prst="rect">
            <a:avLst/>
          </a:prstGeom>
          <a:ln>
            <a:solidFill>
              <a:srgbClr val="7030A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sl-SI" dirty="0"/>
              <a:t>V tej vrstici se program ustavi dokler uporabnik ne pritisne tipko enter</a:t>
            </a:r>
            <a:endParaRPr lang="en-US" dirty="0"/>
          </a:p>
        </p:txBody>
      </p:sp>
      <p:sp>
        <p:nvSpPr>
          <p:cNvPr id="28" name="Pravokotnik 27"/>
          <p:cNvSpPr/>
          <p:nvPr/>
        </p:nvSpPr>
        <p:spPr>
          <a:xfrm>
            <a:off x="1520353" y="6035415"/>
            <a:ext cx="2499197" cy="289027"/>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9" name="Raven puščični povezovalnik 28"/>
          <p:cNvCxnSpPr/>
          <p:nvPr/>
        </p:nvCxnSpPr>
        <p:spPr>
          <a:xfrm>
            <a:off x="4019550" y="6170743"/>
            <a:ext cx="609600" cy="0"/>
          </a:xfrm>
          <a:prstGeom prst="straightConnector1">
            <a:avLst/>
          </a:prstGeom>
          <a:ln>
            <a:solidFill>
              <a:srgbClr val="FF0000"/>
            </a:solidFill>
            <a:tailEnd type="triangle"/>
          </a:ln>
        </p:spPr>
        <p:style>
          <a:lnRef idx="2">
            <a:schemeClr val="accent5"/>
          </a:lnRef>
          <a:fillRef idx="1">
            <a:schemeClr val="lt1"/>
          </a:fillRef>
          <a:effectRef idx="0">
            <a:schemeClr val="accent5"/>
          </a:effectRef>
          <a:fontRef idx="minor">
            <a:schemeClr val="dk1"/>
          </a:fontRef>
        </p:style>
      </p:cxnSp>
      <p:sp>
        <p:nvSpPr>
          <p:cNvPr id="30" name="PoljeZBesedilom 29"/>
          <p:cNvSpPr txBox="1"/>
          <p:nvPr/>
        </p:nvSpPr>
        <p:spPr>
          <a:xfrm>
            <a:off x="4629150" y="6126232"/>
            <a:ext cx="3675430" cy="369332"/>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sl-SI" dirty="0"/>
              <a:t>Vrednost, ki jo vrne funkcija </a:t>
            </a:r>
            <a:r>
              <a:rPr lang="sl-SI" dirty="0" err="1"/>
              <a:t>main</a:t>
            </a:r>
            <a:r>
              <a:rPr lang="sl-SI" dirty="0"/>
              <a:t>()!!!</a:t>
            </a:r>
            <a:endParaRPr lang="en-US" dirty="0"/>
          </a:p>
        </p:txBody>
      </p:sp>
      <p:sp>
        <p:nvSpPr>
          <p:cNvPr id="14" name="PoljeZBesedilom 13">
            <a:extLst>
              <a:ext uri="{FF2B5EF4-FFF2-40B4-BE49-F238E27FC236}">
                <a16:creationId xmlns:a16="http://schemas.microsoft.com/office/drawing/2014/main" id="{DF297942-A993-5A30-B06F-947E052694CF}"/>
              </a:ext>
            </a:extLst>
          </p:cNvPr>
          <p:cNvSpPr txBox="1"/>
          <p:nvPr/>
        </p:nvSpPr>
        <p:spPr>
          <a:xfrm>
            <a:off x="5480304" y="1247010"/>
            <a:ext cx="6205728" cy="923330"/>
          </a:xfrm>
          <a:prstGeom prst="rect">
            <a:avLst/>
          </a:prstGeom>
          <a:noFill/>
        </p:spPr>
        <p:txBody>
          <a:bodyPr wrap="square">
            <a:spAutoFit/>
          </a:bodyPr>
          <a:lstStyle/>
          <a:p>
            <a:pPr algn="ctr"/>
            <a:r>
              <a:rPr lang="sl-SI" b="0" i="0" dirty="0">
                <a:effectLst/>
                <a:latin typeface="-apple-system"/>
              </a:rPr>
              <a:t>Ustvari kodo, kjer boste definirali spremenljivke x, j, n in s. Tem spremenljivkam pa boste dodelili tip </a:t>
            </a:r>
            <a:r>
              <a:rPr lang="sl-SI" b="0" i="0" dirty="0" err="1">
                <a:effectLst/>
                <a:latin typeface="-apple-system"/>
              </a:rPr>
              <a:t>double</a:t>
            </a:r>
            <a:r>
              <a:rPr lang="sl-SI" b="0" i="0" dirty="0">
                <a:effectLst/>
                <a:latin typeface="-apple-system"/>
              </a:rPr>
              <a:t>, </a:t>
            </a:r>
            <a:r>
              <a:rPr lang="sl-SI" b="0" i="0" dirty="0" err="1">
                <a:effectLst/>
                <a:latin typeface="-apple-system"/>
              </a:rPr>
              <a:t>int</a:t>
            </a:r>
            <a:r>
              <a:rPr lang="sl-SI" b="0" i="0" dirty="0">
                <a:effectLst/>
                <a:latin typeface="-apple-system"/>
              </a:rPr>
              <a:t>, </a:t>
            </a:r>
            <a:r>
              <a:rPr lang="sl-SI" b="0" i="0" dirty="0" err="1">
                <a:effectLst/>
                <a:latin typeface="-apple-system"/>
              </a:rPr>
              <a:t>char</a:t>
            </a:r>
            <a:r>
              <a:rPr lang="sl-SI" b="0" i="0" dirty="0">
                <a:effectLst/>
                <a:latin typeface="-apple-system"/>
              </a:rPr>
              <a:t> in </a:t>
            </a:r>
            <a:r>
              <a:rPr lang="sl-SI" b="0" i="0" dirty="0" err="1">
                <a:effectLst/>
                <a:latin typeface="-apple-system"/>
              </a:rPr>
              <a:t>bool</a:t>
            </a:r>
            <a:r>
              <a:rPr lang="sl-SI" b="0" i="0" dirty="0">
                <a:effectLst/>
                <a:latin typeface="-apple-system"/>
              </a:rPr>
              <a:t>. Nato izpišite vrednosti teh spremenljivk.</a:t>
            </a:r>
            <a:endParaRPr lang="en-US" dirty="0"/>
          </a:p>
        </p:txBody>
      </p:sp>
    </p:spTree>
    <p:extLst>
      <p:ext uri="{BB962C8B-B14F-4D97-AF65-F5344CB8AC3E}">
        <p14:creationId xmlns:p14="http://schemas.microsoft.com/office/powerpoint/2010/main" val="179564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0724-C9DD-5F0A-B0FB-43AA78539E3F}"/>
            </a:ext>
          </a:extLst>
        </p:cNvPr>
        <p:cNvGrpSpPr/>
        <p:nvPr/>
      </p:nvGrpSpPr>
      <p:grpSpPr>
        <a:xfrm>
          <a:off x="0" y="0"/>
          <a:ext cx="0" cy="0"/>
          <a:chOff x="0" y="0"/>
          <a:chExt cx="0" cy="0"/>
        </a:xfrm>
      </p:grpSpPr>
      <p:sp>
        <p:nvSpPr>
          <p:cNvPr id="5" name="Naslov 1">
            <a:extLst>
              <a:ext uri="{FF2B5EF4-FFF2-40B4-BE49-F238E27FC236}">
                <a16:creationId xmlns:a16="http://schemas.microsoft.com/office/drawing/2014/main" id="{B5B9D901-AB94-7DD0-7E2B-75E7CBE345CA}"/>
              </a:ext>
            </a:extLst>
          </p:cNvPr>
          <p:cNvSpPr txBox="1">
            <a:spLocks/>
          </p:cNvSpPr>
          <p:nvPr/>
        </p:nvSpPr>
        <p:spPr>
          <a:xfrm>
            <a:off x="6537769" y="5790182"/>
            <a:ext cx="5444742" cy="882648"/>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l-SI" sz="1000" dirty="0">
                <a:solidFill>
                  <a:srgbClr val="FF0000"/>
                </a:solidFill>
              </a:rPr>
              <a:t>Pri načrtovanju programa moramo imeti vedno v mislih količino delavnega spomina, ki ga bo program zavzel (WIN32 ali WIN64). Pri bolj kompleksnih projektih se lahko hitro zgodi, da nam slednjega zmanjka. Optimizacija kode za varno in hitro delovanje programa.</a:t>
            </a:r>
            <a:endParaRPr lang="en-US" sz="1000" cap="all" dirty="0">
              <a:solidFill>
                <a:srgbClr val="FF0000"/>
              </a:solidFill>
            </a:endParaRPr>
          </a:p>
        </p:txBody>
      </p:sp>
      <p:sp>
        <p:nvSpPr>
          <p:cNvPr id="7" name="Naslov 1">
            <a:extLst>
              <a:ext uri="{FF2B5EF4-FFF2-40B4-BE49-F238E27FC236}">
                <a16:creationId xmlns:a16="http://schemas.microsoft.com/office/drawing/2014/main" id="{A234A00E-2791-F2FA-EC4D-101B174130FA}"/>
              </a:ext>
            </a:extLst>
          </p:cNvPr>
          <p:cNvSpPr>
            <a:spLocks noGrp="1"/>
          </p:cNvSpPr>
          <p:nvPr>
            <p:ph type="title"/>
          </p:nvPr>
        </p:nvSpPr>
        <p:spPr>
          <a:xfrm>
            <a:off x="0" y="-26220"/>
            <a:ext cx="12192000" cy="659262"/>
          </a:xfrm>
          <a:solidFill>
            <a:schemeClr val="accent2"/>
          </a:solidFill>
        </p:spPr>
        <p:txBody>
          <a:bodyPr>
            <a:normAutofit fontScale="90000"/>
          </a:bodyPr>
          <a:lstStyle/>
          <a:p>
            <a:r>
              <a:rPr lang="sl-SI" dirty="0"/>
              <a:t>Primer 2</a:t>
            </a:r>
            <a:endParaRPr lang="en-US" dirty="0"/>
          </a:p>
        </p:txBody>
      </p:sp>
      <p:sp>
        <p:nvSpPr>
          <p:cNvPr id="9" name="PoljeZBesedilom 8">
            <a:extLst>
              <a:ext uri="{FF2B5EF4-FFF2-40B4-BE49-F238E27FC236}">
                <a16:creationId xmlns:a16="http://schemas.microsoft.com/office/drawing/2014/main" id="{734084F9-BC42-6454-5086-C1E0B7B3DAD3}"/>
              </a:ext>
            </a:extLst>
          </p:cNvPr>
          <p:cNvSpPr txBox="1"/>
          <p:nvPr/>
        </p:nvSpPr>
        <p:spPr>
          <a:xfrm>
            <a:off x="20512" y="779345"/>
            <a:ext cx="12171488" cy="1200329"/>
          </a:xfrm>
          <a:prstGeom prst="rect">
            <a:avLst/>
          </a:prstGeom>
          <a:noFill/>
        </p:spPr>
        <p:txBody>
          <a:bodyPr wrap="square">
            <a:spAutoFit/>
          </a:bodyPr>
          <a:lstStyle/>
          <a:p>
            <a:pPr algn="ctr"/>
            <a:r>
              <a:rPr lang="sl-SI" sz="2400" b="0" i="0" dirty="0">
                <a:effectLst/>
                <a:latin typeface="-apple-system"/>
              </a:rPr>
              <a:t>Za </a:t>
            </a:r>
            <a:r>
              <a:rPr lang="sl-SI" sz="2400" b="0" i="0" dirty="0" err="1">
                <a:effectLst/>
                <a:latin typeface="-apple-system"/>
              </a:rPr>
              <a:t>char</a:t>
            </a:r>
            <a:r>
              <a:rPr lang="sl-SI" sz="2400" b="0" i="0" dirty="0">
                <a:effectLst/>
                <a:latin typeface="-apple-system"/>
              </a:rPr>
              <a:t>, </a:t>
            </a:r>
            <a:r>
              <a:rPr lang="sl-SI" sz="2400" b="0" i="0" dirty="0" err="1">
                <a:effectLst/>
                <a:latin typeface="-apple-system"/>
              </a:rPr>
              <a:t>int</a:t>
            </a:r>
            <a:r>
              <a:rPr lang="sl-SI" sz="2400" b="0" i="0" dirty="0">
                <a:effectLst/>
                <a:latin typeface="-apple-system"/>
              </a:rPr>
              <a:t>, </a:t>
            </a:r>
            <a:r>
              <a:rPr lang="sl-SI" sz="2400" b="0" i="0" dirty="0" err="1">
                <a:effectLst/>
                <a:latin typeface="-apple-system"/>
              </a:rPr>
              <a:t>short</a:t>
            </a:r>
            <a:r>
              <a:rPr lang="sl-SI" sz="2400" b="0" i="0" dirty="0">
                <a:effectLst/>
                <a:latin typeface="-apple-system"/>
              </a:rPr>
              <a:t> </a:t>
            </a:r>
            <a:r>
              <a:rPr lang="sl-SI" sz="2400" b="0" i="0" dirty="0" err="1">
                <a:effectLst/>
                <a:latin typeface="-apple-system"/>
              </a:rPr>
              <a:t>int</a:t>
            </a:r>
            <a:r>
              <a:rPr lang="sl-SI" sz="2400" b="0" i="0" dirty="0">
                <a:effectLst/>
                <a:latin typeface="-apple-system"/>
              </a:rPr>
              <a:t>, </a:t>
            </a:r>
            <a:r>
              <a:rPr lang="sl-SI" sz="2400" b="0" i="0" dirty="0" err="1">
                <a:effectLst/>
                <a:latin typeface="-apple-system"/>
              </a:rPr>
              <a:t>long</a:t>
            </a:r>
            <a:r>
              <a:rPr lang="sl-SI" sz="2400" b="0" i="0" dirty="0">
                <a:effectLst/>
                <a:latin typeface="-apple-system"/>
              </a:rPr>
              <a:t> </a:t>
            </a:r>
            <a:r>
              <a:rPr lang="sl-SI" sz="2400" b="0" i="0" dirty="0" err="1">
                <a:effectLst/>
                <a:latin typeface="-apple-system"/>
              </a:rPr>
              <a:t>int</a:t>
            </a:r>
            <a:r>
              <a:rPr lang="sl-SI" sz="2400" b="0" i="0" dirty="0">
                <a:effectLst/>
                <a:latin typeface="-apple-system"/>
              </a:rPr>
              <a:t>, </a:t>
            </a:r>
            <a:r>
              <a:rPr lang="sl-SI" sz="2400" b="0" i="0" dirty="0" err="1">
                <a:effectLst/>
                <a:latin typeface="-apple-system"/>
              </a:rPr>
              <a:t>float</a:t>
            </a:r>
            <a:r>
              <a:rPr lang="sl-SI" sz="2400" b="0" i="0" dirty="0">
                <a:effectLst/>
                <a:latin typeface="-apple-system"/>
              </a:rPr>
              <a:t>, </a:t>
            </a:r>
            <a:r>
              <a:rPr lang="sl-SI" sz="2400" b="0" i="0" dirty="0" err="1">
                <a:effectLst/>
                <a:latin typeface="-apple-system"/>
              </a:rPr>
              <a:t>double</a:t>
            </a:r>
            <a:r>
              <a:rPr lang="sl-SI" sz="2400" b="0" i="0" dirty="0">
                <a:effectLst/>
                <a:latin typeface="-apple-system"/>
              </a:rPr>
              <a:t>, </a:t>
            </a:r>
            <a:r>
              <a:rPr lang="sl-SI" sz="2400" b="0" i="0" dirty="0" err="1">
                <a:effectLst/>
                <a:latin typeface="-apple-system"/>
              </a:rPr>
              <a:t>long</a:t>
            </a:r>
            <a:r>
              <a:rPr lang="sl-SI" sz="2400" b="0" i="0" dirty="0">
                <a:effectLst/>
                <a:latin typeface="-apple-system"/>
              </a:rPr>
              <a:t> </a:t>
            </a:r>
            <a:r>
              <a:rPr lang="sl-SI" sz="2400" b="0" i="0" dirty="0" err="1">
                <a:effectLst/>
                <a:latin typeface="-apple-system"/>
              </a:rPr>
              <a:t>double</a:t>
            </a:r>
            <a:r>
              <a:rPr lang="sl-SI" sz="2400" b="0" i="0" dirty="0">
                <a:effectLst/>
                <a:latin typeface="-apple-system"/>
              </a:rPr>
              <a:t> in </a:t>
            </a:r>
            <a:r>
              <a:rPr lang="sl-SI" sz="2400" b="0" i="0" dirty="0" err="1">
                <a:effectLst/>
                <a:latin typeface="-apple-system"/>
              </a:rPr>
              <a:t>bool</a:t>
            </a:r>
            <a:r>
              <a:rPr lang="sl-SI" sz="2400" b="0" i="0" dirty="0">
                <a:effectLst/>
                <a:latin typeface="-apple-system"/>
              </a:rPr>
              <a:t> tip spremenljivk izpišite koliko delavnega prostora zasedejo v pomnilniku. Za vsako spremenljivko nato določite, koliko delavnega polnilnika bi potrebovali, če bi hoteli shraniti 1_000_000_000 takšnih vrednosti.</a:t>
            </a:r>
            <a:endParaRPr lang="en-US" sz="2400" dirty="0"/>
          </a:p>
        </p:txBody>
      </p:sp>
    </p:spTree>
    <p:extLst>
      <p:ext uri="{BB962C8B-B14F-4D97-AF65-F5344CB8AC3E}">
        <p14:creationId xmlns:p14="http://schemas.microsoft.com/office/powerpoint/2010/main" val="2909204473"/>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isarn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841982B54D271144881CC44BC406B464" ma:contentTypeVersion="0" ma:contentTypeDescription="Ustvari nov dokument." ma:contentTypeScope="" ma:versionID="86099df9172da2f691735cb32ffb09bf">
  <xsd:schema xmlns:xsd="http://www.w3.org/2001/XMLSchema" xmlns:xs="http://www.w3.org/2001/XMLSchema" xmlns:p="http://schemas.microsoft.com/office/2006/metadata/properties" targetNamespace="http://schemas.microsoft.com/office/2006/metadata/properties" ma:root="true" ma:fieldsID="dfe818e0d49b97434f34ae21df085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Vrsta vsebine"/>
        <xsd:element ref="dc:title" minOccurs="0" maxOccurs="1" ma:index="4" ma:displayName="Naslov"/>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C72FAE-C37A-4AD5-9017-2EB515FF0F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DC2E42C-8A56-4548-B003-B97470D4BFBC}">
  <ds:schemaRefs>
    <ds:schemaRef ds:uri="http://schemas.microsoft.com/sharepoint/v3/contenttype/forms"/>
  </ds:schemaRefs>
</ds:datastoreItem>
</file>

<file path=customXml/itemProps3.xml><?xml version="1.0" encoding="utf-8"?>
<ds:datastoreItem xmlns:ds="http://schemas.openxmlformats.org/officeDocument/2006/customXml" ds:itemID="{433A109D-459E-404C-8C83-5D2FC6A3568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198</TotalTime>
  <Words>987</Words>
  <Application>Microsoft Office PowerPoint</Application>
  <PresentationFormat>Širokozaslonsko</PresentationFormat>
  <Paragraphs>87</Paragraphs>
  <Slides>17</Slides>
  <Notes>0</Notes>
  <HiddenSlides>0</HiddenSlides>
  <MMClips>0</MMClips>
  <ScaleCrop>false</ScaleCrop>
  <HeadingPairs>
    <vt:vector size="6" baseType="variant">
      <vt:variant>
        <vt:lpstr>Uporabljene pisave</vt:lpstr>
      </vt:variant>
      <vt:variant>
        <vt:i4>5</vt:i4>
      </vt:variant>
      <vt:variant>
        <vt:lpstr>Tema</vt:lpstr>
      </vt:variant>
      <vt:variant>
        <vt:i4>1</vt:i4>
      </vt:variant>
      <vt:variant>
        <vt:lpstr>Naslovi diapozitivov</vt:lpstr>
      </vt:variant>
      <vt:variant>
        <vt:i4>17</vt:i4>
      </vt:variant>
    </vt:vector>
  </HeadingPairs>
  <TitlesOfParts>
    <vt:vector size="23" baseType="lpstr">
      <vt:lpstr>-apple-system</vt:lpstr>
      <vt:lpstr>Arial</vt:lpstr>
      <vt:lpstr>Calibri</vt:lpstr>
      <vt:lpstr>Calibri Light</vt:lpstr>
      <vt:lpstr>Consolas</vt:lpstr>
      <vt:lpstr>Officeova tema</vt:lpstr>
      <vt:lpstr>NUMERIČNE METODE</vt:lpstr>
      <vt:lpstr>OSNOVNA STRUKTURA PROGRAMA V C/C++</vt:lpstr>
      <vt:lpstr>Knjižice</vt:lpstr>
      <vt:lpstr>Globalne spremenljivke in parametri</vt:lpstr>
      <vt:lpstr>Funkcije</vt:lpstr>
      <vt:lpstr>Sintaksa programa</vt:lpstr>
      <vt:lpstr>Primer 1</vt:lpstr>
      <vt:lpstr>Primer 1</vt:lpstr>
      <vt:lpstr>Primer 2</vt:lpstr>
      <vt:lpstr>Primer 2</vt:lpstr>
      <vt:lpstr>Primer 3</vt:lpstr>
      <vt:lpstr>Primer 3</vt:lpstr>
      <vt:lpstr>Primer 4</vt:lpstr>
      <vt:lpstr>Primer 4</vt:lpstr>
      <vt:lpstr>Primer 5</vt:lpstr>
      <vt:lpstr>Primer 5</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NUMERIČNE METODE</dc:title>
  <dc:creator>Rene Markovič</dc:creator>
  <cp:lastModifiedBy>Rene Markovič</cp:lastModifiedBy>
  <cp:revision>22</cp:revision>
  <dcterms:created xsi:type="dcterms:W3CDTF">2017-02-23T08:13:39Z</dcterms:created>
  <dcterms:modified xsi:type="dcterms:W3CDTF">2024-02-26T09:36:23Z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0x010100841982B54D271144881CC44BC406B464</vt:lpwstr>
  </property>
</Properties>
</file>