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8" r:id="rId1"/>
    <p:sldMasterId id="2147483761" r:id="rId2"/>
    <p:sldMasterId id="2147483774" r:id="rId3"/>
    <p:sldMasterId id="2147483787" r:id="rId4"/>
  </p:sldMasterIdLst>
  <p:notesMasterIdLst>
    <p:notesMasterId r:id="rId26"/>
  </p:notesMasterIdLst>
  <p:handoutMasterIdLst>
    <p:handoutMasterId r:id="rId27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5A0"/>
    <a:srgbClr val="D51067"/>
    <a:srgbClr val="00833E"/>
    <a:srgbClr val="D75F00"/>
    <a:srgbClr val="9ACAEB"/>
    <a:srgbClr val="F0B3CA"/>
    <a:srgbClr val="BDE093"/>
    <a:srgbClr val="FFBE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45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00" d="100"/>
          <a:sy n="100" d="100"/>
        </p:scale>
        <p:origin x="3552" y="-31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77800" y="8763000"/>
            <a:ext cx="127000" cy="127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fld id="{A893FB3C-62B2-4201-8462-5C1574906867}" type="slidenum">
              <a:rPr lang="en-US" sz="80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‹#›</a:t>
            </a:fld>
            <a:endParaRPr lang="en-US" sz="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5689600" y="7886700"/>
            <a:ext cx="1866900" cy="1270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r>
              <a:rPr lang="en-US" sz="800" smtClean="0">
                <a:solidFill>
                  <a:srgbClr val="000000"/>
                </a:solidFill>
                <a:latin typeface="Arial" panose="020B0604020202020204" pitchFamily="34" charset="0"/>
              </a:rPr>
              <a:t>© Tieto Corporation</a:t>
            </a:r>
            <a:endParaRPr lang="en-US" sz="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7370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00380" y="690325"/>
            <a:ext cx="5930900" cy="33361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31800" y="4716018"/>
            <a:ext cx="5994400" cy="3852037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77800" y="8763000"/>
            <a:ext cx="127000" cy="127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28805371-6547-4224-A632-FF39D80007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16200000">
            <a:off x="5689600" y="7886700"/>
            <a:ext cx="1866900" cy="1270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l"/>
            <a:r>
              <a:rPr lang="en-US" sz="800" smtClean="0">
                <a:solidFill>
                  <a:srgbClr val="000000"/>
                </a:solidFill>
                <a:latin typeface="Arial" panose="020B0604020202020204" pitchFamily="34" charset="0"/>
              </a:rPr>
              <a:t>© Tieto Corporation</a:t>
            </a:r>
            <a:endParaRPr lang="en-US" sz="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9295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228600" indent="-228600" algn="l" defTabSz="914400" rtl="0" eaLnBrk="1" latinLnBrk="0" hangingPunct="1">
      <a:buClr>
        <a:srgbClr val="000000"/>
      </a:buClr>
      <a:buChar char="•"/>
      <a:defRPr sz="12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1pPr>
    <a:lvl2pPr marL="685800" indent="-228600" algn="l" defTabSz="914400" rtl="0" eaLnBrk="1" latinLnBrk="0" hangingPunct="1">
      <a:buClr>
        <a:srgbClr val="000000"/>
      </a:buClr>
      <a:buChar char="•"/>
      <a:defRPr sz="12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2pPr>
    <a:lvl3pPr marL="1143000" indent="-228600" algn="l" defTabSz="914400" rtl="0" eaLnBrk="1" latinLnBrk="0" hangingPunct="1">
      <a:buClr>
        <a:srgbClr val="000000"/>
      </a:buClr>
      <a:buChar char="•"/>
      <a:defRPr sz="12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3pPr>
    <a:lvl4pPr marL="1600200" indent="-228600" algn="l" defTabSz="914400" rtl="0" eaLnBrk="1" latinLnBrk="0" hangingPunct="1">
      <a:buClr>
        <a:srgbClr val="000000"/>
      </a:buClr>
      <a:buChar char="•"/>
      <a:defRPr sz="12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4pPr>
    <a:lvl5pPr marL="2057400" indent="-228600" algn="l" defTabSz="914400" rtl="0" eaLnBrk="1" latinLnBrk="0" hangingPunct="1">
      <a:buClr>
        <a:srgbClr val="000000"/>
      </a:buClr>
      <a:buChar char="•"/>
      <a:defRPr sz="12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500063" y="690563"/>
            <a:ext cx="5930900" cy="333533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fld id="{CE52A122-8BD1-4FE8-8C29-0C419350DB73}" type="slidenum">
              <a:rPr lang="en-US" sz="1200" smtClean="0"/>
              <a:pPr/>
              <a:t>2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10781027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500063" y="690563"/>
            <a:ext cx="5930900" cy="333533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fld id="{7601D91C-3E43-4BEA-B521-8BAFF7EF732C}" type="slidenum">
              <a:rPr lang="en-US" sz="1200" smtClean="0"/>
              <a:pPr/>
              <a:t>12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3789846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017C70-97EE-4033-B676-69B8D4EEBD49}" type="slidenum">
              <a:rPr lang="he-IL"/>
              <a:pPr/>
              <a:t>15</a:t>
            </a:fld>
            <a:endParaRPr 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00063" y="690563"/>
            <a:ext cx="5930900" cy="3335337"/>
          </a:xfrm>
          <a:ln/>
        </p:spPr>
      </p:sp>
    </p:spTree>
    <p:extLst>
      <p:ext uri="{BB962C8B-B14F-4D97-AF65-F5344CB8AC3E}">
        <p14:creationId xmlns:p14="http://schemas.microsoft.com/office/powerpoint/2010/main" val="19238214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960F5E-B5CF-4F32-B73C-31E069091980}" type="slidenum">
              <a:rPr lang="he-IL"/>
              <a:pPr/>
              <a:t>16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00063" y="690563"/>
            <a:ext cx="5930900" cy="3335337"/>
          </a:xfrm>
          <a:ln/>
        </p:spPr>
      </p:sp>
    </p:spTree>
    <p:extLst>
      <p:ext uri="{BB962C8B-B14F-4D97-AF65-F5344CB8AC3E}">
        <p14:creationId xmlns:p14="http://schemas.microsoft.com/office/powerpoint/2010/main" val="33292751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500063" y="690563"/>
            <a:ext cx="5930900" cy="333533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fld id="{990BFD1F-4D2E-4716-AB4D-089036D26A5F}" type="slidenum">
              <a:rPr lang="en-US" sz="1200" smtClean="0"/>
              <a:pPr/>
              <a:t>21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2959042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500063" y="690563"/>
            <a:ext cx="5930900" cy="333533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fld id="{7757B932-AC9F-492D-B57D-892434EEA4A6}" type="slidenum">
              <a:rPr lang="en-US" sz="1200" smtClean="0"/>
              <a:pPr/>
              <a:t>3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1959216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500063" y="690563"/>
            <a:ext cx="5930900" cy="333533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fld id="{04BC49CD-DA2F-4FB1-AB40-795565BA35DA}" type="slidenum">
              <a:rPr lang="en-US" sz="1200" smtClean="0"/>
              <a:pPr/>
              <a:t>4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1083450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500063" y="690563"/>
            <a:ext cx="5930900" cy="333533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fld id="{FC92E914-D753-4420-9444-BF6776918758}" type="slidenum">
              <a:rPr lang="en-US" sz="1200" smtClean="0"/>
              <a:pPr/>
              <a:t>5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374556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500063" y="690563"/>
            <a:ext cx="5930900" cy="333533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fld id="{380DAF1C-1ECF-481D-9963-0CB5B155CF3F}" type="slidenum">
              <a:rPr lang="en-US" sz="1200" smtClean="0"/>
              <a:pPr/>
              <a:t>7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141946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500063" y="690563"/>
            <a:ext cx="5930900" cy="333533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fld id="{8B2828B6-A159-438A-B217-081F7C435718}" type="slidenum">
              <a:rPr lang="en-US" sz="1200" smtClean="0"/>
              <a:pPr/>
              <a:t>8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3550946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500063" y="690563"/>
            <a:ext cx="5930900" cy="333533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fld id="{89825E8B-CBB2-4175-A17F-13471DC50C01}" type="slidenum">
              <a:rPr lang="en-US" sz="1200" smtClean="0"/>
              <a:pPr/>
              <a:t>9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1171066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500063" y="690563"/>
            <a:ext cx="5930900" cy="333533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fld id="{B7F10542-1119-4B2C-AB37-AC288CA8693D}" type="slidenum">
              <a:rPr lang="en-US" sz="1200" smtClean="0"/>
              <a:pPr/>
              <a:t>10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24166658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500063" y="690563"/>
            <a:ext cx="5930900" cy="333533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fld id="{02E16829-B822-4512-BF76-A5AEE521B93B}" type="slidenum">
              <a:rPr lang="en-US" sz="1200" smtClean="0"/>
              <a:pPr/>
              <a:t>11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3996958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Front page">
    <p:bg>
      <p:bgPr>
        <a:solidFill>
          <a:srgbClr val="9AC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08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6000" y="1782000"/>
            <a:ext cx="8229600" cy="857250"/>
          </a:xfrm>
        </p:spPr>
        <p:txBody>
          <a:bodyPr anchor="b" anchorCtr="0">
            <a:normAutofit/>
          </a:bodyPr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6000" spc="-1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front page headline</a:t>
            </a:r>
            <a:endParaRPr lang="en-GB" noProof="0" dirty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96000" y="2792889"/>
            <a:ext cx="5767200" cy="378042"/>
          </a:xfrm>
        </p:spPr>
        <p:txBody>
          <a:bodyPr wrap="square"/>
          <a:lstStyle>
            <a:lvl1pPr marL="0" indent="0" defTabSz="457200">
              <a:lnSpc>
                <a:spcPct val="100000"/>
              </a:lnSpc>
              <a:spcBef>
                <a:spcPts val="0"/>
              </a:spcBef>
              <a:buFontTx/>
              <a:buNone/>
              <a:defRPr sz="2700" kern="0" spc="-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subtitle</a:t>
            </a:r>
            <a:endParaRPr lang="en-GB" noProof="0" dirty="0"/>
          </a:p>
        </p:txBody>
      </p:sp>
      <p:sp>
        <p:nvSpPr>
          <p:cNvPr id="2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en-US" sz="800" smtClean="0">
                <a:solidFill>
                  <a:srgbClr val="FFFFFF"/>
                </a:solidFill>
                <a:latin typeface="Arial" panose="020B0604020202020204" pitchFamily="34" charset="0"/>
              </a:rPr>
              <a:t>Public</a:t>
            </a:r>
            <a:endParaRPr lang="en-US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en-US" sz="800" smtClean="0">
                <a:solidFill>
                  <a:srgbClr val="FFFFFF"/>
                </a:solidFill>
                <a:latin typeface="Arial" panose="020B0604020202020204" pitchFamily="34" charset="0"/>
              </a:rPr>
              <a:t>Public</a:t>
            </a:r>
            <a:endParaRPr lang="en-US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08743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93700" y="4826000"/>
            <a:ext cx="355600" cy="152400"/>
          </a:xfrm>
        </p:spPr>
        <p:txBody>
          <a:bodyPr/>
          <a:lstStyle/>
          <a:p>
            <a:fld id="{DCBC35A0-11B8-4010-8BDD-9826B8204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9782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393700" y="4826000"/>
            <a:ext cx="355600" cy="152400"/>
          </a:xfrm>
        </p:spPr>
        <p:txBody>
          <a:bodyPr/>
          <a:lstStyle/>
          <a:p>
            <a:fld id="{DCBC35A0-11B8-4010-8BDD-9826B82045B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96000" y="466341"/>
            <a:ext cx="8229600" cy="3906001"/>
          </a:xfrm>
        </p:spPr>
        <p:txBody>
          <a:bodyPr/>
          <a:lstStyle>
            <a:lvl1pPr marL="0" indent="0">
              <a:buFontTx/>
              <a:buNone/>
              <a:defRPr sz="8000" b="1" spc="-150" baseline="0">
                <a:solidFill>
                  <a:srgbClr val="0065A0"/>
                </a:solidFill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 dirty="0" smtClean="0"/>
              <a:t>Click to add quote or</a:t>
            </a:r>
            <a:br>
              <a:rPr lang="en-GB" dirty="0" smtClean="0"/>
            </a:br>
            <a:r>
              <a:rPr lang="en-GB" dirty="0" smtClean="0"/>
              <a:t>big text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06043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en-US" sz="800" smtClean="0">
                <a:solidFill>
                  <a:srgbClr val="FFFFFF"/>
                </a:solidFill>
                <a:latin typeface="Arial" panose="020B0604020202020204" pitchFamily="34" charset="0"/>
              </a:rPr>
              <a:t>Public</a:t>
            </a:r>
            <a:endParaRPr lang="en-US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en-US" sz="800" smtClean="0">
                <a:solidFill>
                  <a:srgbClr val="FFFFFF"/>
                </a:solidFill>
                <a:latin typeface="Arial" panose="020B0604020202020204" pitchFamily="34" charset="0"/>
              </a:rPr>
              <a:t>Public</a:t>
            </a:r>
            <a:endParaRPr lang="en-US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4977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Front page">
    <p:bg>
      <p:bgPr>
        <a:solidFill>
          <a:srgbClr val="9AC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08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6000" y="1782000"/>
            <a:ext cx="8229600" cy="857250"/>
          </a:xfrm>
        </p:spPr>
        <p:txBody>
          <a:bodyPr anchor="b" anchorCtr="0">
            <a:normAutofit/>
          </a:bodyPr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6000" spc="-1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front page headline</a:t>
            </a:r>
            <a:endParaRPr lang="en-GB" noProof="0" dirty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96000" y="2792889"/>
            <a:ext cx="5767200" cy="378042"/>
          </a:xfrm>
        </p:spPr>
        <p:txBody>
          <a:bodyPr wrap="square"/>
          <a:lstStyle>
            <a:lvl1pPr marL="0" indent="0" defTabSz="457200">
              <a:lnSpc>
                <a:spcPct val="100000"/>
              </a:lnSpc>
              <a:spcBef>
                <a:spcPts val="0"/>
              </a:spcBef>
              <a:buFontTx/>
              <a:buNone/>
              <a:defRPr sz="2700" kern="0" spc="-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subtitle</a:t>
            </a:r>
            <a:endParaRPr lang="en-GB" noProof="0" dirty="0"/>
          </a:p>
        </p:txBody>
      </p:sp>
      <p:sp>
        <p:nvSpPr>
          <p:cNvPr id="2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en-US" sz="800" smtClean="0">
                <a:solidFill>
                  <a:srgbClr val="FFFFFF"/>
                </a:solidFill>
                <a:latin typeface="Arial" panose="020B0604020202020204" pitchFamily="34" charset="0"/>
              </a:rPr>
              <a:t>Public</a:t>
            </a:r>
            <a:endParaRPr lang="en-US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en-US" sz="800" smtClean="0">
                <a:solidFill>
                  <a:srgbClr val="FFFFFF"/>
                </a:solidFill>
                <a:latin typeface="Arial" panose="020B0604020202020204" pitchFamily="34" charset="0"/>
              </a:rPr>
              <a:t>Public</a:t>
            </a:r>
            <a:endParaRPr lang="en-US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82672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front page">
    <p:bg>
      <p:bgPr>
        <a:solidFill>
          <a:srgbClr val="F0B3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08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6000" y="1782000"/>
            <a:ext cx="8229600" cy="857250"/>
          </a:xfrm>
        </p:spPr>
        <p:txBody>
          <a:bodyPr anchor="b" anchorCtr="0">
            <a:normAutofit/>
          </a:bodyPr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6000" spc="-1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headline</a:t>
            </a:r>
            <a:endParaRPr lang="en-GB" noProof="0" dirty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96000" y="2792889"/>
            <a:ext cx="5767200" cy="378042"/>
          </a:xfrm>
        </p:spPr>
        <p:txBody>
          <a:bodyPr wrap="square"/>
          <a:lstStyle>
            <a:lvl1pPr marL="0" indent="0" defTabSz="457200">
              <a:lnSpc>
                <a:spcPct val="100000"/>
              </a:lnSpc>
              <a:spcBef>
                <a:spcPts val="0"/>
              </a:spcBef>
              <a:buFontTx/>
              <a:buNone/>
              <a:defRPr sz="2700" kern="0" spc="-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subtitle</a:t>
            </a:r>
            <a:endParaRPr lang="en-GB" noProof="0" dirty="0"/>
          </a:p>
        </p:txBody>
      </p:sp>
      <p:sp>
        <p:nvSpPr>
          <p:cNvPr id="2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en-US" sz="800" smtClean="0">
                <a:solidFill>
                  <a:srgbClr val="FFFFFF"/>
                </a:solidFill>
                <a:latin typeface="Arial" panose="020B0604020202020204" pitchFamily="34" charset="0"/>
              </a:rPr>
              <a:t>Public</a:t>
            </a:r>
            <a:endParaRPr lang="en-US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en-US" sz="800" smtClean="0">
                <a:solidFill>
                  <a:srgbClr val="FFFFFF"/>
                </a:solidFill>
                <a:latin typeface="Arial" panose="020B0604020202020204" pitchFamily="34" charset="0"/>
              </a:rPr>
              <a:t>Public</a:t>
            </a:r>
            <a:endParaRPr lang="en-US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75956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6000" y="1038867"/>
            <a:ext cx="7324914" cy="1599642"/>
          </a:xfrm>
        </p:spPr>
        <p:txBody>
          <a:bodyPr anchor="b" anchorCtr="0">
            <a:normAutofit/>
          </a:bodyPr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6000" spc="-1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title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95999" y="2797067"/>
            <a:ext cx="7326000" cy="783431"/>
          </a:xfrm>
        </p:spPr>
        <p:txBody>
          <a:bodyPr wrap="square">
            <a:noAutofit/>
          </a:bodyPr>
          <a:lstStyle>
            <a:lvl1pPr marL="0" indent="0" defTabSz="457200">
              <a:lnSpc>
                <a:spcPct val="100000"/>
              </a:lnSpc>
              <a:spcBef>
                <a:spcPts val="0"/>
              </a:spcBef>
              <a:buFontTx/>
              <a:buNone/>
              <a:defRPr sz="2700" kern="0" spc="-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subtitle</a:t>
            </a:r>
            <a:endParaRPr lang="en-GB" noProof="0" dirty="0"/>
          </a:p>
        </p:txBody>
      </p:sp>
      <p:sp>
        <p:nvSpPr>
          <p:cNvPr id="2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en-US" sz="800" smtClean="0">
                <a:solidFill>
                  <a:srgbClr val="FFFFFF"/>
                </a:solidFill>
                <a:latin typeface="Arial" panose="020B0604020202020204" pitchFamily="34" charset="0"/>
              </a:rPr>
              <a:t>Public</a:t>
            </a:r>
            <a:endParaRPr lang="en-US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en-US" sz="800" smtClean="0">
                <a:solidFill>
                  <a:srgbClr val="FFFFFF"/>
                </a:solidFill>
                <a:latin typeface="Arial" panose="020B0604020202020204" pitchFamily="34" charset="0"/>
              </a:rPr>
              <a:t>Public</a:t>
            </a:r>
            <a:endParaRPr lang="en-US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91569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96000" y="943570"/>
            <a:ext cx="8244916" cy="1242138"/>
          </a:xfrm>
        </p:spPr>
        <p:txBody>
          <a:bodyPr vert="horz" lIns="0" tIns="0" rIns="0" bIns="0" rtlCol="0" anchor="b">
            <a:noAutofit/>
          </a:bodyPr>
          <a:lstStyle>
            <a:lvl1pPr algn="l">
              <a:defRPr lang="en-GB" sz="5000" kern="1200" spc="-150" baseline="0" dirty="0">
                <a:solidFill>
                  <a:srgbClr val="FFFFFF"/>
                </a:solidFill>
              </a:defRPr>
            </a:lvl1pPr>
          </a:lstStyle>
          <a:p>
            <a:pPr lvl="0" algn="l" defTabSz="457200">
              <a:lnSpc>
                <a:spcPct val="90000"/>
              </a:lnSpc>
            </a:pPr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5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396000" y="3655014"/>
            <a:ext cx="4766551" cy="124301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kern="1000" spc="-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 smtClean="0"/>
              <a:t>Click to add text</a:t>
            </a:r>
            <a:endParaRPr lang="en-GB" noProof="0" dirty="0"/>
          </a:p>
        </p:txBody>
      </p:sp>
      <p:sp>
        <p:nvSpPr>
          <p:cNvPr id="3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en-US" sz="800" smtClean="0">
                <a:solidFill>
                  <a:srgbClr val="FFFFFF"/>
                </a:solidFill>
                <a:latin typeface="Arial" panose="020B0604020202020204" pitchFamily="34" charset="0"/>
              </a:rPr>
              <a:t>Public</a:t>
            </a:r>
            <a:endParaRPr lang="en-US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en-US" sz="800" smtClean="0">
                <a:solidFill>
                  <a:srgbClr val="FFFFFF"/>
                </a:solidFill>
                <a:latin typeface="Arial" panose="020B0604020202020204" pitchFamily="34" charset="0"/>
              </a:rPr>
              <a:t>Public</a:t>
            </a:r>
            <a:endParaRPr lang="en-US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83497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96000" y="243000"/>
            <a:ext cx="4595100" cy="914288"/>
          </a:xfrm>
        </p:spPr>
        <p:txBody>
          <a:bodyPr vert="horz" lIns="0" tIns="0" rIns="0" bIns="0" rtlCol="0" anchor="b" anchorCtr="0">
            <a:noAutofit/>
          </a:bodyPr>
          <a:lstStyle>
            <a:lvl1pPr algn="l">
              <a:defRPr lang="en-GB" sz="2800" kern="0" spc="-100" baseline="0" dirty="0">
                <a:solidFill>
                  <a:srgbClr val="FFFFFF"/>
                </a:solidFill>
              </a:defRPr>
            </a:lvl1pPr>
          </a:lstStyle>
          <a:p>
            <a:pPr lvl="0" algn="l" defTabSz="457200">
              <a:lnSpc>
                <a:spcPct val="90000"/>
              </a:lnSpc>
            </a:pPr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5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396001" y="1258139"/>
            <a:ext cx="3109200" cy="23637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1400" spc="-3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 smtClean="0"/>
              <a:t>Click to add text</a:t>
            </a:r>
            <a:endParaRPr lang="en-GB" noProof="0" dirty="0"/>
          </a:p>
        </p:txBody>
      </p:sp>
      <p:sp>
        <p:nvSpPr>
          <p:cNvPr id="2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en-US" sz="800" smtClean="0">
                <a:solidFill>
                  <a:srgbClr val="FFFFFF"/>
                </a:solidFill>
                <a:latin typeface="Arial" panose="020B0604020202020204" pitchFamily="34" charset="0"/>
              </a:rPr>
              <a:t>Public</a:t>
            </a:r>
            <a:endParaRPr lang="en-US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en-US" sz="800" smtClean="0">
                <a:solidFill>
                  <a:srgbClr val="FFFFFF"/>
                </a:solidFill>
                <a:latin typeface="Arial" panose="020B0604020202020204" pitchFamily="34" charset="0"/>
              </a:rPr>
              <a:t>Public</a:t>
            </a:r>
            <a:endParaRPr lang="en-US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535276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000" y="1266826"/>
            <a:ext cx="8229600" cy="3105149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393700" y="4826000"/>
            <a:ext cx="355600" cy="152400"/>
          </a:xfrm>
        </p:spPr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5723974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000" y="1267199"/>
            <a:ext cx="3731102" cy="310680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20000" y="1267199"/>
            <a:ext cx="3731102" cy="310680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393700" y="4826000"/>
            <a:ext cx="355600" cy="152400"/>
          </a:xfrm>
        </p:spPr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452211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front page">
    <p:bg>
      <p:bgPr>
        <a:solidFill>
          <a:srgbClr val="9AC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08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6000" y="1782000"/>
            <a:ext cx="8229600" cy="857250"/>
          </a:xfrm>
        </p:spPr>
        <p:txBody>
          <a:bodyPr anchor="b" anchorCtr="0">
            <a:normAutofit/>
          </a:bodyPr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6000" spc="-150" baseline="0">
                <a:solidFill>
                  <a:srgbClr val="FFFFFF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headline</a:t>
            </a:r>
            <a:endParaRPr lang="en-GB" noProof="0" dirty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95999" y="2792889"/>
            <a:ext cx="5766675" cy="378042"/>
          </a:xfrm>
        </p:spPr>
        <p:txBody>
          <a:bodyPr wrap="square"/>
          <a:lstStyle>
            <a:lvl1pPr marL="0" indent="0" defTabSz="457200">
              <a:lnSpc>
                <a:spcPct val="100000"/>
              </a:lnSpc>
              <a:spcBef>
                <a:spcPts val="0"/>
              </a:spcBef>
              <a:buFontTx/>
              <a:buNone/>
              <a:defRPr sz="2700" kern="0" spc="-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subtitle</a:t>
            </a:r>
            <a:endParaRPr lang="en-GB" noProof="0" dirty="0"/>
          </a:p>
        </p:txBody>
      </p:sp>
      <p:sp>
        <p:nvSpPr>
          <p:cNvPr id="2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en-US" sz="800" smtClean="0">
                <a:solidFill>
                  <a:srgbClr val="FFFFFF"/>
                </a:solidFill>
                <a:latin typeface="Arial" panose="020B0604020202020204" pitchFamily="34" charset="0"/>
              </a:rPr>
              <a:t>Public</a:t>
            </a:r>
            <a:endParaRPr lang="en-US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en-US" sz="800" smtClean="0">
                <a:solidFill>
                  <a:srgbClr val="FFFFFF"/>
                </a:solidFill>
                <a:latin typeface="Arial" panose="020B0604020202020204" pitchFamily="34" charset="0"/>
              </a:rPr>
              <a:t>Public</a:t>
            </a:r>
            <a:endParaRPr lang="en-US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13044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393700" y="4826000"/>
            <a:ext cx="355600" cy="152400"/>
          </a:xfrm>
        </p:spPr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7779901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96000" y="466341"/>
            <a:ext cx="8229600" cy="390600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 smtClean="0"/>
              <a:t>Click to add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393700" y="4826000"/>
            <a:ext cx="355600" cy="152400"/>
          </a:xfrm>
        </p:spPr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6238408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93700" y="4826000"/>
            <a:ext cx="355600" cy="152400"/>
          </a:xfrm>
        </p:spPr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4860246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393700" y="4826000"/>
            <a:ext cx="355600" cy="152400"/>
          </a:xfrm>
        </p:spPr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96000" y="466341"/>
            <a:ext cx="8229600" cy="3906001"/>
          </a:xfrm>
        </p:spPr>
        <p:txBody>
          <a:bodyPr/>
          <a:lstStyle>
            <a:lvl1pPr marL="0" indent="0">
              <a:buFontTx/>
              <a:buNone/>
              <a:defRPr sz="8000" b="1" spc="-150" baseline="0">
                <a:solidFill>
                  <a:srgbClr val="D51067"/>
                </a:solidFill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 dirty="0" smtClean="0"/>
              <a:t>Click to add quote or</a:t>
            </a:r>
            <a:br>
              <a:rPr lang="en-GB" dirty="0" smtClean="0"/>
            </a:br>
            <a:r>
              <a:rPr lang="en-GB" dirty="0" smtClean="0"/>
              <a:t>big text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5301909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en-US" sz="800" smtClean="0">
                <a:solidFill>
                  <a:srgbClr val="FFFFFF"/>
                </a:solidFill>
                <a:latin typeface="Arial" panose="020B0604020202020204" pitchFamily="34" charset="0"/>
              </a:rPr>
              <a:t>Public</a:t>
            </a:r>
            <a:endParaRPr lang="en-US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en-US" sz="800" smtClean="0">
                <a:solidFill>
                  <a:srgbClr val="FFFFFF"/>
                </a:solidFill>
                <a:latin typeface="Arial" panose="020B0604020202020204" pitchFamily="34" charset="0"/>
              </a:rPr>
              <a:t>Public</a:t>
            </a:r>
            <a:endParaRPr lang="en-US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194563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Front page">
    <p:bg>
      <p:bgPr>
        <a:solidFill>
          <a:srgbClr val="9AC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08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6000" y="1782000"/>
            <a:ext cx="8229600" cy="857250"/>
          </a:xfrm>
        </p:spPr>
        <p:txBody>
          <a:bodyPr anchor="b" anchorCtr="0">
            <a:normAutofit/>
          </a:bodyPr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6000" spc="-1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front page headline</a:t>
            </a:r>
            <a:endParaRPr lang="en-GB" noProof="0" dirty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96000" y="2792889"/>
            <a:ext cx="5767200" cy="378042"/>
          </a:xfrm>
        </p:spPr>
        <p:txBody>
          <a:bodyPr wrap="square"/>
          <a:lstStyle>
            <a:lvl1pPr marL="0" indent="0" defTabSz="457200">
              <a:lnSpc>
                <a:spcPct val="100000"/>
              </a:lnSpc>
              <a:spcBef>
                <a:spcPts val="0"/>
              </a:spcBef>
              <a:buFontTx/>
              <a:buNone/>
              <a:defRPr sz="2700" kern="0" spc="-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subtitle</a:t>
            </a:r>
            <a:endParaRPr lang="en-GB" noProof="0" dirty="0"/>
          </a:p>
        </p:txBody>
      </p:sp>
      <p:sp>
        <p:nvSpPr>
          <p:cNvPr id="2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en-US" sz="800" smtClean="0">
                <a:solidFill>
                  <a:srgbClr val="FFFFFF"/>
                </a:solidFill>
                <a:latin typeface="Arial" panose="020B0604020202020204" pitchFamily="34" charset="0"/>
              </a:rPr>
              <a:t>Public</a:t>
            </a:r>
            <a:endParaRPr lang="en-US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en-US" sz="800" smtClean="0">
                <a:solidFill>
                  <a:srgbClr val="FFFFFF"/>
                </a:solidFill>
                <a:latin typeface="Arial" panose="020B0604020202020204" pitchFamily="34" charset="0"/>
              </a:rPr>
              <a:t>Public</a:t>
            </a:r>
            <a:endParaRPr lang="en-US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062015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front page">
    <p:bg>
      <p:bgPr>
        <a:solidFill>
          <a:srgbClr val="BDE0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08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6000" y="1782000"/>
            <a:ext cx="8229600" cy="857250"/>
          </a:xfrm>
        </p:spPr>
        <p:txBody>
          <a:bodyPr anchor="b" anchorCtr="0">
            <a:normAutofit/>
          </a:bodyPr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6000" spc="-1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headline</a:t>
            </a:r>
            <a:endParaRPr lang="en-GB" noProof="0" dirty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96000" y="2792889"/>
            <a:ext cx="5767200" cy="378042"/>
          </a:xfrm>
        </p:spPr>
        <p:txBody>
          <a:bodyPr wrap="square"/>
          <a:lstStyle>
            <a:lvl1pPr marL="0" indent="0" defTabSz="457200">
              <a:lnSpc>
                <a:spcPct val="100000"/>
              </a:lnSpc>
              <a:spcBef>
                <a:spcPts val="0"/>
              </a:spcBef>
              <a:buFontTx/>
              <a:buNone/>
              <a:defRPr sz="2700" kern="0" spc="-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subtitle</a:t>
            </a:r>
            <a:endParaRPr lang="en-GB" noProof="0" dirty="0"/>
          </a:p>
        </p:txBody>
      </p:sp>
      <p:sp>
        <p:nvSpPr>
          <p:cNvPr id="3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en-US" sz="800" smtClean="0">
                <a:solidFill>
                  <a:srgbClr val="FFFFFF"/>
                </a:solidFill>
                <a:latin typeface="Arial" panose="020B0604020202020204" pitchFamily="34" charset="0"/>
              </a:rPr>
              <a:t>Public</a:t>
            </a:r>
            <a:endParaRPr lang="en-US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en-US" sz="800" smtClean="0">
                <a:solidFill>
                  <a:srgbClr val="FFFFFF"/>
                </a:solidFill>
                <a:latin typeface="Arial" panose="020B0604020202020204" pitchFamily="34" charset="0"/>
              </a:rPr>
              <a:t>Public</a:t>
            </a:r>
            <a:endParaRPr lang="en-US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64527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6000" y="1038867"/>
            <a:ext cx="7324914" cy="1599642"/>
          </a:xfrm>
        </p:spPr>
        <p:txBody>
          <a:bodyPr anchor="b" anchorCtr="0">
            <a:normAutofit/>
          </a:bodyPr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6000" spc="-1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title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95998" y="2797067"/>
            <a:ext cx="5528551" cy="783431"/>
          </a:xfrm>
        </p:spPr>
        <p:txBody>
          <a:bodyPr wrap="square">
            <a:noAutofit/>
          </a:bodyPr>
          <a:lstStyle>
            <a:lvl1pPr marL="0" indent="0" defTabSz="457200">
              <a:lnSpc>
                <a:spcPct val="100000"/>
              </a:lnSpc>
              <a:spcBef>
                <a:spcPts val="0"/>
              </a:spcBef>
              <a:buFontTx/>
              <a:buNone/>
              <a:defRPr sz="2700" kern="0" spc="-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subtitle</a:t>
            </a:r>
            <a:endParaRPr lang="en-GB" noProof="0" dirty="0"/>
          </a:p>
        </p:txBody>
      </p:sp>
      <p:sp>
        <p:nvSpPr>
          <p:cNvPr id="2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en-US" sz="800" smtClean="0">
                <a:solidFill>
                  <a:srgbClr val="FFFFFF"/>
                </a:solidFill>
                <a:latin typeface="Arial" panose="020B0604020202020204" pitchFamily="34" charset="0"/>
              </a:rPr>
              <a:t>Public</a:t>
            </a:r>
            <a:endParaRPr lang="en-US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en-US" sz="800" smtClean="0">
                <a:solidFill>
                  <a:srgbClr val="FFFFFF"/>
                </a:solidFill>
                <a:latin typeface="Arial" panose="020B0604020202020204" pitchFamily="34" charset="0"/>
              </a:rPr>
              <a:t>Public</a:t>
            </a:r>
            <a:endParaRPr lang="en-US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33993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96000" y="943570"/>
            <a:ext cx="8244916" cy="1242138"/>
          </a:xfrm>
        </p:spPr>
        <p:txBody>
          <a:bodyPr vert="horz" lIns="0" tIns="0" rIns="0" bIns="0" rtlCol="0" anchor="b">
            <a:noAutofit/>
          </a:bodyPr>
          <a:lstStyle>
            <a:lvl1pPr algn="l">
              <a:defRPr lang="en-GB" sz="5000" kern="1200" spc="-150" baseline="0" dirty="0">
                <a:solidFill>
                  <a:srgbClr val="FFFFFF"/>
                </a:solidFill>
              </a:defRPr>
            </a:lvl1pPr>
          </a:lstStyle>
          <a:p>
            <a:pPr lvl="0" algn="l" defTabSz="457200">
              <a:lnSpc>
                <a:spcPct val="90000"/>
              </a:lnSpc>
            </a:pPr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5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396000" y="3655014"/>
            <a:ext cx="4766551" cy="124301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kern="1000" spc="-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 smtClean="0"/>
              <a:t>Click to add text</a:t>
            </a:r>
            <a:endParaRPr lang="en-GB" noProof="0" dirty="0"/>
          </a:p>
        </p:txBody>
      </p:sp>
      <p:sp>
        <p:nvSpPr>
          <p:cNvPr id="2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en-US" sz="800" smtClean="0">
                <a:solidFill>
                  <a:srgbClr val="FFFFFF"/>
                </a:solidFill>
                <a:latin typeface="Arial" panose="020B0604020202020204" pitchFamily="34" charset="0"/>
              </a:rPr>
              <a:t>Public</a:t>
            </a:r>
            <a:endParaRPr lang="en-US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en-US" sz="800" smtClean="0">
                <a:solidFill>
                  <a:srgbClr val="FFFFFF"/>
                </a:solidFill>
                <a:latin typeface="Arial" panose="020B0604020202020204" pitchFamily="34" charset="0"/>
              </a:rPr>
              <a:t>Public</a:t>
            </a:r>
            <a:endParaRPr lang="en-US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703512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96000" y="243000"/>
            <a:ext cx="4595100" cy="914288"/>
          </a:xfrm>
        </p:spPr>
        <p:txBody>
          <a:bodyPr vert="horz" lIns="0" tIns="0" rIns="0" bIns="0" rtlCol="0" anchor="b" anchorCtr="0">
            <a:noAutofit/>
          </a:bodyPr>
          <a:lstStyle>
            <a:lvl1pPr algn="l">
              <a:defRPr lang="en-GB" sz="2800" kern="0" spc="-100" baseline="0" dirty="0">
                <a:solidFill>
                  <a:srgbClr val="FFFFFF"/>
                </a:solidFill>
              </a:defRPr>
            </a:lvl1pPr>
          </a:lstStyle>
          <a:p>
            <a:pPr lvl="0" algn="l" defTabSz="457200">
              <a:lnSpc>
                <a:spcPct val="90000"/>
              </a:lnSpc>
            </a:pPr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5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396001" y="1258139"/>
            <a:ext cx="3109200" cy="23637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1400" spc="-3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 smtClean="0"/>
              <a:t>Click to add text</a:t>
            </a:r>
            <a:endParaRPr lang="en-GB" noProof="0" dirty="0"/>
          </a:p>
        </p:txBody>
      </p:sp>
      <p:sp>
        <p:nvSpPr>
          <p:cNvPr id="3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en-US" sz="800" smtClean="0">
                <a:solidFill>
                  <a:srgbClr val="FFFFFF"/>
                </a:solidFill>
                <a:latin typeface="Arial" panose="020B0604020202020204" pitchFamily="34" charset="0"/>
              </a:rPr>
              <a:t>Public</a:t>
            </a:r>
            <a:endParaRPr lang="en-US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en-US" sz="800" smtClean="0">
                <a:solidFill>
                  <a:srgbClr val="FFFFFF"/>
                </a:solidFill>
                <a:latin typeface="Arial" panose="020B0604020202020204" pitchFamily="34" charset="0"/>
              </a:rPr>
              <a:t>Public</a:t>
            </a:r>
            <a:endParaRPr lang="en-US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41759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6000" y="1038867"/>
            <a:ext cx="7324914" cy="1599642"/>
          </a:xfrm>
        </p:spPr>
        <p:txBody>
          <a:bodyPr anchor="b" anchorCtr="0">
            <a:normAutofit/>
          </a:bodyPr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6000" spc="-1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dirty="0" smtClean="0"/>
              <a:t>Click to add title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95999" y="2797067"/>
            <a:ext cx="7326000" cy="783431"/>
          </a:xfrm>
        </p:spPr>
        <p:txBody>
          <a:bodyPr wrap="square">
            <a:noAutofit/>
          </a:bodyPr>
          <a:lstStyle>
            <a:lvl1pPr marL="0" indent="0" defTabSz="457200">
              <a:lnSpc>
                <a:spcPct val="100000"/>
              </a:lnSpc>
              <a:spcBef>
                <a:spcPts val="0"/>
              </a:spcBef>
              <a:buFontTx/>
              <a:buNone/>
              <a:defRPr sz="2700" kern="0" spc="-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subtitle</a:t>
            </a:r>
            <a:endParaRPr lang="en-GB" noProof="0" dirty="0"/>
          </a:p>
        </p:txBody>
      </p:sp>
      <p:sp>
        <p:nvSpPr>
          <p:cNvPr id="3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en-US" sz="800" smtClean="0">
                <a:solidFill>
                  <a:srgbClr val="FFFFFF"/>
                </a:solidFill>
                <a:latin typeface="Arial" panose="020B0604020202020204" pitchFamily="34" charset="0"/>
              </a:rPr>
              <a:t>Public</a:t>
            </a:r>
            <a:endParaRPr lang="en-US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en-US" sz="800" smtClean="0">
                <a:solidFill>
                  <a:srgbClr val="FFFFFF"/>
                </a:solidFill>
                <a:latin typeface="Arial" panose="020B0604020202020204" pitchFamily="34" charset="0"/>
              </a:rPr>
              <a:t>Public</a:t>
            </a:r>
            <a:endParaRPr lang="en-US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731446"/>
      </p:ext>
    </p:extLst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393700" y="4826000"/>
            <a:ext cx="355600" cy="152400"/>
          </a:xfrm>
        </p:spPr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8061824"/>
      </p:ext>
    </p:extLst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000" y="1267199"/>
            <a:ext cx="3731102" cy="310680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20000" y="1267199"/>
            <a:ext cx="3731102" cy="310680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393700" y="4826000"/>
            <a:ext cx="355600" cy="152400"/>
          </a:xfrm>
        </p:spPr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4074960"/>
      </p:ext>
    </p:extLst>
  </p:cSld>
  <p:clrMapOvr>
    <a:masterClrMapping/>
  </p:clrMapOvr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393700" y="4826000"/>
            <a:ext cx="355600" cy="152400"/>
          </a:xfrm>
        </p:spPr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7026066"/>
      </p:ext>
    </p:extLst>
  </p:cSld>
  <p:clrMapOvr>
    <a:masterClrMapping/>
  </p:clrMapOvr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96000" y="466341"/>
            <a:ext cx="8229600" cy="390600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 smtClean="0"/>
              <a:t>Click to add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393700" y="4826000"/>
            <a:ext cx="355600" cy="152400"/>
          </a:xfrm>
        </p:spPr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8540229"/>
      </p:ext>
    </p:extLst>
  </p:cSld>
  <p:clrMapOvr>
    <a:masterClrMapping/>
  </p:clrMapOvr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93700" y="4826000"/>
            <a:ext cx="355600" cy="152400"/>
          </a:xfrm>
        </p:spPr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1993479"/>
      </p:ext>
    </p:extLst>
  </p:cSld>
  <p:clrMapOvr>
    <a:masterClrMapping/>
  </p:clrMapOvr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393700" y="4826000"/>
            <a:ext cx="355600" cy="152400"/>
          </a:xfrm>
        </p:spPr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96000" y="466341"/>
            <a:ext cx="8229600" cy="3906001"/>
          </a:xfrm>
        </p:spPr>
        <p:txBody>
          <a:bodyPr/>
          <a:lstStyle>
            <a:lvl1pPr marL="0" indent="0">
              <a:buFontTx/>
              <a:buNone/>
              <a:defRPr sz="8000" b="1" spc="-150" baseline="0">
                <a:solidFill>
                  <a:srgbClr val="00833E"/>
                </a:solidFill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 dirty="0" smtClean="0"/>
              <a:t>Click to add quote or</a:t>
            </a:r>
            <a:br>
              <a:rPr lang="en-GB" dirty="0" smtClean="0"/>
            </a:br>
            <a:r>
              <a:rPr lang="en-GB" dirty="0" smtClean="0"/>
              <a:t>big text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76306965"/>
      </p:ext>
    </p:extLst>
  </p:cSld>
  <p:clrMapOvr>
    <a:masterClrMapping/>
  </p:clrMapOvr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en-US" sz="800" smtClean="0">
                <a:solidFill>
                  <a:srgbClr val="FFFFFF"/>
                </a:solidFill>
                <a:latin typeface="Arial" panose="020B0604020202020204" pitchFamily="34" charset="0"/>
              </a:rPr>
              <a:t>Public</a:t>
            </a:r>
            <a:endParaRPr lang="en-US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en-US" sz="800" smtClean="0">
                <a:solidFill>
                  <a:srgbClr val="FFFFFF"/>
                </a:solidFill>
                <a:latin typeface="Arial" panose="020B0604020202020204" pitchFamily="34" charset="0"/>
              </a:rPr>
              <a:t>Public</a:t>
            </a:r>
            <a:endParaRPr lang="en-US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993630"/>
      </p:ext>
    </p:extLst>
  </p:cSld>
  <p:clrMapOvr>
    <a:masterClrMapping/>
  </p:clrMapOvr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Front page">
    <p:bg>
      <p:bgPr>
        <a:solidFill>
          <a:srgbClr val="9AC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08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6000" y="1782000"/>
            <a:ext cx="8229600" cy="857250"/>
          </a:xfrm>
        </p:spPr>
        <p:txBody>
          <a:bodyPr anchor="b" anchorCtr="0">
            <a:normAutofit/>
          </a:bodyPr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6000" spc="-1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front page headline</a:t>
            </a:r>
            <a:endParaRPr lang="en-GB" noProof="0" dirty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96000" y="2792889"/>
            <a:ext cx="5767200" cy="378042"/>
          </a:xfrm>
        </p:spPr>
        <p:txBody>
          <a:bodyPr wrap="square"/>
          <a:lstStyle>
            <a:lvl1pPr marL="0" indent="0" defTabSz="457200">
              <a:lnSpc>
                <a:spcPct val="100000"/>
              </a:lnSpc>
              <a:spcBef>
                <a:spcPts val="0"/>
              </a:spcBef>
              <a:buFontTx/>
              <a:buNone/>
              <a:defRPr sz="2700" kern="0" spc="-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subtitle</a:t>
            </a:r>
            <a:endParaRPr lang="en-GB" noProof="0" dirty="0"/>
          </a:p>
        </p:txBody>
      </p:sp>
      <p:sp>
        <p:nvSpPr>
          <p:cNvPr id="2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en-US" sz="800" smtClean="0">
                <a:solidFill>
                  <a:srgbClr val="FFFFFF"/>
                </a:solidFill>
                <a:latin typeface="Arial" panose="020B0604020202020204" pitchFamily="34" charset="0"/>
              </a:rPr>
              <a:t>Public</a:t>
            </a:r>
            <a:endParaRPr lang="en-US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en-US" sz="800" smtClean="0">
                <a:solidFill>
                  <a:srgbClr val="FFFFFF"/>
                </a:solidFill>
                <a:latin typeface="Arial" panose="020B0604020202020204" pitchFamily="34" charset="0"/>
              </a:rPr>
              <a:t>Public</a:t>
            </a:r>
            <a:endParaRPr lang="en-US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571030"/>
      </p:ext>
    </p:extLst>
  </p:cSld>
  <p:clrMapOvr>
    <a:masterClrMapping/>
  </p:clrMapOvr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front page">
    <p:bg>
      <p:bgPr>
        <a:solidFill>
          <a:srgbClr val="FFBE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08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6000" y="1782000"/>
            <a:ext cx="8229600" cy="857250"/>
          </a:xfrm>
        </p:spPr>
        <p:txBody>
          <a:bodyPr anchor="b" anchorCtr="0">
            <a:normAutofit/>
          </a:bodyPr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6000" spc="-150" baseline="0">
                <a:solidFill>
                  <a:srgbClr val="FFFFFF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headline</a:t>
            </a:r>
            <a:endParaRPr lang="en-GB" noProof="0" dirty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96000" y="2792889"/>
            <a:ext cx="5767200" cy="378042"/>
          </a:xfrm>
        </p:spPr>
        <p:txBody>
          <a:bodyPr wrap="square"/>
          <a:lstStyle>
            <a:lvl1pPr marL="0" indent="0" defTabSz="457200">
              <a:lnSpc>
                <a:spcPct val="100000"/>
              </a:lnSpc>
              <a:spcBef>
                <a:spcPts val="0"/>
              </a:spcBef>
              <a:buFontTx/>
              <a:buNone/>
              <a:defRPr sz="2700" kern="0" spc="-50" baseline="0">
                <a:solidFill>
                  <a:srgbClr val="FFFFFF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subtitle</a:t>
            </a:r>
            <a:endParaRPr lang="en-GB" noProof="0" dirty="0"/>
          </a:p>
        </p:txBody>
      </p:sp>
      <p:sp>
        <p:nvSpPr>
          <p:cNvPr id="2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en-US" sz="800" smtClean="0">
                <a:solidFill>
                  <a:srgbClr val="FFFFFF"/>
                </a:solidFill>
                <a:latin typeface="Arial" panose="020B0604020202020204" pitchFamily="34" charset="0"/>
              </a:rPr>
              <a:t>Public</a:t>
            </a:r>
            <a:endParaRPr lang="en-US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en-US" sz="800" smtClean="0">
                <a:solidFill>
                  <a:srgbClr val="FFFFFF"/>
                </a:solidFill>
                <a:latin typeface="Arial" panose="020B0604020202020204" pitchFamily="34" charset="0"/>
              </a:rPr>
              <a:t>Public</a:t>
            </a:r>
            <a:endParaRPr lang="en-US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799509"/>
      </p:ext>
    </p:extLst>
  </p:cSld>
  <p:clrMapOvr>
    <a:masterClrMapping/>
  </p:clrMapOvr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6000" y="1038867"/>
            <a:ext cx="7324914" cy="1599642"/>
          </a:xfrm>
        </p:spPr>
        <p:txBody>
          <a:bodyPr anchor="b" anchorCtr="0">
            <a:normAutofit/>
          </a:bodyPr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6000" spc="-1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title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95999" y="2797067"/>
            <a:ext cx="7326000" cy="783431"/>
          </a:xfrm>
        </p:spPr>
        <p:txBody>
          <a:bodyPr wrap="square">
            <a:noAutofit/>
          </a:bodyPr>
          <a:lstStyle>
            <a:lvl1pPr marL="0" indent="0" defTabSz="457200">
              <a:lnSpc>
                <a:spcPct val="100000"/>
              </a:lnSpc>
              <a:spcBef>
                <a:spcPts val="0"/>
              </a:spcBef>
              <a:buFontTx/>
              <a:buNone/>
              <a:defRPr sz="2700" kern="0" spc="-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subtitle</a:t>
            </a:r>
            <a:endParaRPr lang="en-GB" noProof="0" dirty="0"/>
          </a:p>
        </p:txBody>
      </p:sp>
      <p:sp>
        <p:nvSpPr>
          <p:cNvPr id="2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en-US" sz="800" smtClean="0">
                <a:solidFill>
                  <a:srgbClr val="FFFFFF"/>
                </a:solidFill>
                <a:latin typeface="Arial" panose="020B0604020202020204" pitchFamily="34" charset="0"/>
              </a:rPr>
              <a:t>Public</a:t>
            </a:r>
            <a:endParaRPr lang="en-US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en-US" sz="800" smtClean="0">
                <a:solidFill>
                  <a:srgbClr val="FFFFFF"/>
                </a:solidFill>
                <a:latin typeface="Arial" panose="020B0604020202020204" pitchFamily="34" charset="0"/>
              </a:rPr>
              <a:t>Public</a:t>
            </a:r>
            <a:endParaRPr lang="en-US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65930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96000" y="943570"/>
            <a:ext cx="8244916" cy="1242138"/>
          </a:xfrm>
        </p:spPr>
        <p:txBody>
          <a:bodyPr vert="horz" lIns="0" tIns="0" rIns="0" bIns="0" rtlCol="0" anchor="b">
            <a:noAutofit/>
          </a:bodyPr>
          <a:lstStyle>
            <a:lvl1pPr algn="l">
              <a:defRPr lang="en-GB" sz="5000" kern="1200" spc="-150" baseline="0" dirty="0">
                <a:solidFill>
                  <a:srgbClr val="FFFFFF"/>
                </a:solidFill>
              </a:defRPr>
            </a:lvl1pPr>
          </a:lstStyle>
          <a:p>
            <a:pPr lvl="0" algn="l" defTabSz="457200">
              <a:lnSpc>
                <a:spcPct val="90000"/>
              </a:lnSpc>
            </a:pPr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5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396000" y="3655014"/>
            <a:ext cx="4766551" cy="124301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kern="1000" spc="-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 smtClean="0"/>
              <a:t>Click to add the story</a:t>
            </a:r>
            <a:endParaRPr lang="en-GB" noProof="0" dirty="0"/>
          </a:p>
        </p:txBody>
      </p:sp>
      <p:sp>
        <p:nvSpPr>
          <p:cNvPr id="3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en-US" sz="800" smtClean="0">
                <a:solidFill>
                  <a:srgbClr val="FFFFFF"/>
                </a:solidFill>
                <a:latin typeface="Arial" panose="020B0604020202020204" pitchFamily="34" charset="0"/>
              </a:rPr>
              <a:t>Public</a:t>
            </a:r>
            <a:endParaRPr lang="en-US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en-US" sz="800" smtClean="0">
                <a:solidFill>
                  <a:srgbClr val="FFFFFF"/>
                </a:solidFill>
                <a:latin typeface="Arial" panose="020B0604020202020204" pitchFamily="34" charset="0"/>
              </a:rPr>
              <a:t>Public</a:t>
            </a:r>
            <a:endParaRPr lang="en-US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671096"/>
      </p:ext>
    </p:extLst>
  </p:cSld>
  <p:clrMapOvr>
    <a:masterClrMapping/>
  </p:clrMapOvr>
  <p:hf sldNum="0"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96000" y="943570"/>
            <a:ext cx="8244916" cy="1242138"/>
          </a:xfrm>
        </p:spPr>
        <p:txBody>
          <a:bodyPr vert="horz" lIns="0" tIns="0" rIns="0" bIns="0" rtlCol="0" anchor="b">
            <a:noAutofit/>
          </a:bodyPr>
          <a:lstStyle>
            <a:lvl1pPr algn="l">
              <a:defRPr lang="en-GB" sz="5000" kern="1200" spc="-150" baseline="0" dirty="0">
                <a:solidFill>
                  <a:srgbClr val="FFFFFF"/>
                </a:solidFill>
              </a:defRPr>
            </a:lvl1pPr>
          </a:lstStyle>
          <a:p>
            <a:pPr lvl="0" algn="l" defTabSz="457200">
              <a:lnSpc>
                <a:spcPct val="90000"/>
              </a:lnSpc>
            </a:pPr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5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396000" y="3655014"/>
            <a:ext cx="4766551" cy="124301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kern="1000" spc="-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 smtClean="0"/>
              <a:t>Click to add text</a:t>
            </a:r>
            <a:endParaRPr lang="en-GB" noProof="0" dirty="0"/>
          </a:p>
        </p:txBody>
      </p:sp>
      <p:sp>
        <p:nvSpPr>
          <p:cNvPr id="3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en-US" sz="800" smtClean="0">
                <a:solidFill>
                  <a:srgbClr val="FFFFFF"/>
                </a:solidFill>
                <a:latin typeface="Arial" panose="020B0604020202020204" pitchFamily="34" charset="0"/>
              </a:rPr>
              <a:t>Public</a:t>
            </a:r>
            <a:endParaRPr lang="en-US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en-US" sz="800" smtClean="0">
                <a:solidFill>
                  <a:srgbClr val="FFFFFF"/>
                </a:solidFill>
                <a:latin typeface="Arial" panose="020B0604020202020204" pitchFamily="34" charset="0"/>
              </a:rPr>
              <a:t>Public</a:t>
            </a:r>
            <a:endParaRPr lang="en-US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710046"/>
      </p:ext>
    </p:extLst>
  </p:cSld>
  <p:clrMapOvr>
    <a:masterClrMapping/>
  </p:clrMapOvr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96000" y="243000"/>
            <a:ext cx="4595100" cy="914288"/>
          </a:xfrm>
        </p:spPr>
        <p:txBody>
          <a:bodyPr vert="horz" lIns="0" tIns="0" rIns="0" bIns="0" rtlCol="0" anchor="b" anchorCtr="0">
            <a:noAutofit/>
          </a:bodyPr>
          <a:lstStyle>
            <a:lvl1pPr algn="l">
              <a:defRPr lang="en-GB" sz="2800" kern="0" spc="-100" baseline="0" dirty="0">
                <a:solidFill>
                  <a:srgbClr val="FFFFFF"/>
                </a:solidFill>
              </a:defRPr>
            </a:lvl1pPr>
          </a:lstStyle>
          <a:p>
            <a:pPr lvl="0" algn="l" defTabSz="457200">
              <a:lnSpc>
                <a:spcPct val="90000"/>
              </a:lnSpc>
            </a:pPr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5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396001" y="1258139"/>
            <a:ext cx="3109200" cy="23637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1400" spc="-3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 smtClean="0"/>
              <a:t>Click to add text</a:t>
            </a:r>
            <a:endParaRPr lang="en-GB" noProof="0" dirty="0"/>
          </a:p>
        </p:txBody>
      </p:sp>
      <p:sp>
        <p:nvSpPr>
          <p:cNvPr id="2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en-US" sz="800" smtClean="0">
                <a:solidFill>
                  <a:srgbClr val="FFFFFF"/>
                </a:solidFill>
                <a:latin typeface="Arial" panose="020B0604020202020204" pitchFamily="34" charset="0"/>
              </a:rPr>
              <a:t>Public</a:t>
            </a:r>
            <a:endParaRPr lang="en-US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en-US" sz="800" smtClean="0">
                <a:solidFill>
                  <a:srgbClr val="FFFFFF"/>
                </a:solidFill>
                <a:latin typeface="Arial" panose="020B0604020202020204" pitchFamily="34" charset="0"/>
              </a:rPr>
              <a:t>Public</a:t>
            </a:r>
            <a:endParaRPr lang="en-US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804372"/>
      </p:ext>
    </p:extLst>
  </p:cSld>
  <p:clrMapOvr>
    <a:masterClrMapping/>
  </p:clrMapOvr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393700" y="4826000"/>
            <a:ext cx="355600" cy="152400"/>
          </a:xfrm>
        </p:spPr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237161"/>
      </p:ext>
    </p:extLst>
  </p:cSld>
  <p:clrMapOvr>
    <a:masterClrMapping/>
  </p:clrMapOvr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000" y="1267199"/>
            <a:ext cx="3731102" cy="310680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20000" y="1267199"/>
            <a:ext cx="3731102" cy="310680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393700" y="4826000"/>
            <a:ext cx="355600" cy="152400"/>
          </a:xfrm>
        </p:spPr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2439749"/>
      </p:ext>
    </p:extLst>
  </p:cSld>
  <p:clrMapOvr>
    <a:masterClrMapping/>
  </p:clrMapOvr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393700" y="4826000"/>
            <a:ext cx="355600" cy="152400"/>
          </a:xfrm>
        </p:spPr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791826"/>
      </p:ext>
    </p:extLst>
  </p:cSld>
  <p:clrMapOvr>
    <a:masterClrMapping/>
  </p:clrMapOvr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96000" y="466341"/>
            <a:ext cx="8229600" cy="390600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 smtClean="0"/>
              <a:t>Click to add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393700" y="4826000"/>
            <a:ext cx="355600" cy="152400"/>
          </a:xfrm>
        </p:spPr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3044876"/>
      </p:ext>
    </p:extLst>
  </p:cSld>
  <p:clrMapOvr>
    <a:masterClrMapping/>
  </p:clrMapOvr>
  <p:hf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93700" y="4826000"/>
            <a:ext cx="355600" cy="152400"/>
          </a:xfrm>
        </p:spPr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2066101"/>
      </p:ext>
    </p:extLst>
  </p:cSld>
  <p:clrMapOvr>
    <a:masterClrMapping/>
  </p:clrMapOvr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393700" y="4826000"/>
            <a:ext cx="355600" cy="152400"/>
          </a:xfrm>
        </p:spPr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96000" y="466341"/>
            <a:ext cx="8229600" cy="3906001"/>
          </a:xfrm>
        </p:spPr>
        <p:txBody>
          <a:bodyPr/>
          <a:lstStyle>
            <a:lvl1pPr marL="0" indent="0">
              <a:buFontTx/>
              <a:buNone/>
              <a:defRPr sz="8000" b="1" spc="-150" baseline="0">
                <a:solidFill>
                  <a:srgbClr val="D75F00"/>
                </a:solidFill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 dirty="0" smtClean="0"/>
              <a:t>Click to add quote or</a:t>
            </a:r>
            <a:br>
              <a:rPr lang="en-GB" dirty="0" smtClean="0"/>
            </a:br>
            <a:r>
              <a:rPr lang="en-GB" dirty="0" smtClean="0"/>
              <a:t>big text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90403794"/>
      </p:ext>
    </p:extLst>
  </p:cSld>
  <p:clrMapOvr>
    <a:masterClrMapping/>
  </p:clrMapOvr>
  <p:hf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en-US" sz="800" smtClean="0">
                <a:solidFill>
                  <a:srgbClr val="FFFFFF"/>
                </a:solidFill>
                <a:latin typeface="Arial" panose="020B0604020202020204" pitchFamily="34" charset="0"/>
              </a:rPr>
              <a:t>Public</a:t>
            </a:r>
            <a:endParaRPr lang="en-US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en-US" sz="800" smtClean="0">
                <a:solidFill>
                  <a:srgbClr val="FFFFFF"/>
                </a:solidFill>
                <a:latin typeface="Arial" panose="020B0604020202020204" pitchFamily="34" charset="0"/>
              </a:rPr>
              <a:t>Public</a:t>
            </a:r>
            <a:endParaRPr lang="en-US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35557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96000" y="243000"/>
            <a:ext cx="4595100" cy="914288"/>
          </a:xfrm>
        </p:spPr>
        <p:txBody>
          <a:bodyPr vert="horz" lIns="0" tIns="0" rIns="0" bIns="0" rtlCol="0" anchor="b" anchorCtr="0">
            <a:noAutofit/>
          </a:bodyPr>
          <a:lstStyle>
            <a:lvl1pPr algn="l">
              <a:defRPr lang="en-GB" sz="2800" kern="0" spc="-100" baseline="0" dirty="0">
                <a:solidFill>
                  <a:srgbClr val="FFFFFF"/>
                </a:solidFill>
              </a:defRPr>
            </a:lvl1pPr>
          </a:lstStyle>
          <a:p>
            <a:pPr lvl="0" algn="l" defTabSz="457200">
              <a:lnSpc>
                <a:spcPct val="90000"/>
              </a:lnSpc>
            </a:pPr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5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396001" y="1258139"/>
            <a:ext cx="3109200" cy="23637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1400" spc="-3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 smtClean="0"/>
              <a:t>Click to add text</a:t>
            </a:r>
            <a:endParaRPr lang="en-GB" noProof="0" dirty="0"/>
          </a:p>
        </p:txBody>
      </p:sp>
      <p:sp>
        <p:nvSpPr>
          <p:cNvPr id="3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en-US" sz="800" smtClean="0">
                <a:solidFill>
                  <a:srgbClr val="FFFFFF"/>
                </a:solidFill>
                <a:latin typeface="Arial" panose="020B0604020202020204" pitchFamily="34" charset="0"/>
              </a:rPr>
              <a:t>Public</a:t>
            </a:r>
            <a:endParaRPr lang="en-US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en-US" sz="800" smtClean="0">
                <a:solidFill>
                  <a:srgbClr val="FFFFFF"/>
                </a:solidFill>
                <a:latin typeface="Arial" panose="020B0604020202020204" pitchFamily="34" charset="0"/>
              </a:rPr>
              <a:t>Public</a:t>
            </a:r>
            <a:endParaRPr lang="en-US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23647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6000" y="144718"/>
            <a:ext cx="8229600" cy="1008000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393700" y="4826000"/>
            <a:ext cx="355600" cy="152400"/>
          </a:xfrm>
        </p:spPr>
        <p:txBody>
          <a:bodyPr/>
          <a:lstStyle/>
          <a:p>
            <a:fld id="{DCBC35A0-11B8-4010-8BDD-9826B8204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7907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6000" y="144718"/>
            <a:ext cx="8229600" cy="1008000"/>
          </a:xfrm>
        </p:spPr>
        <p:txBody>
          <a:bodyPr/>
          <a:lstStyle/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000" y="1267199"/>
            <a:ext cx="3731102" cy="310680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20000" y="1267199"/>
            <a:ext cx="3731102" cy="310680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393700" y="4826000"/>
            <a:ext cx="355600" cy="152400"/>
          </a:xfrm>
        </p:spPr>
        <p:txBody>
          <a:bodyPr/>
          <a:lstStyle/>
          <a:p>
            <a:fld id="{DCBC35A0-11B8-4010-8BDD-9826B8204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64252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6000" y="144718"/>
            <a:ext cx="8229600" cy="1008000"/>
          </a:xfrm>
        </p:spPr>
        <p:txBody>
          <a:bodyPr/>
          <a:lstStyle/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393700" y="4826000"/>
            <a:ext cx="355600" cy="152400"/>
          </a:xfrm>
        </p:spPr>
        <p:txBody>
          <a:bodyPr/>
          <a:lstStyle/>
          <a:p>
            <a:fld id="{DCBC35A0-11B8-4010-8BDD-9826B8204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3827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96000" y="466341"/>
            <a:ext cx="8229600" cy="390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 smtClean="0"/>
              <a:t>Click to add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393700" y="4826000"/>
            <a:ext cx="355600" cy="152400"/>
          </a:xfrm>
        </p:spPr>
        <p:txBody>
          <a:bodyPr/>
          <a:lstStyle/>
          <a:p>
            <a:fld id="{DCBC35A0-11B8-4010-8BDD-9826B8204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26633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6000" y="144718"/>
            <a:ext cx="8229600" cy="10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GB" noProof="0" dirty="0" smtClean="0"/>
              <a:t>Click to add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000" y="1266826"/>
            <a:ext cx="8229600" cy="3105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add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3700" y="4826000"/>
            <a:ext cx="355600" cy="152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100" b="1">
                <a:solidFill>
                  <a:srgbClr val="62B3E5"/>
                </a:solidFill>
              </a:defRPr>
            </a:lvl1pPr>
          </a:lstStyle>
          <a:p>
            <a:fld id="{DCBC35A0-11B8-4010-8BDD-9826B82045B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hape 3"/>
          <p:cNvSpPr/>
          <p:nvPr/>
        </p:nvSpPr>
        <p:spPr>
          <a:xfrm>
            <a:off x="166812" y="4627275"/>
            <a:ext cx="8810379" cy="0"/>
          </a:xfrm>
          <a:prstGeom prst="line">
            <a:avLst/>
          </a:prstGeom>
          <a:ln w="6350">
            <a:solidFill>
              <a:srgbClr val="62B3E5"/>
            </a:solidFill>
          </a:ln>
        </p:spPr>
        <p:txBody>
          <a:bodyPr lIns="0" tIns="0" rIns="0" bIns="0"/>
          <a:lstStyle/>
          <a:p>
            <a:pPr marL="0" marR="0" lvl="0" indent="0" defTabSz="22844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200">
                <a:latin typeface="+mn-lt"/>
                <a:ea typeface="+mn-ea"/>
                <a:cs typeface="+mn-cs"/>
                <a:sym typeface="Helvetica"/>
              </a:defRPr>
            </a:pPr>
            <a:endParaRPr kumimoji="0" sz="3200" b="0" i="0" u="none" strike="noStrike" kern="0" cap="none" spc="0" normalizeH="0" baseline="0" noProof="0">
              <a:ln>
                <a:noFill/>
              </a:ln>
              <a:solidFill>
                <a:srgbClr val="E56386"/>
              </a:solidFill>
              <a:effectLst/>
              <a:uLnTx/>
              <a:uFillTx/>
              <a:latin typeface="Arial"/>
              <a:sym typeface="Helvetica"/>
            </a:endParaRPr>
          </a:p>
        </p:txBody>
      </p:sp>
      <p:pic>
        <p:nvPicPr>
          <p:cNvPr id="8" name="Picture 7" title="FooterLogoWide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503" y="4761532"/>
            <a:ext cx="757160" cy="252386"/>
          </a:xfrm>
          <a:prstGeom prst="rect">
            <a:avLst/>
          </a:prstGeom>
        </p:spPr>
      </p:pic>
      <p:sp>
        <p:nvSpPr>
          <p:cNvPr id="3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en-US" sz="800" smtClean="0">
                <a:solidFill>
                  <a:srgbClr val="7B7B7B"/>
                </a:solidFill>
                <a:latin typeface="Arial" panose="020B0604020202020204" pitchFamily="34" charset="0"/>
              </a:rPr>
              <a:t>Public</a:t>
            </a:r>
            <a:endParaRPr lang="en-US" sz="800">
              <a:solidFill>
                <a:srgbClr val="7B7B7B"/>
              </a:solidFill>
              <a:latin typeface="Arial" panose="020B0604020202020204" pitchFamily="34" charset="0"/>
            </a:endParaRPr>
          </a:p>
        </p:txBody>
      </p:sp>
      <p:sp>
        <p:nvSpPr>
          <p:cNvPr id="4" name="TIETOCOPYRIGHT"/>
          <p:cNvSpPr txBox="1"/>
          <p:nvPr userDrawn="1"/>
        </p:nvSpPr>
        <p:spPr>
          <a:xfrm>
            <a:off x="762000" y="4813300"/>
            <a:ext cx="1397000" cy="1651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l"/>
            <a:r>
              <a:rPr lang="en-US" sz="1100" spc="-40" smtClean="0">
                <a:solidFill>
                  <a:srgbClr val="62B3E5"/>
                </a:solidFill>
                <a:latin typeface="Arial" panose="020B0604020202020204" pitchFamily="34" charset="0"/>
              </a:rPr>
              <a:t>© Tieto Corporation</a:t>
            </a:r>
            <a:endParaRPr lang="en-US" sz="1100" spc="-40">
              <a:solidFill>
                <a:srgbClr val="62B3E5"/>
              </a:solidFill>
              <a:latin typeface="Arial" panose="020B0604020202020204" pitchFamily="34" charset="0"/>
            </a:endParaRPr>
          </a:p>
        </p:txBody>
      </p:sp>
      <p:sp>
        <p:nvSpPr>
          <p:cNvPr id="5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en-US" sz="800" smtClean="0">
                <a:solidFill>
                  <a:srgbClr val="7B7B7B"/>
                </a:solidFill>
                <a:latin typeface="Arial" panose="020B0604020202020204" pitchFamily="34" charset="0"/>
              </a:rPr>
              <a:t>Public</a:t>
            </a:r>
            <a:endParaRPr lang="en-US" sz="800">
              <a:solidFill>
                <a:srgbClr val="7B7B7B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88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 b="1" kern="0" spc="0" baseline="0">
          <a:solidFill>
            <a:srgbClr val="0065A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2400" kern="0" spc="0" baseline="0">
          <a:solidFill>
            <a:srgbClr val="7B7B7B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2000" kern="0" spc="0" baseline="0">
          <a:solidFill>
            <a:srgbClr val="7B7B7B"/>
          </a:solidFill>
          <a:latin typeface="+mn-lt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1800" kern="0" spc="0" baseline="0">
          <a:solidFill>
            <a:srgbClr val="7B7B7B"/>
          </a:solidFill>
          <a:latin typeface="+mn-lt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1800" kern="0" spc="0" baseline="0">
          <a:solidFill>
            <a:srgbClr val="7B7B7B"/>
          </a:solidFill>
          <a:latin typeface="+mn-lt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1800" kern="0" spc="0" baseline="0">
          <a:solidFill>
            <a:srgbClr val="7B7B7B"/>
          </a:solidFill>
          <a:latin typeface="+mn-lt"/>
        </a:defRPr>
      </a:lvl5pPr>
      <a:lvl6pPr marL="2514600" indent="-228600" algn="l" rtl="0" eaLnBrk="1" fontAlgn="base" hangingPunct="1">
        <a:spcBef>
          <a:spcPts val="5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ts val="5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ts val="5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ts val="5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6000" y="144718"/>
            <a:ext cx="8229600" cy="10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GB" noProof="0" dirty="0" smtClean="0"/>
              <a:t>Click to add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000" y="1266826"/>
            <a:ext cx="8229600" cy="3105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add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3700" y="4826000"/>
            <a:ext cx="355600" cy="152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100" b="1">
                <a:solidFill>
                  <a:srgbClr val="62B3E5"/>
                </a:solidFill>
              </a:defRPr>
            </a:lvl1pPr>
          </a:lstStyle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Shape 3"/>
          <p:cNvSpPr/>
          <p:nvPr/>
        </p:nvSpPr>
        <p:spPr>
          <a:xfrm>
            <a:off x="166812" y="4627275"/>
            <a:ext cx="8810379" cy="0"/>
          </a:xfrm>
          <a:prstGeom prst="line">
            <a:avLst/>
          </a:prstGeom>
          <a:ln w="6350">
            <a:solidFill>
              <a:srgbClr val="62B3E5"/>
            </a:solidFill>
          </a:ln>
        </p:spPr>
        <p:txBody>
          <a:bodyPr lIns="0" tIns="0" rIns="0" bIns="0"/>
          <a:lstStyle/>
          <a:p>
            <a:pPr marL="0" marR="0" lvl="0" indent="0" defTabSz="22844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200">
                <a:latin typeface="+mn-lt"/>
                <a:ea typeface="+mn-ea"/>
                <a:cs typeface="+mn-cs"/>
                <a:sym typeface="Helvetica"/>
              </a:defRPr>
            </a:pPr>
            <a:endParaRPr kumimoji="0" sz="3200" b="0" i="0" u="none" strike="noStrike" kern="0" cap="none" spc="0" normalizeH="0" baseline="0" noProof="0">
              <a:ln>
                <a:noFill/>
              </a:ln>
              <a:solidFill>
                <a:srgbClr val="E56386"/>
              </a:solidFill>
              <a:effectLst/>
              <a:uLnTx/>
              <a:uFillTx/>
              <a:latin typeface="Arial"/>
              <a:sym typeface="Helvetica"/>
            </a:endParaRPr>
          </a:p>
        </p:txBody>
      </p:sp>
      <p:pic>
        <p:nvPicPr>
          <p:cNvPr id="8" name="Picture 7" title="FooterLogoWide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503" y="4761532"/>
            <a:ext cx="757160" cy="252386"/>
          </a:xfrm>
          <a:prstGeom prst="rect">
            <a:avLst/>
          </a:prstGeom>
        </p:spPr>
      </p:pic>
      <p:sp>
        <p:nvSpPr>
          <p:cNvPr id="3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en-US" sz="800" smtClean="0">
                <a:solidFill>
                  <a:srgbClr val="7B7B7B"/>
                </a:solidFill>
                <a:latin typeface="Arial" panose="020B0604020202020204" pitchFamily="34" charset="0"/>
              </a:rPr>
              <a:t>Public</a:t>
            </a:r>
            <a:endParaRPr lang="en-US" sz="800">
              <a:solidFill>
                <a:srgbClr val="7B7B7B"/>
              </a:solidFill>
              <a:latin typeface="Arial" panose="020B0604020202020204" pitchFamily="34" charset="0"/>
            </a:endParaRPr>
          </a:p>
        </p:txBody>
      </p:sp>
      <p:sp>
        <p:nvSpPr>
          <p:cNvPr id="4" name="TIETOCOPYRIGHT"/>
          <p:cNvSpPr txBox="1"/>
          <p:nvPr userDrawn="1"/>
        </p:nvSpPr>
        <p:spPr>
          <a:xfrm>
            <a:off x="762000" y="4813300"/>
            <a:ext cx="1397000" cy="1651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l"/>
            <a:r>
              <a:rPr lang="en-US" sz="1100" spc="-40" smtClean="0">
                <a:solidFill>
                  <a:srgbClr val="62B3E5"/>
                </a:solidFill>
                <a:latin typeface="Arial" panose="020B0604020202020204" pitchFamily="34" charset="0"/>
              </a:rPr>
              <a:t>© Tieto Corporation</a:t>
            </a:r>
            <a:endParaRPr lang="en-US" sz="1100" spc="-40">
              <a:solidFill>
                <a:srgbClr val="62B3E5"/>
              </a:solidFill>
              <a:latin typeface="Arial" panose="020B0604020202020204" pitchFamily="34" charset="0"/>
            </a:endParaRPr>
          </a:p>
        </p:txBody>
      </p:sp>
      <p:sp>
        <p:nvSpPr>
          <p:cNvPr id="5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en-US" sz="800" smtClean="0">
                <a:solidFill>
                  <a:srgbClr val="7B7B7B"/>
                </a:solidFill>
                <a:latin typeface="Arial" panose="020B0604020202020204" pitchFamily="34" charset="0"/>
              </a:rPr>
              <a:t>Public</a:t>
            </a:r>
            <a:endParaRPr lang="en-US" sz="800">
              <a:solidFill>
                <a:srgbClr val="7B7B7B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240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 b="1" kern="0" spc="0" baseline="0">
          <a:solidFill>
            <a:srgbClr val="D51067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2400" kern="0" spc="0" baseline="0">
          <a:solidFill>
            <a:srgbClr val="7B7B7B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2000" kern="0" spc="0" baseline="0">
          <a:solidFill>
            <a:srgbClr val="7B7B7B"/>
          </a:solidFill>
          <a:latin typeface="+mn-lt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1800" kern="0" spc="0" baseline="0">
          <a:solidFill>
            <a:srgbClr val="7B7B7B"/>
          </a:solidFill>
          <a:latin typeface="+mn-lt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1800" kern="0" spc="0" baseline="0">
          <a:solidFill>
            <a:srgbClr val="7B7B7B"/>
          </a:solidFill>
          <a:latin typeface="+mn-lt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1800" kern="0" spc="0" baseline="0">
          <a:solidFill>
            <a:srgbClr val="7B7B7B"/>
          </a:solidFill>
          <a:latin typeface="+mn-lt"/>
        </a:defRPr>
      </a:lvl5pPr>
      <a:lvl6pPr marL="2514600" indent="-228600" algn="l" rtl="0" eaLnBrk="1" fontAlgn="base" hangingPunct="1">
        <a:spcBef>
          <a:spcPts val="5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ts val="5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ts val="5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ts val="5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6000" y="144718"/>
            <a:ext cx="8229600" cy="10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GB" noProof="0" dirty="0" smtClean="0"/>
              <a:t>Click to add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000" y="1266826"/>
            <a:ext cx="8229600" cy="3105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add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3700" y="4826000"/>
            <a:ext cx="355600" cy="152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100" b="1">
                <a:solidFill>
                  <a:srgbClr val="62B3E5"/>
                </a:solidFill>
              </a:defRPr>
            </a:lvl1pPr>
          </a:lstStyle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Shape 3"/>
          <p:cNvSpPr/>
          <p:nvPr/>
        </p:nvSpPr>
        <p:spPr>
          <a:xfrm>
            <a:off x="166812" y="4627275"/>
            <a:ext cx="8810379" cy="0"/>
          </a:xfrm>
          <a:prstGeom prst="line">
            <a:avLst/>
          </a:prstGeom>
          <a:ln w="6350">
            <a:solidFill>
              <a:srgbClr val="62B3E5"/>
            </a:solidFill>
          </a:ln>
        </p:spPr>
        <p:txBody>
          <a:bodyPr lIns="0" tIns="0" rIns="0" bIns="0"/>
          <a:lstStyle/>
          <a:p>
            <a:pPr marL="0" marR="0" lvl="0" indent="0" defTabSz="22844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200">
                <a:latin typeface="+mn-lt"/>
                <a:ea typeface="+mn-ea"/>
                <a:cs typeface="+mn-cs"/>
                <a:sym typeface="Helvetica"/>
              </a:defRPr>
            </a:pPr>
            <a:endParaRPr kumimoji="0" sz="3200" b="0" i="0" u="none" strike="noStrike" kern="0" cap="none" spc="0" normalizeH="0" baseline="0" noProof="0">
              <a:ln>
                <a:noFill/>
              </a:ln>
              <a:solidFill>
                <a:srgbClr val="E56386"/>
              </a:solidFill>
              <a:effectLst/>
              <a:uLnTx/>
              <a:uFillTx/>
              <a:latin typeface="Arial"/>
              <a:sym typeface="Helvetica"/>
            </a:endParaRPr>
          </a:p>
        </p:txBody>
      </p:sp>
      <p:pic>
        <p:nvPicPr>
          <p:cNvPr id="8" name="Picture 7" title="FooterLogoWide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503" y="4761532"/>
            <a:ext cx="757160" cy="252386"/>
          </a:xfrm>
          <a:prstGeom prst="rect">
            <a:avLst/>
          </a:prstGeom>
        </p:spPr>
      </p:pic>
      <p:sp>
        <p:nvSpPr>
          <p:cNvPr id="3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en-US" sz="800" smtClean="0">
                <a:solidFill>
                  <a:srgbClr val="7B7B7B"/>
                </a:solidFill>
                <a:latin typeface="Arial" panose="020B0604020202020204" pitchFamily="34" charset="0"/>
              </a:rPr>
              <a:t>Public</a:t>
            </a:r>
            <a:endParaRPr lang="en-US" sz="800">
              <a:solidFill>
                <a:srgbClr val="7B7B7B"/>
              </a:solidFill>
              <a:latin typeface="Arial" panose="020B0604020202020204" pitchFamily="34" charset="0"/>
            </a:endParaRPr>
          </a:p>
        </p:txBody>
      </p:sp>
      <p:sp>
        <p:nvSpPr>
          <p:cNvPr id="4" name="TIETOCOPYRIGHT"/>
          <p:cNvSpPr txBox="1"/>
          <p:nvPr userDrawn="1"/>
        </p:nvSpPr>
        <p:spPr>
          <a:xfrm>
            <a:off x="762000" y="4813300"/>
            <a:ext cx="1397000" cy="1651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l"/>
            <a:r>
              <a:rPr lang="en-US" sz="1100" spc="-40" smtClean="0">
                <a:solidFill>
                  <a:srgbClr val="62B3E5"/>
                </a:solidFill>
                <a:latin typeface="Arial" panose="020B0604020202020204" pitchFamily="34" charset="0"/>
              </a:rPr>
              <a:t>© Tieto Corporation</a:t>
            </a:r>
            <a:endParaRPr lang="en-US" sz="1100" spc="-40">
              <a:solidFill>
                <a:srgbClr val="62B3E5"/>
              </a:solidFill>
              <a:latin typeface="Arial" panose="020B0604020202020204" pitchFamily="34" charset="0"/>
            </a:endParaRPr>
          </a:p>
        </p:txBody>
      </p:sp>
      <p:sp>
        <p:nvSpPr>
          <p:cNvPr id="5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en-US" sz="800" smtClean="0">
                <a:solidFill>
                  <a:srgbClr val="7B7B7B"/>
                </a:solidFill>
                <a:latin typeface="Arial" panose="020B0604020202020204" pitchFamily="34" charset="0"/>
              </a:rPr>
              <a:t>Public</a:t>
            </a:r>
            <a:endParaRPr lang="en-US" sz="800">
              <a:solidFill>
                <a:srgbClr val="7B7B7B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400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 b="1" kern="0" spc="0" baseline="0">
          <a:solidFill>
            <a:srgbClr val="00833E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2400" kern="0" spc="0" baseline="0">
          <a:solidFill>
            <a:srgbClr val="7B7B7B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2000" kern="0" spc="0" baseline="0">
          <a:solidFill>
            <a:srgbClr val="7B7B7B"/>
          </a:solidFill>
          <a:latin typeface="+mn-lt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1800" kern="0" spc="0" baseline="0">
          <a:solidFill>
            <a:srgbClr val="7B7B7B"/>
          </a:solidFill>
          <a:latin typeface="+mn-lt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1800" kern="0" spc="0" baseline="0">
          <a:solidFill>
            <a:srgbClr val="7B7B7B"/>
          </a:solidFill>
          <a:latin typeface="+mn-lt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1800" kern="0" spc="0" baseline="0">
          <a:solidFill>
            <a:srgbClr val="7B7B7B"/>
          </a:solidFill>
          <a:latin typeface="+mn-lt"/>
        </a:defRPr>
      </a:lvl5pPr>
      <a:lvl6pPr marL="2514600" indent="-228600" algn="l" rtl="0" eaLnBrk="1" fontAlgn="base" hangingPunct="1">
        <a:spcBef>
          <a:spcPts val="5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ts val="5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ts val="5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ts val="5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6000" y="144718"/>
            <a:ext cx="8229600" cy="10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GB" noProof="0" dirty="0" smtClean="0"/>
              <a:t>Click to add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000" y="1266826"/>
            <a:ext cx="8229600" cy="3105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add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3700" y="4826000"/>
            <a:ext cx="355600" cy="152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100" b="1">
                <a:solidFill>
                  <a:srgbClr val="62B3E5"/>
                </a:solidFill>
              </a:defRPr>
            </a:lvl1pPr>
          </a:lstStyle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Shape 3"/>
          <p:cNvSpPr/>
          <p:nvPr/>
        </p:nvSpPr>
        <p:spPr>
          <a:xfrm>
            <a:off x="166812" y="4627275"/>
            <a:ext cx="8810379" cy="0"/>
          </a:xfrm>
          <a:prstGeom prst="line">
            <a:avLst/>
          </a:prstGeom>
          <a:ln w="6350">
            <a:solidFill>
              <a:srgbClr val="62B3E5"/>
            </a:solidFill>
          </a:ln>
        </p:spPr>
        <p:txBody>
          <a:bodyPr lIns="0" tIns="0" rIns="0" bIns="0"/>
          <a:lstStyle/>
          <a:p>
            <a:pPr marL="0" marR="0" lvl="0" indent="0" defTabSz="22844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200">
                <a:latin typeface="+mn-lt"/>
                <a:ea typeface="+mn-ea"/>
                <a:cs typeface="+mn-cs"/>
                <a:sym typeface="Helvetica"/>
              </a:defRPr>
            </a:pPr>
            <a:endParaRPr kumimoji="0" sz="3200" b="0" i="0" u="none" strike="noStrike" kern="0" cap="none" spc="0" normalizeH="0" baseline="0" noProof="0">
              <a:ln>
                <a:noFill/>
              </a:ln>
              <a:solidFill>
                <a:srgbClr val="E56386"/>
              </a:solidFill>
              <a:effectLst/>
              <a:uLnTx/>
              <a:uFillTx/>
              <a:latin typeface="Arial"/>
              <a:sym typeface="Helvetica"/>
            </a:endParaRPr>
          </a:p>
        </p:txBody>
      </p:sp>
      <p:pic>
        <p:nvPicPr>
          <p:cNvPr id="8" name="Picture 7" title="FooterLogoWide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503" y="4761532"/>
            <a:ext cx="757160" cy="252386"/>
          </a:xfrm>
          <a:prstGeom prst="rect">
            <a:avLst/>
          </a:prstGeom>
        </p:spPr>
      </p:pic>
      <p:sp>
        <p:nvSpPr>
          <p:cNvPr id="3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en-US" sz="800" smtClean="0">
                <a:solidFill>
                  <a:srgbClr val="7B7B7B"/>
                </a:solidFill>
                <a:latin typeface="Arial" panose="020B0604020202020204" pitchFamily="34" charset="0"/>
              </a:rPr>
              <a:t>Public</a:t>
            </a:r>
            <a:endParaRPr lang="en-US" sz="800">
              <a:solidFill>
                <a:srgbClr val="7B7B7B"/>
              </a:solidFill>
              <a:latin typeface="Arial" panose="020B0604020202020204" pitchFamily="34" charset="0"/>
            </a:endParaRPr>
          </a:p>
        </p:txBody>
      </p:sp>
      <p:sp>
        <p:nvSpPr>
          <p:cNvPr id="4" name="TIETOCOPYRIGHT"/>
          <p:cNvSpPr txBox="1"/>
          <p:nvPr userDrawn="1"/>
        </p:nvSpPr>
        <p:spPr>
          <a:xfrm>
            <a:off x="762000" y="4813300"/>
            <a:ext cx="1397000" cy="1651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l"/>
            <a:r>
              <a:rPr lang="en-US" sz="1100" spc="-40" smtClean="0">
                <a:solidFill>
                  <a:srgbClr val="62B3E5"/>
                </a:solidFill>
                <a:latin typeface="Arial" panose="020B0604020202020204" pitchFamily="34" charset="0"/>
              </a:rPr>
              <a:t>© Tieto Corporation</a:t>
            </a:r>
            <a:endParaRPr lang="en-US" sz="1100" spc="-40">
              <a:solidFill>
                <a:srgbClr val="62B3E5"/>
              </a:solidFill>
              <a:latin typeface="Arial" panose="020B0604020202020204" pitchFamily="34" charset="0"/>
            </a:endParaRPr>
          </a:p>
        </p:txBody>
      </p:sp>
      <p:sp>
        <p:nvSpPr>
          <p:cNvPr id="5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en-US" sz="800" smtClean="0">
                <a:solidFill>
                  <a:srgbClr val="7B7B7B"/>
                </a:solidFill>
                <a:latin typeface="Arial" panose="020B0604020202020204" pitchFamily="34" charset="0"/>
              </a:rPr>
              <a:t>Public</a:t>
            </a:r>
            <a:endParaRPr lang="en-US" sz="800">
              <a:solidFill>
                <a:srgbClr val="7B7B7B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400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 b="1" kern="0" spc="0" baseline="0">
          <a:solidFill>
            <a:srgbClr val="D75F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2400" kern="0" spc="0" baseline="0">
          <a:solidFill>
            <a:srgbClr val="7B7B7B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2000" kern="0" spc="0" baseline="0">
          <a:solidFill>
            <a:srgbClr val="7B7B7B"/>
          </a:solidFill>
          <a:latin typeface="+mn-lt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1800" kern="0" spc="0" baseline="0">
          <a:solidFill>
            <a:srgbClr val="7B7B7B"/>
          </a:solidFill>
          <a:latin typeface="+mn-lt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1800" kern="0" spc="0" baseline="0">
          <a:solidFill>
            <a:srgbClr val="7B7B7B"/>
          </a:solidFill>
          <a:latin typeface="+mn-lt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1800" kern="0" spc="0" baseline="0">
          <a:solidFill>
            <a:srgbClr val="7B7B7B"/>
          </a:solidFill>
          <a:latin typeface="+mn-lt"/>
        </a:defRPr>
      </a:lvl5pPr>
      <a:lvl6pPr marL="2514600" indent="-228600" algn="l" rtl="0" eaLnBrk="1" fontAlgn="base" hangingPunct="1">
        <a:spcBef>
          <a:spcPts val="5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ts val="5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ts val="5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ts val="5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2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11" Type="http://schemas.openxmlformats.org/officeDocument/2006/relationships/image" Target="../media/image23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24.png"/><Relationship Id="rId3" Type="http://schemas.openxmlformats.org/officeDocument/2006/relationships/image" Target="../media/image41.png"/><Relationship Id="rId7" Type="http://schemas.openxmlformats.org/officeDocument/2006/relationships/image" Target="../media/image36.png"/><Relationship Id="rId12" Type="http://schemas.openxmlformats.org/officeDocument/2006/relationships/image" Target="../media/image2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SSIS Introduction</a:t>
            </a:r>
            <a:endParaRPr lang="en-US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CONTACTINFO"/>
          <p:cNvSpPr txBox="1"/>
          <p:nvPr/>
        </p:nvSpPr>
        <p:spPr>
          <a:xfrm>
            <a:off x="406400" y="4020403"/>
            <a:ext cx="1271182" cy="830997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r>
              <a:rPr lang="fr-FR" sz="1400" b="1" dirty="0" smtClean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René Moyzes</a:t>
            </a:r>
          </a:p>
          <a:p>
            <a:endParaRPr lang="fr-FR" sz="1000" dirty="0" smtClean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fr-FR" sz="1000" dirty="0" smtClean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Lead BI </a:t>
            </a:r>
            <a:r>
              <a:rPr lang="fr-FR" sz="1000" dirty="0" err="1" smtClean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Specialist</a:t>
            </a:r>
            <a:endParaRPr lang="fr-FR" sz="1000" dirty="0" smtClean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fr-FR" sz="1000" dirty="0" smtClean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Tieto</a:t>
            </a:r>
          </a:p>
          <a:p>
            <a:r>
              <a:rPr lang="fr-FR" sz="1000" dirty="0" smtClean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rene.moyzes@tieto.co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13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 txBox="1">
            <a:spLocks/>
          </p:cNvSpPr>
          <p:nvPr/>
        </p:nvSpPr>
        <p:spPr bwMode="auto">
          <a:xfrm>
            <a:off x="1464469" y="1017985"/>
            <a:ext cx="6215063" cy="321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defRPr/>
            </a:pPr>
            <a:r>
              <a:rPr lang="en-US" sz="1350" kern="0" dirty="0">
                <a:latin typeface="Segoe"/>
                <a:cs typeface="Arial" pitchFamily="34" charset="0"/>
              </a:rPr>
              <a:t>INSERT INTO DIM_DATE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sz="1350" kern="0" dirty="0">
                <a:latin typeface="Segoe"/>
                <a:cs typeface="Arial" pitchFamily="34" charset="0"/>
              </a:rPr>
              <a:t>  SELECT s.* FROM STG_DATE s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sz="1350" kern="0" dirty="0">
                <a:latin typeface="Segoe"/>
                <a:cs typeface="Arial" pitchFamily="34" charset="0"/>
              </a:rPr>
              <a:t>    LEFT OUTER JOIN DIM_DATE d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sz="1350" kern="0" dirty="0">
                <a:latin typeface="Segoe"/>
                <a:cs typeface="Arial" pitchFamily="34" charset="0"/>
              </a:rPr>
              <a:t>      ON  </a:t>
            </a:r>
            <a:r>
              <a:rPr lang="en-US" sz="1350" kern="0" dirty="0" err="1">
                <a:latin typeface="Segoe"/>
                <a:cs typeface="Arial" pitchFamily="34" charset="0"/>
              </a:rPr>
              <a:t>s.DateID</a:t>
            </a:r>
            <a:r>
              <a:rPr lang="en-US" sz="1350" kern="0" dirty="0">
                <a:latin typeface="Segoe"/>
                <a:cs typeface="Arial" pitchFamily="34" charset="0"/>
              </a:rPr>
              <a:t> = </a:t>
            </a:r>
            <a:r>
              <a:rPr lang="en-US" sz="1350" kern="0" dirty="0" err="1">
                <a:latin typeface="Segoe"/>
                <a:cs typeface="Arial" pitchFamily="34" charset="0"/>
              </a:rPr>
              <a:t>d.DateID</a:t>
            </a:r>
            <a:endParaRPr lang="en-US" sz="1350" kern="0" dirty="0">
              <a:latin typeface="Segoe"/>
              <a:cs typeface="Arial" pitchFamily="34" charset="0"/>
            </a:endParaRPr>
          </a:p>
          <a:p>
            <a:pPr eaLnBrk="1" hangingPunct="1">
              <a:spcBef>
                <a:spcPct val="20000"/>
              </a:spcBef>
              <a:defRPr/>
            </a:pPr>
            <a:r>
              <a:rPr lang="en-US" sz="1350" kern="0" dirty="0">
                <a:latin typeface="Segoe"/>
                <a:cs typeface="Arial" pitchFamily="34" charset="0"/>
              </a:rPr>
              <a:t>      WHERE </a:t>
            </a:r>
            <a:r>
              <a:rPr lang="en-US" sz="1350" kern="0" dirty="0" err="1">
                <a:latin typeface="Segoe"/>
                <a:cs typeface="Arial" pitchFamily="34" charset="0"/>
              </a:rPr>
              <a:t>d.DateID</a:t>
            </a:r>
            <a:r>
              <a:rPr lang="en-US" sz="1350" kern="0" dirty="0">
                <a:latin typeface="Segoe"/>
                <a:cs typeface="Arial" pitchFamily="34" charset="0"/>
              </a:rPr>
              <a:t> IS NULL</a:t>
            </a:r>
          </a:p>
          <a:p>
            <a:pPr eaLnBrk="1" hangingPunct="1">
              <a:spcBef>
                <a:spcPct val="20000"/>
              </a:spcBef>
              <a:defRPr/>
            </a:pPr>
            <a:endParaRPr lang="en-US" sz="1350" kern="0" dirty="0">
              <a:latin typeface="Segoe"/>
              <a:cs typeface="Arial" pitchFamily="34" charset="0"/>
            </a:endParaRPr>
          </a:p>
          <a:p>
            <a:pPr eaLnBrk="1" hangingPunct="1">
              <a:spcBef>
                <a:spcPct val="20000"/>
              </a:spcBef>
              <a:defRPr/>
            </a:pPr>
            <a:r>
              <a:rPr lang="en-US" sz="1350" kern="0" dirty="0">
                <a:latin typeface="Segoe"/>
                <a:cs typeface="Arial" pitchFamily="34" charset="0"/>
              </a:rPr>
              <a:t>INSERT INTO DIM_DATE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sz="1350" kern="0" dirty="0">
                <a:latin typeface="Segoe"/>
                <a:cs typeface="Arial" pitchFamily="34" charset="0"/>
              </a:rPr>
              <a:t>  SELECT s.* FROM STG_DATE s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sz="1350" kern="0" dirty="0">
                <a:latin typeface="Segoe"/>
                <a:cs typeface="Arial" pitchFamily="34" charset="0"/>
              </a:rPr>
              <a:t>    WHERE </a:t>
            </a:r>
            <a:r>
              <a:rPr lang="en-US" sz="1350" kern="0" dirty="0" err="1">
                <a:latin typeface="Segoe"/>
                <a:cs typeface="Arial" pitchFamily="34" charset="0"/>
              </a:rPr>
              <a:t>DateID</a:t>
            </a:r>
            <a:r>
              <a:rPr lang="en-US" sz="1350" kern="0" dirty="0">
                <a:latin typeface="Segoe"/>
                <a:cs typeface="Arial" pitchFamily="34" charset="0"/>
              </a:rPr>
              <a:t> NOT IN (SELECT DISTINCT </a:t>
            </a:r>
            <a:r>
              <a:rPr lang="en-US" sz="1350" kern="0" dirty="0" err="1">
                <a:latin typeface="Segoe"/>
                <a:cs typeface="Arial" pitchFamily="34" charset="0"/>
              </a:rPr>
              <a:t>DateID</a:t>
            </a:r>
            <a:endParaRPr lang="en-US" sz="1350" kern="0" dirty="0">
              <a:latin typeface="Segoe"/>
              <a:cs typeface="Arial" pitchFamily="34" charset="0"/>
            </a:endParaRPr>
          </a:p>
          <a:p>
            <a:pPr eaLnBrk="1" hangingPunct="1">
              <a:spcBef>
                <a:spcPct val="20000"/>
              </a:spcBef>
              <a:defRPr/>
            </a:pPr>
            <a:r>
              <a:rPr lang="en-US" sz="1350" kern="0" dirty="0">
                <a:latin typeface="Segoe"/>
                <a:cs typeface="Arial" pitchFamily="34" charset="0"/>
              </a:rPr>
              <a:t>				      FROM DIM_DATE d)</a:t>
            </a:r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1325166" y="107157"/>
            <a:ext cx="6390084" cy="578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sz="3300" kern="0" dirty="0">
                <a:solidFill>
                  <a:schemeClr val="tx2"/>
                </a:solidFill>
                <a:latin typeface="Segoe Black"/>
                <a:ea typeface="+mj-ea"/>
                <a:cs typeface="+mj-cs"/>
              </a:rPr>
              <a:t>Sourcing Data </a:t>
            </a:r>
            <a:r>
              <a:rPr lang="en-US" sz="2400" kern="0" dirty="0">
                <a:solidFill>
                  <a:schemeClr val="accent1"/>
                </a:solidFill>
                <a:latin typeface="Segoe Black"/>
                <a:ea typeface="+mj-ea"/>
                <a:cs typeface="+mj-cs"/>
              </a:rPr>
              <a:t>Conventional T-SQL</a:t>
            </a:r>
          </a:p>
        </p:txBody>
      </p:sp>
    </p:spTree>
    <p:extLst>
      <p:ext uri="{BB962C8B-B14F-4D97-AF65-F5344CB8AC3E}">
        <p14:creationId xmlns:p14="http://schemas.microsoft.com/office/powerpoint/2010/main" val="176579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1325166" y="107157"/>
            <a:ext cx="6390084" cy="578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sz="3300" kern="0" dirty="0">
                <a:solidFill>
                  <a:schemeClr val="tx2"/>
                </a:solidFill>
                <a:latin typeface="Segoe Black"/>
                <a:ea typeface="+mj-ea"/>
                <a:cs typeface="+mj-cs"/>
              </a:rPr>
              <a:t>Sourcing Data </a:t>
            </a:r>
            <a:r>
              <a:rPr lang="en-US" sz="2400" kern="0" dirty="0">
                <a:solidFill>
                  <a:schemeClr val="accent1"/>
                </a:solidFill>
                <a:latin typeface="Segoe Black"/>
                <a:ea typeface="+mj-ea"/>
                <a:cs typeface="+mj-cs"/>
              </a:rPr>
              <a:t>Using SSIS</a:t>
            </a:r>
          </a:p>
        </p:txBody>
      </p:sp>
      <p:sp>
        <p:nvSpPr>
          <p:cNvPr id="17412" name="Content Placeholder 4"/>
          <p:cNvSpPr txBox="1">
            <a:spLocks/>
          </p:cNvSpPr>
          <p:nvPr/>
        </p:nvSpPr>
        <p:spPr bwMode="auto">
          <a:xfrm>
            <a:off x="1464469" y="1017985"/>
            <a:ext cx="6215063" cy="321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>
                <a:latin typeface="Segoe" pitchFamily="34" charset="0"/>
              </a:rPr>
              <a:t>Merge Join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2100">
                <a:latin typeface="Segoe" pitchFamily="34" charset="0"/>
              </a:rPr>
              <a:t>Same as first T-SQL Statement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2100">
                <a:latin typeface="Segoe" pitchFamily="34" charset="0"/>
              </a:rPr>
              <a:t>Requires a Sort and Conditional Split</a:t>
            </a: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>
                <a:latin typeface="Segoe" pitchFamily="34" charset="0"/>
              </a:rPr>
              <a:t>Lookup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2100">
                <a:latin typeface="Segoe" pitchFamily="34" charset="0"/>
              </a:rPr>
              <a:t>Using the SSIS functionality.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2100">
                <a:latin typeface="Segoe" pitchFamily="34" charset="0"/>
              </a:rPr>
              <a:t>Less Coding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2100">
                <a:latin typeface="Segoe" pitchFamily="34" charset="0"/>
              </a:rPr>
              <a:t>Uses the error output as the valid records.</a:t>
            </a: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>
                <a:latin typeface="Segoe" pitchFamily="34" charset="0"/>
              </a:rPr>
              <a:t>Speed Comparisons</a:t>
            </a:r>
          </a:p>
        </p:txBody>
      </p:sp>
    </p:spTree>
    <p:extLst>
      <p:ext uri="{BB962C8B-B14F-4D97-AF65-F5344CB8AC3E}">
        <p14:creationId xmlns:p14="http://schemas.microsoft.com/office/powerpoint/2010/main" val="969659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9"/>
          <p:cNvSpPr txBox="1">
            <a:spLocks noChangeArrowheads="1"/>
          </p:cNvSpPr>
          <p:nvPr/>
        </p:nvSpPr>
        <p:spPr bwMode="auto">
          <a:xfrm>
            <a:off x="1325166" y="107157"/>
            <a:ext cx="6390084" cy="578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sz="3300" dirty="0">
                <a:latin typeface="Segoe Black"/>
              </a:rPr>
              <a:t>Lookups</a:t>
            </a:r>
            <a:endParaRPr lang="en-US" sz="2400" kern="0" dirty="0">
              <a:solidFill>
                <a:schemeClr val="accent1"/>
              </a:solidFill>
              <a:latin typeface="Segoe Black"/>
              <a:ea typeface="+mj-ea"/>
              <a:cs typeface="+mj-cs"/>
            </a:endParaRPr>
          </a:p>
        </p:txBody>
      </p:sp>
      <p:sp>
        <p:nvSpPr>
          <p:cNvPr id="14340" name="Content Placeholder 4"/>
          <p:cNvSpPr>
            <a:spLocks noGrp="1"/>
          </p:cNvSpPr>
          <p:nvPr>
            <p:ph idx="1"/>
          </p:nvPr>
        </p:nvSpPr>
        <p:spPr>
          <a:xfrm>
            <a:off x="1464469" y="1017985"/>
            <a:ext cx="6215063" cy="3214688"/>
          </a:xfrm>
        </p:spPr>
        <p:txBody>
          <a:bodyPr/>
          <a:lstStyle/>
          <a:p>
            <a:pPr eaLnBrk="1" hangingPunct="1">
              <a:buFont typeface="Arial" pitchFamily="34" charset="0"/>
              <a:buChar char="•"/>
              <a:defRPr/>
            </a:pPr>
            <a:r>
              <a:rPr lang="en-US" kern="1200" dirty="0" smtClean="0">
                <a:latin typeface="Segoe" pitchFamily="34" charset="0"/>
              </a:rPr>
              <a:t>Exact Matching</a:t>
            </a:r>
          </a:p>
          <a:p>
            <a:pPr lvl="1" eaLnBrk="1" hangingPunct="1">
              <a:buFontTx/>
              <a:buNone/>
              <a:defRPr/>
            </a:pPr>
            <a:r>
              <a:rPr lang="en-US" dirty="0" smtClean="0">
                <a:solidFill>
                  <a:srgbClr val="0070C0"/>
                </a:solidFill>
                <a:latin typeface="Segoe" pitchFamily="34" charset="0"/>
              </a:rPr>
              <a:t>	Want data that matches a specific field.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US" dirty="0" smtClean="0">
                <a:latin typeface="Segoe" pitchFamily="34" charset="0"/>
              </a:rPr>
              <a:t>Normal usage of Lookup</a:t>
            </a:r>
          </a:p>
          <a:p>
            <a:pPr eaLnBrk="1" hangingPunct="1">
              <a:defRPr/>
            </a:pPr>
            <a:r>
              <a:rPr lang="en-US" kern="1200" dirty="0" smtClean="0">
                <a:latin typeface="Segoe" pitchFamily="34" charset="0"/>
              </a:rPr>
              <a:t>Range Comparisons</a:t>
            </a:r>
          </a:p>
          <a:p>
            <a:pPr lvl="1" eaLnBrk="1" hangingPunct="1">
              <a:buFontTx/>
              <a:buNone/>
              <a:defRPr/>
            </a:pPr>
            <a:r>
              <a:rPr lang="en-US" dirty="0" smtClean="0">
                <a:solidFill>
                  <a:srgbClr val="0070C0"/>
                </a:solidFill>
                <a:latin typeface="Segoe" pitchFamily="34" charset="0"/>
              </a:rPr>
              <a:t>	Want data that falls between 2 values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US" dirty="0" smtClean="0">
                <a:latin typeface="Segoe" pitchFamily="34" charset="0"/>
              </a:rPr>
              <a:t>The Caching SQL Statement 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US" dirty="0" smtClean="0">
                <a:latin typeface="Segoe" pitchFamily="34" charset="0"/>
              </a:rPr>
              <a:t>Mapping of Parameters</a:t>
            </a:r>
          </a:p>
        </p:txBody>
      </p:sp>
    </p:spTree>
    <p:extLst>
      <p:ext uri="{BB962C8B-B14F-4D97-AF65-F5344CB8AC3E}">
        <p14:creationId xmlns:p14="http://schemas.microsoft.com/office/powerpoint/2010/main" val="294334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750" y="171450"/>
            <a:ext cx="6294835" cy="496491"/>
          </a:xfrm>
        </p:spPr>
        <p:txBody>
          <a:bodyPr>
            <a:normAutofit fontScale="90000"/>
          </a:bodyPr>
          <a:lstStyle/>
          <a:p>
            <a:r>
              <a:rPr lang="en-US" sz="3300"/>
              <a:t>High-end 32 bit performance</a:t>
            </a:r>
          </a:p>
        </p:txBody>
      </p:sp>
      <p:pic>
        <p:nvPicPr>
          <p:cNvPr id="9728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1" y="800100"/>
            <a:ext cx="6069806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287" name="Text Box 7"/>
          <p:cNvSpPr txBox="1">
            <a:spLocks noChangeArrowheads="1"/>
          </p:cNvSpPr>
          <p:nvPr/>
        </p:nvSpPr>
        <p:spPr bwMode="auto">
          <a:xfrm>
            <a:off x="1371600" y="3943351"/>
            <a:ext cx="64008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2">
                        <a:gamma/>
                        <a:shade val="56078"/>
                        <a:invGamma/>
                      </a:schemeClr>
                    </a:gs>
                    <a:gs pos="50000">
                      <a:schemeClr val="accent2"/>
                    </a:gs>
                    <a:gs pos="100000">
                      <a:schemeClr val="accent2">
                        <a:gamma/>
                        <a:shade val="56078"/>
                        <a:invGamma/>
                      </a:schemeClr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200"/>
              <a:t>The test included parsing a text file and passing through 7 transformations</a:t>
            </a:r>
          </a:p>
          <a:p>
            <a:r>
              <a:rPr lang="en-US" sz="1200"/>
              <a:t>The graph shows throughput of 17Gb/Hr</a:t>
            </a:r>
          </a:p>
          <a:p>
            <a:r>
              <a:rPr lang="en-US" sz="1200"/>
              <a:t>Parallelism is one of the keys to performance on 32-bit.</a:t>
            </a:r>
          </a:p>
        </p:txBody>
      </p:sp>
    </p:spTree>
    <p:extLst>
      <p:ext uri="{BB962C8B-B14F-4D97-AF65-F5344CB8AC3E}">
        <p14:creationId xmlns:p14="http://schemas.microsoft.com/office/powerpoint/2010/main" val="43736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does 64-bit enable?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0" y="1062038"/>
            <a:ext cx="6291263" cy="3288506"/>
          </a:xfrm>
        </p:spPr>
        <p:txBody>
          <a:bodyPr>
            <a:normAutofit/>
          </a:bodyPr>
          <a:lstStyle/>
          <a:p>
            <a:r>
              <a:rPr lang="en-US"/>
              <a:t>Increased memory capacity enables very high performance components</a:t>
            </a:r>
          </a:p>
          <a:p>
            <a:pPr lvl="1"/>
            <a:r>
              <a:rPr lang="en-US"/>
              <a:t>But some Integration Services components benefit more than others</a:t>
            </a:r>
          </a:p>
          <a:p>
            <a:r>
              <a:rPr lang="en-US"/>
              <a:t>High performance Integration Services components enable new warehouse architectures</a:t>
            </a:r>
          </a:p>
          <a:p>
            <a:pPr lvl="1"/>
            <a:r>
              <a:rPr lang="en-US"/>
              <a:t>Especially load balancing between the integration process and the warehouse server</a:t>
            </a:r>
          </a:p>
        </p:txBody>
      </p:sp>
    </p:spTree>
    <p:extLst>
      <p:ext uri="{BB962C8B-B14F-4D97-AF65-F5344CB8AC3E}">
        <p14:creationId xmlns:p14="http://schemas.microsoft.com/office/powerpoint/2010/main" val="934232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750" y="171450"/>
            <a:ext cx="6294835" cy="496491"/>
          </a:xfrm>
        </p:spPr>
        <p:txBody>
          <a:bodyPr>
            <a:normAutofit fontScale="90000"/>
          </a:bodyPr>
          <a:lstStyle/>
          <a:p>
            <a:r>
              <a:rPr lang="en-US" sz="3300"/>
              <a:t>Components in the data flow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6369" y="971550"/>
            <a:ext cx="3659981" cy="3173016"/>
          </a:xfrm>
        </p:spPr>
        <p:txBody>
          <a:bodyPr/>
          <a:lstStyle/>
          <a:p>
            <a:r>
              <a:rPr lang="en-US" sz="1800"/>
              <a:t>Some components work with data row by row</a:t>
            </a:r>
          </a:p>
          <a:p>
            <a:pPr lvl="1"/>
            <a:r>
              <a:rPr lang="en-US" sz="1500"/>
              <a:t>Calculating new columns</a:t>
            </a:r>
          </a:p>
          <a:p>
            <a:pPr lvl="1"/>
            <a:r>
              <a:rPr lang="en-US" sz="1500"/>
              <a:t>Converting data</a:t>
            </a:r>
          </a:p>
          <a:p>
            <a:pPr lvl="1"/>
            <a:r>
              <a:rPr lang="en-US" sz="1500"/>
              <a:t>Character conversions</a:t>
            </a:r>
          </a:p>
          <a:p>
            <a:pPr lvl="1"/>
            <a:r>
              <a:rPr lang="en-US" sz="1500"/>
              <a:t>Look-up joins to reference tables</a:t>
            </a:r>
          </a:p>
          <a:p>
            <a:r>
              <a:rPr lang="en-US" sz="1800"/>
              <a:t>These benefit more from parallelism than memory</a:t>
            </a:r>
          </a:p>
          <a:p>
            <a:endParaRPr lang="en-US" sz="1800"/>
          </a:p>
          <a:p>
            <a:pPr lvl="1"/>
            <a:endParaRPr lang="en-US" sz="1500"/>
          </a:p>
          <a:p>
            <a:pPr lvl="1"/>
            <a:endParaRPr lang="en-US" sz="1500"/>
          </a:p>
        </p:txBody>
      </p:sp>
      <p:pic>
        <p:nvPicPr>
          <p:cNvPr id="88068" name="Picture 4" descr="Docume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1058466"/>
            <a:ext cx="198835" cy="427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070" name="Picture 6" descr="icon6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75" y="234315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072" name="Picture 8" descr="Database blu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572" y="3714750"/>
            <a:ext cx="355997" cy="429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8073" name="AutoShape 9"/>
          <p:cNvCxnSpPr>
            <a:cxnSpLocks noChangeShapeType="1"/>
            <a:stCxn id="88068" idx="2"/>
            <a:endCxn id="88070" idx="0"/>
          </p:cNvCxnSpPr>
          <p:nvPr/>
        </p:nvCxnSpPr>
        <p:spPr bwMode="auto">
          <a:xfrm rot="5400000">
            <a:off x="5467350" y="1914525"/>
            <a:ext cx="857250" cy="0"/>
          </a:xfrm>
          <a:prstGeom prst="straightConnector1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074" name="AutoShape 10"/>
          <p:cNvCxnSpPr>
            <a:cxnSpLocks noChangeShapeType="1"/>
            <a:stCxn id="88070" idx="2"/>
            <a:endCxn id="88072" idx="0"/>
          </p:cNvCxnSpPr>
          <p:nvPr/>
        </p:nvCxnSpPr>
        <p:spPr bwMode="auto">
          <a:xfrm rot="16200000" flipH="1">
            <a:off x="5439371" y="3256955"/>
            <a:ext cx="914400" cy="1191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rgbClr val="00FF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88076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082" y="1507332"/>
            <a:ext cx="721519" cy="492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2">
                        <a:gamma/>
                        <a:shade val="56078"/>
                        <a:invGamma/>
                      </a:schemeClr>
                    </a:gs>
                    <a:gs pos="50000">
                      <a:schemeClr val="accent2"/>
                    </a:gs>
                    <a:gs pos="100000">
                      <a:schemeClr val="accent2">
                        <a:gamma/>
                        <a:shade val="56078"/>
                        <a:invGamma/>
                      </a:schemeClr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077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062" y="3221832"/>
            <a:ext cx="1214438" cy="492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2">
                        <a:gamma/>
                        <a:shade val="56078"/>
                        <a:invGamma/>
                      </a:schemeClr>
                    </a:gs>
                    <a:gs pos="50000">
                      <a:schemeClr val="accent2"/>
                    </a:gs>
                    <a:gs pos="100000">
                      <a:schemeClr val="accent2">
                        <a:gamma/>
                        <a:shade val="56078"/>
                        <a:invGamma/>
                      </a:schemeClr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8084" name="Group 20"/>
          <p:cNvGrpSpPr>
            <a:grpSpLocks/>
          </p:cNvGrpSpPr>
          <p:nvPr/>
        </p:nvGrpSpPr>
        <p:grpSpPr bwMode="auto">
          <a:xfrm>
            <a:off x="5895975" y="1485900"/>
            <a:ext cx="1533525" cy="2228850"/>
            <a:chOff x="3992" y="1248"/>
            <a:chExt cx="1288" cy="1872"/>
          </a:xfrm>
        </p:grpSpPr>
        <p:pic>
          <p:nvPicPr>
            <p:cNvPr id="88078" name="Picture 14" descr="icon6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0" y="1968"/>
              <a:ext cx="38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8079" name="Picture 15" descr="icon6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6" y="1968"/>
              <a:ext cx="38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8080" name="AutoShape 16"/>
            <p:cNvCxnSpPr>
              <a:cxnSpLocks noChangeShapeType="1"/>
              <a:stCxn id="88068" idx="2"/>
              <a:endCxn id="88078" idx="0"/>
            </p:cNvCxnSpPr>
            <p:nvPr/>
          </p:nvCxnSpPr>
          <p:spPr bwMode="auto">
            <a:xfrm rot="16200000" flipH="1">
              <a:off x="3892" y="1348"/>
              <a:ext cx="720" cy="520"/>
            </a:xfrm>
            <a:prstGeom prst="bentConnector3">
              <a:avLst>
                <a:gd name="adj1" fmla="val 70551"/>
              </a:avLst>
            </a:prstGeom>
            <a:noFill/>
            <a:ln w="38100">
              <a:solidFill>
                <a:srgbClr val="00FF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081" name="AutoShape 17"/>
            <p:cNvCxnSpPr>
              <a:cxnSpLocks noChangeShapeType="1"/>
              <a:stCxn id="88068" idx="2"/>
              <a:endCxn id="88079" idx="0"/>
            </p:cNvCxnSpPr>
            <p:nvPr/>
          </p:nvCxnSpPr>
          <p:spPr bwMode="auto">
            <a:xfrm rot="16200000" flipH="1">
              <a:off x="4180" y="1060"/>
              <a:ext cx="720" cy="1096"/>
            </a:xfrm>
            <a:prstGeom prst="bentConnector3">
              <a:avLst>
                <a:gd name="adj1" fmla="val 70417"/>
              </a:avLst>
            </a:prstGeom>
            <a:noFill/>
            <a:ln w="38100">
              <a:solidFill>
                <a:srgbClr val="00FF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082" name="AutoShape 18"/>
            <p:cNvCxnSpPr>
              <a:cxnSpLocks noChangeShapeType="1"/>
              <a:stCxn id="88078" idx="2"/>
              <a:endCxn id="88072" idx="0"/>
            </p:cNvCxnSpPr>
            <p:nvPr/>
          </p:nvCxnSpPr>
          <p:spPr bwMode="auto">
            <a:xfrm rot="5400000">
              <a:off x="3869" y="2476"/>
              <a:ext cx="768" cy="519"/>
            </a:xfrm>
            <a:prstGeom prst="bentConnector3">
              <a:avLst>
                <a:gd name="adj1" fmla="val 29556"/>
              </a:avLst>
            </a:prstGeom>
            <a:noFill/>
            <a:ln w="38100">
              <a:solidFill>
                <a:srgbClr val="00FF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083" name="AutoShape 19"/>
            <p:cNvCxnSpPr>
              <a:cxnSpLocks noChangeShapeType="1"/>
              <a:stCxn id="88079" idx="2"/>
              <a:endCxn id="88072" idx="0"/>
            </p:cNvCxnSpPr>
            <p:nvPr/>
          </p:nvCxnSpPr>
          <p:spPr bwMode="auto">
            <a:xfrm rot="5400000">
              <a:off x="4157" y="2188"/>
              <a:ext cx="768" cy="1095"/>
            </a:xfrm>
            <a:prstGeom prst="bentConnector3">
              <a:avLst>
                <a:gd name="adj1" fmla="val 29556"/>
              </a:avLst>
            </a:prstGeom>
            <a:noFill/>
            <a:ln w="38100">
              <a:solidFill>
                <a:srgbClr val="00FF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77169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8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8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8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8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88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8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8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750" y="171450"/>
            <a:ext cx="6294835" cy="496491"/>
          </a:xfrm>
        </p:spPr>
        <p:txBody>
          <a:bodyPr>
            <a:normAutofit fontScale="90000"/>
          </a:bodyPr>
          <a:lstStyle/>
          <a:p>
            <a:r>
              <a:rPr lang="en-US" sz="3300"/>
              <a:t>Components in the data flow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6369" y="971551"/>
            <a:ext cx="3659981" cy="3794522"/>
          </a:xfrm>
        </p:spPr>
        <p:txBody>
          <a:bodyPr/>
          <a:lstStyle/>
          <a:p>
            <a:r>
              <a:rPr lang="en-US" sz="1800"/>
              <a:t>Some components need to work with the entire data set</a:t>
            </a:r>
          </a:p>
          <a:p>
            <a:pPr lvl="1"/>
            <a:r>
              <a:rPr lang="en-US" sz="1500"/>
              <a:t>Aggregation</a:t>
            </a:r>
          </a:p>
          <a:p>
            <a:pPr lvl="1"/>
            <a:r>
              <a:rPr lang="en-US" sz="1500"/>
              <a:t>Sorting</a:t>
            </a:r>
          </a:p>
          <a:p>
            <a:pPr lvl="1"/>
            <a:r>
              <a:rPr lang="en-US" sz="1500"/>
              <a:t>Fuzzy (best match) Lookups and Deduplication</a:t>
            </a:r>
          </a:p>
          <a:p>
            <a:r>
              <a:rPr lang="en-US" sz="1800"/>
              <a:t>These benefit from increased memory</a:t>
            </a:r>
          </a:p>
          <a:p>
            <a:pPr lvl="1"/>
            <a:r>
              <a:rPr lang="en-US" sz="1500"/>
              <a:t>64 bit enables potentially huge data sets to be worked on in memory</a:t>
            </a:r>
          </a:p>
          <a:p>
            <a:endParaRPr lang="en-US" sz="1800"/>
          </a:p>
          <a:p>
            <a:pPr lvl="1"/>
            <a:endParaRPr lang="en-US" sz="1500"/>
          </a:p>
          <a:p>
            <a:pPr lvl="1"/>
            <a:endParaRPr lang="en-US" sz="1500"/>
          </a:p>
        </p:txBody>
      </p:sp>
      <p:pic>
        <p:nvPicPr>
          <p:cNvPr id="98308" name="Picture 4" descr="Docume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1058466"/>
            <a:ext cx="198835" cy="427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309" name="Picture 5" descr="icon6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75" y="234315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310" name="Picture 6" descr="Database blu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572" y="3714750"/>
            <a:ext cx="355997" cy="429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8311" name="AutoShape 7"/>
          <p:cNvCxnSpPr>
            <a:cxnSpLocks noChangeShapeType="1"/>
            <a:stCxn id="98308" idx="2"/>
            <a:endCxn id="98309" idx="0"/>
          </p:cNvCxnSpPr>
          <p:nvPr/>
        </p:nvCxnSpPr>
        <p:spPr bwMode="auto">
          <a:xfrm rot="5400000">
            <a:off x="5467350" y="1914525"/>
            <a:ext cx="857250" cy="0"/>
          </a:xfrm>
          <a:prstGeom prst="straightConnector1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8312" name="AutoShape 8"/>
          <p:cNvCxnSpPr>
            <a:cxnSpLocks noChangeShapeType="1"/>
            <a:stCxn id="98309" idx="2"/>
            <a:endCxn id="98310" idx="0"/>
          </p:cNvCxnSpPr>
          <p:nvPr/>
        </p:nvCxnSpPr>
        <p:spPr bwMode="auto">
          <a:xfrm rot="16200000" flipH="1">
            <a:off x="5439371" y="3256955"/>
            <a:ext cx="914400" cy="1191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rgbClr val="00FF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98313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082" y="1507332"/>
            <a:ext cx="721519" cy="492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2">
                        <a:gamma/>
                        <a:shade val="56078"/>
                        <a:invGamma/>
                      </a:schemeClr>
                    </a:gs>
                    <a:gs pos="50000">
                      <a:schemeClr val="accent2"/>
                    </a:gs>
                    <a:gs pos="100000">
                      <a:schemeClr val="accent2">
                        <a:gamma/>
                        <a:shade val="56078"/>
                        <a:invGamma/>
                      </a:schemeClr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322" name="Picture 1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143251"/>
            <a:ext cx="1014413" cy="250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2">
                        <a:gamma/>
                        <a:shade val="56078"/>
                        <a:invGamma/>
                      </a:schemeClr>
                    </a:gs>
                    <a:gs pos="50000">
                      <a:schemeClr val="accent2"/>
                    </a:gs>
                    <a:gs pos="100000">
                      <a:schemeClr val="accent2">
                        <a:gamma/>
                        <a:shade val="56078"/>
                        <a:invGamma/>
                      </a:schemeClr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52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8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8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8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750" y="171450"/>
            <a:ext cx="6294835" cy="379810"/>
          </a:xfrm>
        </p:spPr>
        <p:txBody>
          <a:bodyPr>
            <a:normAutofit/>
          </a:bodyPr>
          <a:lstStyle/>
          <a:p>
            <a:r>
              <a:rPr lang="en-US" sz="2400"/>
              <a:t>An example 64-bit benefit: Lookups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0" y="742950"/>
            <a:ext cx="6291263" cy="4046935"/>
          </a:xfrm>
        </p:spPr>
        <p:txBody>
          <a:bodyPr>
            <a:normAutofit/>
          </a:bodyPr>
          <a:lstStyle/>
          <a:p>
            <a:pPr>
              <a:lnSpc>
                <a:spcPct val="75000"/>
              </a:lnSpc>
            </a:pPr>
            <a:r>
              <a:rPr lang="en-US" sz="2100" dirty="0"/>
              <a:t>Lookups involve matching incoming values to a reference </a:t>
            </a:r>
            <a:r>
              <a:rPr lang="en-US" sz="2100" dirty="0"/>
              <a:t>database</a:t>
            </a:r>
          </a:p>
          <a:p>
            <a:pPr>
              <a:lnSpc>
                <a:spcPct val="75000"/>
              </a:lnSpc>
            </a:pPr>
            <a:endParaRPr lang="en-US" sz="2100" dirty="0"/>
          </a:p>
          <a:p>
            <a:pPr>
              <a:lnSpc>
                <a:spcPct val="75000"/>
              </a:lnSpc>
            </a:pPr>
            <a:r>
              <a:rPr lang="en-US" sz="2100" dirty="0"/>
              <a:t>3 types of lookups:</a:t>
            </a:r>
          </a:p>
          <a:p>
            <a:pPr lvl="1">
              <a:lnSpc>
                <a:spcPct val="75000"/>
              </a:lnSpc>
            </a:pPr>
            <a:r>
              <a:rPr lang="en-US" sz="1800" dirty="0"/>
              <a:t>Cached – the reference set is cached in memory</a:t>
            </a:r>
          </a:p>
          <a:p>
            <a:pPr lvl="1">
              <a:lnSpc>
                <a:spcPct val="75000"/>
              </a:lnSpc>
            </a:pPr>
            <a:r>
              <a:rPr lang="en-US" sz="1800" dirty="0"/>
              <a:t>Partial cache – the cache is built up as lookups are found</a:t>
            </a:r>
          </a:p>
          <a:p>
            <a:pPr lvl="1">
              <a:lnSpc>
                <a:spcPct val="75000"/>
              </a:lnSpc>
            </a:pPr>
            <a:r>
              <a:rPr lang="en-US" sz="1800" dirty="0"/>
              <a:t>No cache – every lookup needs a </a:t>
            </a:r>
            <a:r>
              <a:rPr lang="en-US" sz="1800" dirty="0" err="1"/>
              <a:t>roundtrip</a:t>
            </a:r>
            <a:r>
              <a:rPr lang="en-US" sz="1800" dirty="0"/>
              <a:t> to the reference </a:t>
            </a:r>
            <a:r>
              <a:rPr lang="en-US" sz="1800" dirty="0"/>
              <a:t>database</a:t>
            </a:r>
          </a:p>
          <a:p>
            <a:pPr lvl="1">
              <a:lnSpc>
                <a:spcPct val="75000"/>
              </a:lnSpc>
            </a:pPr>
            <a:endParaRPr lang="en-US" sz="1800" dirty="0"/>
          </a:p>
          <a:p>
            <a:pPr>
              <a:lnSpc>
                <a:spcPct val="75000"/>
              </a:lnSpc>
            </a:pPr>
            <a:r>
              <a:rPr lang="en-US" sz="2100" dirty="0"/>
              <a:t>32-bit cache size is memory-constrained</a:t>
            </a:r>
          </a:p>
          <a:p>
            <a:pPr>
              <a:lnSpc>
                <a:spcPct val="75000"/>
              </a:lnSpc>
            </a:pPr>
            <a:r>
              <a:rPr lang="en-US" sz="2100" dirty="0"/>
              <a:t>64-bit cache size could cache the largest reference sets</a:t>
            </a:r>
          </a:p>
        </p:txBody>
      </p:sp>
    </p:spTree>
    <p:extLst>
      <p:ext uri="{BB962C8B-B14F-4D97-AF65-F5344CB8AC3E}">
        <p14:creationId xmlns:p14="http://schemas.microsoft.com/office/powerpoint/2010/main" val="3389934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66" name="Picture 14" descr="0 Square Gel Gel2 - steelgr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143000"/>
            <a:ext cx="24574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750" y="171450"/>
            <a:ext cx="6294835" cy="457200"/>
          </a:xfrm>
        </p:spPr>
        <p:txBody>
          <a:bodyPr>
            <a:normAutofit/>
          </a:bodyPr>
          <a:lstStyle/>
          <a:p>
            <a:r>
              <a:rPr lang="en-US" sz="3000"/>
              <a:t>Enabling new architectures …</a:t>
            </a:r>
          </a:p>
        </p:txBody>
      </p:sp>
      <p:pic>
        <p:nvPicPr>
          <p:cNvPr id="100356" name="Picture 4" descr="Server SQL databas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7128" y="1314450"/>
            <a:ext cx="460772" cy="682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35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700" y="2421732"/>
            <a:ext cx="721519" cy="492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2">
                        <a:gamma/>
                        <a:shade val="56078"/>
                        <a:invGamma/>
                      </a:schemeClr>
                    </a:gs>
                    <a:gs pos="50000">
                      <a:schemeClr val="accent2"/>
                    </a:gs>
                    <a:gs pos="100000">
                      <a:schemeClr val="accent2">
                        <a:gamma/>
                        <a:shade val="56078"/>
                        <a:invGamma/>
                      </a:schemeClr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35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0" y="2228851"/>
            <a:ext cx="1014413" cy="250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2">
                        <a:gamma/>
                        <a:shade val="56078"/>
                        <a:invGamma/>
                      </a:schemeClr>
                    </a:gs>
                    <a:gs pos="50000">
                      <a:schemeClr val="accent2"/>
                    </a:gs>
                    <a:gs pos="100000">
                      <a:schemeClr val="accent2">
                        <a:gamma/>
                        <a:shade val="56078"/>
                        <a:invGamma/>
                      </a:schemeClr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361" name="AutoShape 9"/>
          <p:cNvSpPr>
            <a:spLocks noChangeArrowheads="1"/>
          </p:cNvSpPr>
          <p:nvPr/>
        </p:nvSpPr>
        <p:spPr bwMode="auto">
          <a:xfrm rot="16200000" flipV="1">
            <a:off x="6486525" y="2543175"/>
            <a:ext cx="285750" cy="342900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82353"/>
                  <a:invGamma/>
                </a:schemeClr>
              </a:gs>
            </a:gsLst>
            <a:path path="rect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350"/>
          </a:p>
        </p:txBody>
      </p:sp>
      <p:pic>
        <p:nvPicPr>
          <p:cNvPr id="100363" name="Picture 11" descr="User red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094" y="1428750"/>
            <a:ext cx="316706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364" name="Picture 12" descr="User gree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1344" y="1314450"/>
            <a:ext cx="316706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362" name="Picture 10" descr="user blu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451" y="1485901"/>
            <a:ext cx="355997" cy="479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65" name="AutoShape 13"/>
          <p:cNvSpPr>
            <a:spLocks noChangeArrowheads="1"/>
          </p:cNvSpPr>
          <p:nvPr/>
        </p:nvSpPr>
        <p:spPr bwMode="auto">
          <a:xfrm rot="10800000">
            <a:off x="6229350" y="1645444"/>
            <a:ext cx="685800" cy="183356"/>
          </a:xfrm>
          <a:prstGeom prst="leftRightArrow">
            <a:avLst>
              <a:gd name="adj1" fmla="val 50000"/>
              <a:gd name="adj2" fmla="val 74805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82353"/>
                  <a:invGamma/>
                </a:schemeClr>
              </a:gs>
            </a:gsLst>
            <a:path path="rect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350"/>
          </a:p>
        </p:txBody>
      </p:sp>
      <p:grpSp>
        <p:nvGrpSpPr>
          <p:cNvPr id="100370" name="Group 18"/>
          <p:cNvGrpSpPr>
            <a:grpSpLocks/>
          </p:cNvGrpSpPr>
          <p:nvPr/>
        </p:nvGrpSpPr>
        <p:grpSpPr bwMode="auto">
          <a:xfrm>
            <a:off x="1771650" y="1200150"/>
            <a:ext cx="400050" cy="2000250"/>
            <a:chOff x="768" y="864"/>
            <a:chExt cx="336" cy="1680"/>
          </a:xfrm>
        </p:grpSpPr>
        <p:pic>
          <p:nvPicPr>
            <p:cNvPr id="100371" name="Picture 19" descr="Binary Code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" y="864"/>
              <a:ext cx="252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0372" name="Picture 20" descr="database green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" y="2160"/>
              <a:ext cx="336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0373" name="Picture 21" descr="xml document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" y="1536"/>
              <a:ext cx="325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0376" name="Picture 24" descr="icon6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900" y="18288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0377" name="AutoShape 25"/>
          <p:cNvCxnSpPr>
            <a:cxnSpLocks noChangeShapeType="1"/>
            <a:stCxn id="100376" idx="3"/>
            <a:endCxn id="100357" idx="1"/>
          </p:cNvCxnSpPr>
          <p:nvPr/>
        </p:nvCxnSpPr>
        <p:spPr bwMode="auto">
          <a:xfrm>
            <a:off x="4229100" y="2057400"/>
            <a:ext cx="1371600" cy="610791"/>
          </a:xfrm>
          <a:prstGeom prst="bentConnector3">
            <a:avLst>
              <a:gd name="adj1" fmla="val 50000"/>
            </a:avLst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0378" name="AutoShape 26"/>
          <p:cNvCxnSpPr>
            <a:cxnSpLocks noChangeShapeType="1"/>
            <a:stCxn id="100371" idx="3"/>
            <a:endCxn id="100376" idx="1"/>
          </p:cNvCxnSpPr>
          <p:nvPr/>
        </p:nvCxnSpPr>
        <p:spPr bwMode="auto">
          <a:xfrm>
            <a:off x="2128837" y="1521619"/>
            <a:ext cx="1643063" cy="535781"/>
          </a:xfrm>
          <a:prstGeom prst="bentConnector3">
            <a:avLst>
              <a:gd name="adj1" fmla="val 50870"/>
            </a:avLst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0379" name="AutoShape 27"/>
          <p:cNvCxnSpPr>
            <a:cxnSpLocks noChangeShapeType="1"/>
            <a:stCxn id="100373" idx="3"/>
            <a:endCxn id="100376" idx="1"/>
          </p:cNvCxnSpPr>
          <p:nvPr/>
        </p:nvCxnSpPr>
        <p:spPr bwMode="auto">
          <a:xfrm flipV="1">
            <a:off x="2158603" y="2057400"/>
            <a:ext cx="1613297" cy="166688"/>
          </a:xfrm>
          <a:prstGeom prst="bentConnector3">
            <a:avLst>
              <a:gd name="adj1" fmla="val 49963"/>
            </a:avLst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0380" name="AutoShape 28"/>
          <p:cNvCxnSpPr>
            <a:cxnSpLocks noChangeShapeType="1"/>
            <a:stCxn id="100372" idx="3"/>
            <a:endCxn id="100376" idx="1"/>
          </p:cNvCxnSpPr>
          <p:nvPr/>
        </p:nvCxnSpPr>
        <p:spPr bwMode="auto">
          <a:xfrm flipV="1">
            <a:off x="2171700" y="2057400"/>
            <a:ext cx="1600200" cy="914400"/>
          </a:xfrm>
          <a:prstGeom prst="bentConnector3">
            <a:avLst>
              <a:gd name="adj1" fmla="val 50000"/>
            </a:avLst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0382" name="AutoShape 30"/>
          <p:cNvSpPr>
            <a:spLocks noChangeArrowheads="1"/>
          </p:cNvSpPr>
          <p:nvPr/>
        </p:nvSpPr>
        <p:spPr bwMode="auto">
          <a:xfrm rot="16200000">
            <a:off x="5657850" y="2114550"/>
            <a:ext cx="285750" cy="171450"/>
          </a:xfrm>
          <a:prstGeom prst="leftRightArrow">
            <a:avLst>
              <a:gd name="adj1" fmla="val 50000"/>
              <a:gd name="adj2" fmla="val 33333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82353"/>
                  <a:invGamma/>
                </a:schemeClr>
              </a:gs>
            </a:gsLst>
            <a:path path="rect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350"/>
          </a:p>
        </p:txBody>
      </p:sp>
      <p:sp>
        <p:nvSpPr>
          <p:cNvPr id="100384" name="Text Box 32"/>
          <p:cNvSpPr txBox="1">
            <a:spLocks noChangeArrowheads="1"/>
          </p:cNvSpPr>
          <p:nvPr/>
        </p:nvSpPr>
        <p:spPr bwMode="auto">
          <a:xfrm>
            <a:off x="1371600" y="3543301"/>
            <a:ext cx="508635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2">
                        <a:gamma/>
                        <a:shade val="56078"/>
                        <a:invGamma/>
                      </a:schemeClr>
                    </a:gs>
                    <a:gs pos="50000">
                      <a:schemeClr val="accent2"/>
                    </a:gs>
                    <a:gs pos="100000">
                      <a:schemeClr val="accent2">
                        <a:gamma/>
                        <a:shade val="56078"/>
                        <a:invGamma/>
                      </a:schemeClr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US" sz="1200" dirty="0"/>
              <a:t>In this traditional scenario, the integration process simply conforms data and loads the database server</a:t>
            </a:r>
          </a:p>
          <a:p>
            <a:pPr>
              <a:buFontTx/>
              <a:buChar char="•"/>
            </a:pPr>
            <a:r>
              <a:rPr lang="en-US" sz="1200" dirty="0"/>
              <a:t>The database performs aggregations, sorting and other operations …</a:t>
            </a:r>
          </a:p>
          <a:p>
            <a:pPr>
              <a:buFontTx/>
              <a:buChar char="•"/>
            </a:pPr>
            <a:r>
              <a:rPr lang="en-US" sz="1200" dirty="0"/>
              <a:t>… but has to contend with competing demands for resources from user queries</a:t>
            </a:r>
          </a:p>
          <a:p>
            <a:pPr>
              <a:buFontTx/>
              <a:buChar char="•"/>
            </a:pPr>
            <a:r>
              <a:rPr lang="en-US" sz="1200" dirty="0"/>
              <a:t>This solution does not scale to very large volumes of data and multiple, complex aggregations</a:t>
            </a:r>
          </a:p>
        </p:txBody>
      </p:sp>
      <p:sp>
        <p:nvSpPr>
          <p:cNvPr id="100386" name="Text Box 34"/>
          <p:cNvSpPr txBox="1">
            <a:spLocks noChangeArrowheads="1"/>
          </p:cNvSpPr>
          <p:nvPr/>
        </p:nvSpPr>
        <p:spPr bwMode="auto">
          <a:xfrm>
            <a:off x="2756297" y="800100"/>
            <a:ext cx="2486578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2">
                        <a:gamma/>
                        <a:shade val="56078"/>
                        <a:invGamma/>
                      </a:schemeClr>
                    </a:gs>
                    <a:gs pos="50000">
                      <a:schemeClr val="accent2"/>
                    </a:gs>
                    <a:gs pos="100000">
                      <a:schemeClr val="accent2">
                        <a:gamma/>
                        <a:shade val="56078"/>
                        <a:invGamma/>
                      </a:schemeClr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350"/>
              <a:t>Traditional warehouse loading</a:t>
            </a:r>
          </a:p>
        </p:txBody>
      </p:sp>
    </p:spTree>
    <p:extLst>
      <p:ext uri="{BB962C8B-B14F-4D97-AF65-F5344CB8AC3E}">
        <p14:creationId xmlns:p14="http://schemas.microsoft.com/office/powerpoint/2010/main" val="1786474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00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100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00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00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00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00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00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00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00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00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00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00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00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00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61" grpId="0" animBg="1"/>
      <p:bldP spid="100365" grpId="0" animBg="1"/>
      <p:bldP spid="10038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409" name="Group 33"/>
          <p:cNvGrpSpPr>
            <a:grpSpLocks/>
          </p:cNvGrpSpPr>
          <p:nvPr/>
        </p:nvGrpSpPr>
        <p:grpSpPr bwMode="auto">
          <a:xfrm>
            <a:off x="3314700" y="1143000"/>
            <a:ext cx="1714500" cy="1828800"/>
            <a:chOff x="1824" y="960"/>
            <a:chExt cx="1392" cy="1536"/>
          </a:xfrm>
        </p:grpSpPr>
        <p:pic>
          <p:nvPicPr>
            <p:cNvPr id="101408" name="Picture 32" descr="0 Square Gel Gel2 - steelgray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4" y="960"/>
              <a:ext cx="1392" cy="1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1403" name="Picture 27" descr="Server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0" y="1104"/>
              <a:ext cx="242" cy="3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1378" name="Picture 2" descr="0 Square Gel Gel2 - steelgr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100" y="1543050"/>
            <a:ext cx="234315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379" name="Rectangle 3"/>
          <p:cNvSpPr>
            <a:spLocks noGrp="1" noChangeArrowheads="1"/>
          </p:cNvSpPr>
          <p:nvPr>
            <p:ph type="title"/>
          </p:nvPr>
        </p:nvSpPr>
        <p:spPr>
          <a:xfrm>
            <a:off x="1428750" y="171450"/>
            <a:ext cx="6294835" cy="457200"/>
          </a:xfrm>
        </p:spPr>
        <p:txBody>
          <a:bodyPr>
            <a:normAutofit/>
          </a:bodyPr>
          <a:lstStyle/>
          <a:p>
            <a:r>
              <a:rPr lang="en-US" sz="3000"/>
              <a:t>Enabling new architectures …</a:t>
            </a:r>
          </a:p>
        </p:txBody>
      </p:sp>
      <p:pic>
        <p:nvPicPr>
          <p:cNvPr id="101380" name="Picture 4" descr="Server SQL databas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7128" y="1775223"/>
            <a:ext cx="460772" cy="682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38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1932" y="1278732"/>
            <a:ext cx="721519" cy="492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2">
                        <a:gamma/>
                        <a:shade val="56078"/>
                        <a:invGamma/>
                      </a:schemeClr>
                    </a:gs>
                    <a:gs pos="50000">
                      <a:schemeClr val="accent2"/>
                    </a:gs>
                    <a:gs pos="100000">
                      <a:schemeClr val="accent2">
                        <a:gamma/>
                        <a:shade val="56078"/>
                        <a:invGamma/>
                      </a:schemeClr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38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607469"/>
            <a:ext cx="1014413" cy="250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2">
                        <a:gamma/>
                        <a:shade val="56078"/>
                        <a:invGamma/>
                      </a:schemeClr>
                    </a:gs>
                    <a:gs pos="50000">
                      <a:schemeClr val="accent2"/>
                    </a:gs>
                    <a:gs pos="100000">
                      <a:schemeClr val="accent2">
                        <a:gamma/>
                        <a:shade val="56078"/>
                        <a:invGamma/>
                      </a:schemeClr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384" name="Picture 8" descr="User red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094" y="1828800"/>
            <a:ext cx="316706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385" name="Picture 9" descr="User gree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1344" y="1714500"/>
            <a:ext cx="316706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386" name="Picture 10" descr="user blu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451" y="1885951"/>
            <a:ext cx="355997" cy="479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387" name="AutoShape 11"/>
          <p:cNvSpPr>
            <a:spLocks noChangeArrowheads="1"/>
          </p:cNvSpPr>
          <p:nvPr/>
        </p:nvSpPr>
        <p:spPr bwMode="auto">
          <a:xfrm rot="10800000">
            <a:off x="6172200" y="2000251"/>
            <a:ext cx="685800" cy="183356"/>
          </a:xfrm>
          <a:prstGeom prst="leftRightArrow">
            <a:avLst>
              <a:gd name="adj1" fmla="val 50000"/>
              <a:gd name="adj2" fmla="val 74805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82353"/>
                  <a:invGamma/>
                </a:schemeClr>
              </a:gs>
            </a:gsLst>
            <a:path path="rect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350"/>
          </a:p>
        </p:txBody>
      </p:sp>
      <p:grpSp>
        <p:nvGrpSpPr>
          <p:cNvPr id="101388" name="Group 12"/>
          <p:cNvGrpSpPr>
            <a:grpSpLocks/>
          </p:cNvGrpSpPr>
          <p:nvPr/>
        </p:nvGrpSpPr>
        <p:grpSpPr bwMode="auto">
          <a:xfrm>
            <a:off x="1771650" y="1200150"/>
            <a:ext cx="400050" cy="2000250"/>
            <a:chOff x="768" y="864"/>
            <a:chExt cx="336" cy="1680"/>
          </a:xfrm>
        </p:grpSpPr>
        <p:pic>
          <p:nvPicPr>
            <p:cNvPr id="101389" name="Picture 13" descr="Binary Code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" y="864"/>
              <a:ext cx="252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1390" name="Picture 14" descr="database green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" y="2160"/>
              <a:ext cx="336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1391" name="Picture 15" descr="xml document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" y="1536"/>
              <a:ext cx="325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1392" name="Picture 16" descr="icon6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88595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1393" name="AutoShape 17"/>
          <p:cNvCxnSpPr>
            <a:cxnSpLocks noChangeShapeType="1"/>
            <a:stCxn id="101392" idx="3"/>
            <a:endCxn id="101382" idx="0"/>
          </p:cNvCxnSpPr>
          <p:nvPr/>
        </p:nvCxnSpPr>
        <p:spPr bwMode="auto">
          <a:xfrm>
            <a:off x="4114801" y="2114550"/>
            <a:ext cx="278606" cy="492919"/>
          </a:xfrm>
          <a:prstGeom prst="bentConnector2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1394" name="AutoShape 18"/>
          <p:cNvCxnSpPr>
            <a:cxnSpLocks noChangeShapeType="1"/>
            <a:stCxn id="101389" idx="3"/>
            <a:endCxn id="101392" idx="1"/>
          </p:cNvCxnSpPr>
          <p:nvPr/>
        </p:nvCxnSpPr>
        <p:spPr bwMode="auto">
          <a:xfrm>
            <a:off x="2128837" y="1521619"/>
            <a:ext cx="1528763" cy="592931"/>
          </a:xfrm>
          <a:prstGeom prst="bentConnector3">
            <a:avLst>
              <a:gd name="adj1" fmla="val 36213"/>
            </a:avLst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1396" name="AutoShape 20"/>
          <p:cNvCxnSpPr>
            <a:cxnSpLocks noChangeShapeType="1"/>
            <a:stCxn id="101390" idx="3"/>
            <a:endCxn id="101392" idx="1"/>
          </p:cNvCxnSpPr>
          <p:nvPr/>
        </p:nvCxnSpPr>
        <p:spPr bwMode="auto">
          <a:xfrm flipV="1">
            <a:off x="2171700" y="2114550"/>
            <a:ext cx="1485900" cy="857250"/>
          </a:xfrm>
          <a:prstGeom prst="bentConnector3">
            <a:avLst>
              <a:gd name="adj1" fmla="val 33653"/>
            </a:avLst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1398" name="Text Box 22"/>
          <p:cNvSpPr txBox="1">
            <a:spLocks noChangeArrowheads="1"/>
          </p:cNvSpPr>
          <p:nvPr/>
        </p:nvSpPr>
        <p:spPr bwMode="auto">
          <a:xfrm>
            <a:off x="1428750" y="3411417"/>
            <a:ext cx="5275385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2">
                        <a:gamma/>
                        <a:shade val="56078"/>
                        <a:invGamma/>
                      </a:schemeClr>
                    </a:gs>
                    <a:gs pos="50000">
                      <a:schemeClr val="accent2"/>
                    </a:gs>
                    <a:gs pos="100000">
                      <a:schemeClr val="accent2">
                        <a:gamma/>
                        <a:shade val="56078"/>
                        <a:invGamma/>
                      </a:schemeClr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US" sz="1200" dirty="0"/>
              <a:t>Here, SQL Server Integration Services conforms the data as before …</a:t>
            </a:r>
          </a:p>
          <a:p>
            <a:pPr>
              <a:buFontTx/>
              <a:buChar char="•"/>
            </a:pPr>
            <a:r>
              <a:rPr lang="en-US" sz="1200" dirty="0"/>
              <a:t>… but also aggregates and sorts, and loads the database</a:t>
            </a:r>
          </a:p>
          <a:p>
            <a:pPr>
              <a:buFontTx/>
              <a:buChar char="•"/>
            </a:pPr>
            <a:r>
              <a:rPr lang="en-US" sz="1200" dirty="0"/>
              <a:t>This frees-up the database server for user queries</a:t>
            </a:r>
          </a:p>
          <a:p>
            <a:pPr>
              <a:buFontTx/>
              <a:buChar char="•"/>
            </a:pPr>
            <a:r>
              <a:rPr lang="en-US" sz="1200" dirty="0"/>
              <a:t>With 64-bit this solution scales well to very large volumes of data and multiple, complex aggregations</a:t>
            </a:r>
          </a:p>
          <a:p>
            <a:pPr>
              <a:buFontTx/>
              <a:buChar char="•"/>
            </a:pPr>
            <a:r>
              <a:rPr lang="en-US" sz="1200" dirty="0"/>
              <a:t>Even with 32 bit, this architecture can be scaled-out to use a separate box for the integration process</a:t>
            </a:r>
          </a:p>
        </p:txBody>
      </p:sp>
      <p:sp>
        <p:nvSpPr>
          <p:cNvPr id="101399" name="Text Box 23"/>
          <p:cNvSpPr txBox="1">
            <a:spLocks noChangeArrowheads="1"/>
          </p:cNvSpPr>
          <p:nvPr/>
        </p:nvSpPr>
        <p:spPr bwMode="auto">
          <a:xfrm>
            <a:off x="1905000" y="800100"/>
            <a:ext cx="4548040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2">
                        <a:gamma/>
                        <a:shade val="56078"/>
                        <a:invGamma/>
                      </a:schemeClr>
                    </a:gs>
                    <a:gs pos="50000">
                      <a:schemeClr val="accent2"/>
                    </a:gs>
                    <a:gs pos="100000">
                      <a:schemeClr val="accent2">
                        <a:gamma/>
                        <a:shade val="56078"/>
                        <a:invGamma/>
                      </a:schemeClr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350"/>
              <a:t>Warehouse loading with SQL Server Integration Services</a:t>
            </a:r>
          </a:p>
        </p:txBody>
      </p:sp>
      <p:cxnSp>
        <p:nvCxnSpPr>
          <p:cNvPr id="101400" name="AutoShape 24"/>
          <p:cNvCxnSpPr>
            <a:cxnSpLocks noChangeShapeType="1"/>
            <a:stCxn id="101392" idx="3"/>
            <a:endCxn id="101381" idx="2"/>
          </p:cNvCxnSpPr>
          <p:nvPr/>
        </p:nvCxnSpPr>
        <p:spPr bwMode="auto">
          <a:xfrm flipV="1">
            <a:off x="4114800" y="1771650"/>
            <a:ext cx="267891" cy="342900"/>
          </a:xfrm>
          <a:prstGeom prst="bentConnector2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1401" name="AutoShape 25"/>
          <p:cNvCxnSpPr>
            <a:cxnSpLocks noChangeShapeType="1"/>
            <a:stCxn id="101381" idx="3"/>
            <a:endCxn id="101380" idx="1"/>
          </p:cNvCxnSpPr>
          <p:nvPr/>
        </p:nvCxnSpPr>
        <p:spPr bwMode="auto">
          <a:xfrm>
            <a:off x="4743450" y="1525192"/>
            <a:ext cx="853679" cy="591740"/>
          </a:xfrm>
          <a:prstGeom prst="bentConnector3">
            <a:avLst>
              <a:gd name="adj1" fmla="val 49931"/>
            </a:avLst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1402" name="AutoShape 26"/>
          <p:cNvCxnSpPr>
            <a:cxnSpLocks noChangeShapeType="1"/>
            <a:stCxn id="101382" idx="3"/>
            <a:endCxn id="101380" idx="1"/>
          </p:cNvCxnSpPr>
          <p:nvPr/>
        </p:nvCxnSpPr>
        <p:spPr bwMode="auto">
          <a:xfrm flipV="1">
            <a:off x="4900613" y="2116931"/>
            <a:ext cx="696516" cy="615554"/>
          </a:xfrm>
          <a:prstGeom prst="bentConnector3">
            <a:avLst>
              <a:gd name="adj1" fmla="val 49917"/>
            </a:avLst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1406" name="Line 30"/>
          <p:cNvSpPr>
            <a:spLocks noChangeShapeType="1"/>
          </p:cNvSpPr>
          <p:nvPr/>
        </p:nvSpPr>
        <p:spPr bwMode="auto">
          <a:xfrm>
            <a:off x="2171700" y="2228850"/>
            <a:ext cx="51435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350"/>
          </a:p>
        </p:txBody>
      </p:sp>
    </p:spTree>
    <p:extLst>
      <p:ext uri="{BB962C8B-B14F-4D97-AF65-F5344CB8AC3E}">
        <p14:creationId xmlns:p14="http://schemas.microsoft.com/office/powerpoint/2010/main" val="247932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1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1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1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1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1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1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1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1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0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01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0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01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0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01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01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7" grpId="0" animBg="1"/>
      <p:bldP spid="10140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4036219" y="732235"/>
            <a:ext cx="3964781" cy="4411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60747" indent="-260747">
              <a:spcBef>
                <a:spcPct val="20000"/>
              </a:spcBef>
              <a:buFontTx/>
              <a:buChar char="•"/>
              <a:tabLst>
                <a:tab pos="1714500" algn="l"/>
              </a:tabLst>
              <a:defRPr/>
            </a:pPr>
            <a:r>
              <a:rPr lang="en-US" sz="1350" kern="0" dirty="0">
                <a:latin typeface="Segoe"/>
              </a:rPr>
              <a:t>Merge data from heterogeneous data stores:</a:t>
            </a:r>
          </a:p>
          <a:p>
            <a:pPr marL="819150" lvl="2" indent="-214313">
              <a:spcBef>
                <a:spcPct val="20000"/>
              </a:spcBef>
              <a:buFont typeface="Arial" pitchFamily="34" charset="0"/>
              <a:buChar char="•"/>
              <a:tabLst>
                <a:tab pos="1714500" algn="l"/>
              </a:tabLst>
              <a:defRPr/>
            </a:pPr>
            <a:r>
              <a:rPr lang="en-US" sz="1350" kern="0" dirty="0">
                <a:latin typeface="Segoe"/>
              </a:rPr>
              <a:t>Text files</a:t>
            </a:r>
            <a:endParaRPr lang="en-US" sz="1350" kern="0" dirty="0">
              <a:latin typeface="Segoe"/>
            </a:endParaRPr>
          </a:p>
          <a:p>
            <a:pPr marL="819150" lvl="2" indent="-214313">
              <a:spcBef>
                <a:spcPct val="20000"/>
              </a:spcBef>
              <a:buFont typeface="Arial" pitchFamily="34" charset="0"/>
              <a:buChar char="•"/>
              <a:tabLst>
                <a:tab pos="1714500" algn="l"/>
              </a:tabLst>
              <a:defRPr/>
            </a:pPr>
            <a:r>
              <a:rPr lang="en-US" sz="1350" kern="0" dirty="0">
                <a:latin typeface="Segoe"/>
              </a:rPr>
              <a:t>Mainframes</a:t>
            </a:r>
            <a:endParaRPr lang="en-US" sz="1350" kern="0" dirty="0">
              <a:latin typeface="Segoe"/>
            </a:endParaRPr>
          </a:p>
          <a:p>
            <a:pPr marL="819150" lvl="2" indent="-214313">
              <a:spcBef>
                <a:spcPct val="20000"/>
              </a:spcBef>
              <a:buFont typeface="Arial" pitchFamily="34" charset="0"/>
              <a:buChar char="•"/>
              <a:tabLst>
                <a:tab pos="1714500" algn="l"/>
              </a:tabLst>
              <a:defRPr/>
            </a:pPr>
            <a:r>
              <a:rPr lang="en-US" sz="1350" kern="0" dirty="0">
                <a:latin typeface="Segoe"/>
              </a:rPr>
              <a:t>Spreadsheets</a:t>
            </a:r>
          </a:p>
          <a:p>
            <a:pPr marL="819150" lvl="2" indent="-214313">
              <a:spcBef>
                <a:spcPct val="20000"/>
              </a:spcBef>
              <a:buFont typeface="Arial" pitchFamily="34" charset="0"/>
              <a:buChar char="•"/>
              <a:tabLst>
                <a:tab pos="1714500" algn="l"/>
              </a:tabLst>
              <a:defRPr/>
            </a:pPr>
            <a:r>
              <a:rPr lang="en-US" sz="1350" kern="0" dirty="0">
                <a:latin typeface="Segoe"/>
              </a:rPr>
              <a:t>Multiple </a:t>
            </a:r>
            <a:r>
              <a:rPr lang="en-US" sz="1350" kern="0" dirty="0">
                <a:latin typeface="Segoe"/>
              </a:rPr>
              <a:t>RDBMS</a:t>
            </a:r>
          </a:p>
          <a:p>
            <a:pPr marL="260747" indent="-260747">
              <a:spcBef>
                <a:spcPct val="20000"/>
              </a:spcBef>
              <a:buFontTx/>
              <a:buChar char="•"/>
              <a:tabLst>
                <a:tab pos="1714500" algn="l"/>
              </a:tabLst>
              <a:defRPr/>
            </a:pPr>
            <a:r>
              <a:rPr lang="en-US" sz="1350" kern="0" dirty="0">
                <a:latin typeface="Segoe"/>
              </a:rPr>
              <a:t>Refresh data in data warehouses and data marts</a:t>
            </a:r>
          </a:p>
          <a:p>
            <a:pPr marL="260747" indent="-260747">
              <a:spcBef>
                <a:spcPct val="20000"/>
              </a:spcBef>
              <a:buFontTx/>
              <a:buChar char="•"/>
              <a:tabLst>
                <a:tab pos="1714500" algn="l"/>
              </a:tabLst>
              <a:defRPr/>
            </a:pPr>
            <a:r>
              <a:rPr lang="en-US" sz="1350" kern="0" dirty="0">
                <a:latin typeface="Segoe"/>
              </a:rPr>
              <a:t>Cleanse data before loading to remove errors</a:t>
            </a:r>
          </a:p>
          <a:p>
            <a:pPr marL="260747" indent="-260747">
              <a:spcBef>
                <a:spcPct val="20000"/>
              </a:spcBef>
              <a:buFontTx/>
              <a:buChar char="•"/>
              <a:tabLst>
                <a:tab pos="1714500" algn="l"/>
              </a:tabLst>
              <a:defRPr/>
            </a:pPr>
            <a:r>
              <a:rPr lang="en-US" sz="1350" kern="0" dirty="0">
                <a:latin typeface="Segoe"/>
              </a:rPr>
              <a:t>High-speed load of data into online transaction processing (OLTP) and online analytical processing (OLAP) databases</a:t>
            </a:r>
          </a:p>
          <a:p>
            <a:pPr marL="260747" indent="-260747">
              <a:spcBef>
                <a:spcPct val="20000"/>
              </a:spcBef>
              <a:buFontTx/>
              <a:buChar char="•"/>
              <a:tabLst>
                <a:tab pos="1714500" algn="l"/>
              </a:tabLst>
              <a:defRPr/>
            </a:pPr>
            <a:r>
              <a:rPr lang="en-US" sz="1350" kern="0" dirty="0">
                <a:latin typeface="Segoe"/>
              </a:rPr>
              <a:t>Build </a:t>
            </a:r>
            <a:r>
              <a:rPr lang="en-US" sz="1350" kern="0" dirty="0">
                <a:latin typeface="Segoe"/>
              </a:rPr>
              <a:t>BI into a data transformation process without the need for redundant staging environments</a:t>
            </a:r>
          </a:p>
          <a:p>
            <a:pPr marL="260747" indent="-260747">
              <a:spcBef>
                <a:spcPct val="20000"/>
              </a:spcBef>
              <a:buFontTx/>
              <a:buChar char="•"/>
              <a:tabLst>
                <a:tab pos="1714500" algn="l"/>
              </a:tabLst>
              <a:defRPr/>
            </a:pPr>
            <a:r>
              <a:rPr lang="en-US" sz="1350" kern="0" dirty="0">
                <a:latin typeface="Segoe"/>
              </a:rPr>
              <a:t>Lots more </a:t>
            </a:r>
            <a:r>
              <a:rPr lang="en-US" sz="1350" kern="0" dirty="0">
                <a:latin typeface="Segoe"/>
                <a:sym typeface="Wingdings" pitchFamily="2" charset="2"/>
              </a:rPr>
              <a:t></a:t>
            </a:r>
            <a:endParaRPr lang="en-US" sz="1350" kern="0" dirty="0">
              <a:latin typeface="Segoe"/>
            </a:endParaRPr>
          </a:p>
        </p:txBody>
      </p:sp>
      <p:pic>
        <p:nvPicPr>
          <p:cNvPr id="3076" name="Picture 7" descr="SC0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97" y="910828"/>
            <a:ext cx="2608660" cy="244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8" descr="SC0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610" y="2352675"/>
            <a:ext cx="2608659" cy="257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Rectangle 9"/>
          <p:cNvSpPr>
            <a:spLocks noGrp="1" noChangeArrowheads="1"/>
          </p:cNvSpPr>
          <p:nvPr>
            <p:ph type="title"/>
          </p:nvPr>
        </p:nvSpPr>
        <p:spPr>
          <a:xfrm>
            <a:off x="1325166" y="107157"/>
            <a:ext cx="6390084" cy="578644"/>
          </a:xfrm>
          <a:noFill/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smtClean="0">
                <a:latin typeface="Segoe Black" pitchFamily="34" charset="0"/>
              </a:rPr>
              <a:t>Integration Services </a:t>
            </a:r>
            <a:r>
              <a:rPr lang="en-US" sz="2400">
                <a:solidFill>
                  <a:schemeClr val="accent1"/>
                </a:solidFill>
                <a:latin typeface="Segoe Black" pitchFamily="34" charset="0"/>
              </a:rPr>
              <a:t>Why ETL Matters</a:t>
            </a:r>
          </a:p>
        </p:txBody>
      </p:sp>
    </p:spTree>
    <p:extLst>
      <p:ext uri="{BB962C8B-B14F-4D97-AF65-F5344CB8AC3E}">
        <p14:creationId xmlns:p14="http://schemas.microsoft.com/office/powerpoint/2010/main" val="366714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Customer benefits of SSIS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0" y="856060"/>
            <a:ext cx="6291263" cy="4064794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en-US" sz="1500" dirty="0"/>
              <a:t>Performance</a:t>
            </a:r>
          </a:p>
          <a:p>
            <a:pPr lvl="1"/>
            <a:r>
              <a:rPr lang="en-US" sz="1350" dirty="0"/>
              <a:t>Data flows process large volumes of data efficiently - even through complex operations</a:t>
            </a:r>
          </a:p>
          <a:p>
            <a:r>
              <a:rPr lang="en-US" sz="1500" dirty="0"/>
              <a:t>Facility</a:t>
            </a:r>
          </a:p>
          <a:p>
            <a:pPr lvl="1"/>
            <a:r>
              <a:rPr lang="en-US" sz="1350" dirty="0"/>
              <a:t>Many prebuilt adapters and transformations reduce hand coding</a:t>
            </a:r>
          </a:p>
          <a:p>
            <a:pPr lvl="1"/>
            <a:r>
              <a:rPr lang="en-US" sz="1350" dirty="0"/>
              <a:t>Extensible object model enables specialized custom or scripted components</a:t>
            </a:r>
          </a:p>
          <a:p>
            <a:pPr lvl="1"/>
            <a:r>
              <a:rPr lang="en-US" sz="1350" dirty="0"/>
              <a:t>Highly productive visual environment speeds development and debugging</a:t>
            </a:r>
          </a:p>
          <a:p>
            <a:r>
              <a:rPr lang="en-US" sz="1500" dirty="0"/>
              <a:t>“Smarts”</a:t>
            </a:r>
          </a:p>
          <a:p>
            <a:pPr lvl="1"/>
            <a:r>
              <a:rPr lang="en-US" sz="1350" dirty="0"/>
              <a:t>Data cleansing features enable difficult data to be handled during loading</a:t>
            </a:r>
          </a:p>
          <a:p>
            <a:pPr lvl="1"/>
            <a:r>
              <a:rPr lang="en-US" sz="1350" dirty="0"/>
              <a:t>Data mining brings intelligent handling of data for imputation of incomplete data, conditional processing of potential problems, or smart escalation of issues such as fraud detection</a:t>
            </a:r>
          </a:p>
        </p:txBody>
      </p:sp>
    </p:spTree>
    <p:extLst>
      <p:ext uri="{BB962C8B-B14F-4D97-AF65-F5344CB8AC3E}">
        <p14:creationId xmlns:p14="http://schemas.microsoft.com/office/powerpoint/2010/main" val="3647185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9"/>
          <p:cNvSpPr txBox="1">
            <a:spLocks noChangeArrowheads="1"/>
          </p:cNvSpPr>
          <p:nvPr/>
        </p:nvSpPr>
        <p:spPr bwMode="auto">
          <a:xfrm>
            <a:off x="1325166" y="107157"/>
            <a:ext cx="6390084" cy="578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sz="3300" dirty="0">
                <a:latin typeface="Segoe Black"/>
              </a:rPr>
              <a:t>Some Performance Tuning Tips</a:t>
            </a:r>
            <a:endParaRPr lang="en-US" sz="2400" kern="0" dirty="0">
              <a:solidFill>
                <a:schemeClr val="accent1"/>
              </a:solidFill>
              <a:latin typeface="Segoe Black"/>
              <a:ea typeface="+mj-ea"/>
              <a:cs typeface="+mj-cs"/>
            </a:endParaRPr>
          </a:p>
        </p:txBody>
      </p:sp>
      <p:sp>
        <p:nvSpPr>
          <p:cNvPr id="26628" name="Content Placeholder 4"/>
          <p:cNvSpPr>
            <a:spLocks noGrp="1"/>
          </p:cNvSpPr>
          <p:nvPr>
            <p:ph idx="1"/>
          </p:nvPr>
        </p:nvSpPr>
        <p:spPr>
          <a:xfrm>
            <a:off x="1464469" y="1017985"/>
            <a:ext cx="6215063" cy="3214688"/>
          </a:xfrm>
        </p:spPr>
        <p:txBody>
          <a:bodyPr/>
          <a:lstStyle/>
          <a:p>
            <a:pPr eaLnBrk="1" hangingPunct="1"/>
            <a:r>
              <a:rPr lang="en-US" sz="1350">
                <a:latin typeface="Segoe" pitchFamily="34" charset="0"/>
              </a:rPr>
              <a:t>Only Select the Columns that you need</a:t>
            </a:r>
          </a:p>
          <a:p>
            <a:pPr eaLnBrk="1" hangingPunct="1"/>
            <a:r>
              <a:rPr lang="en-US" sz="1350">
                <a:latin typeface="Segoe" pitchFamily="34" charset="0"/>
              </a:rPr>
              <a:t>Use a SQL Server Destination instead of an OLE DB Destination</a:t>
            </a:r>
          </a:p>
          <a:p>
            <a:pPr eaLnBrk="1" hangingPunct="1"/>
            <a:r>
              <a:rPr lang="en-US" sz="1350">
                <a:latin typeface="Segoe" pitchFamily="34" charset="0"/>
              </a:rPr>
              <a:t>If using an OLE DB Destination – use the table or view with fast load data access mode.</a:t>
            </a:r>
          </a:p>
          <a:p>
            <a:pPr eaLnBrk="1" hangingPunct="1"/>
            <a:r>
              <a:rPr lang="en-US" sz="1350">
                <a:latin typeface="Segoe" pitchFamily="34" charset="0"/>
              </a:rPr>
              <a:t>Use standardized naming conventions</a:t>
            </a:r>
          </a:p>
          <a:p>
            <a:pPr eaLnBrk="1" hangingPunct="1"/>
            <a:r>
              <a:rPr lang="en-US" sz="1350"/>
              <a:t>Where possible, filter your data in the Source Adapter rather than using a Conditional Split transform component</a:t>
            </a:r>
          </a:p>
          <a:p>
            <a:pPr eaLnBrk="1" hangingPunct="1"/>
            <a:r>
              <a:rPr lang="en-US" sz="1350"/>
              <a:t>LOOKUP components will generally work quicker than MERGE JOIN components where the 2 can be used for the same task </a:t>
            </a:r>
          </a:p>
          <a:p>
            <a:pPr eaLnBrk="1" hangingPunct="1"/>
            <a:r>
              <a:rPr lang="en-US" sz="1350"/>
              <a:t>Use caching in your LOOKUP components where possible. It makes them quicker. Just watch that you are not grabbing too many resources.</a:t>
            </a:r>
          </a:p>
          <a:p>
            <a:pPr eaLnBrk="1" hangingPunct="1"/>
            <a:r>
              <a:rPr lang="en-US" sz="1350"/>
              <a:t>Use Sequence containers to organize package structure into logical units of work.</a:t>
            </a:r>
          </a:p>
          <a:p>
            <a:pPr eaLnBrk="1" hangingPunct="1"/>
            <a:endParaRPr lang="en-US" sz="1350"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53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9" name="Group 50"/>
          <p:cNvGrpSpPr>
            <a:grpSpLocks/>
          </p:cNvGrpSpPr>
          <p:nvPr/>
        </p:nvGrpSpPr>
        <p:grpSpPr bwMode="auto">
          <a:xfrm>
            <a:off x="2171700" y="857250"/>
            <a:ext cx="4629150" cy="1982391"/>
            <a:chOff x="1371600" y="1866900"/>
            <a:chExt cx="6172200" cy="2819400"/>
          </a:xfrm>
        </p:grpSpPr>
        <p:grpSp>
          <p:nvGrpSpPr>
            <p:cNvPr id="4102" name="Group 3"/>
            <p:cNvGrpSpPr>
              <a:grpSpLocks/>
            </p:cNvGrpSpPr>
            <p:nvPr/>
          </p:nvGrpSpPr>
          <p:grpSpPr bwMode="auto">
            <a:xfrm>
              <a:off x="1371600" y="2019300"/>
              <a:ext cx="533400" cy="2667000"/>
              <a:chOff x="768" y="864"/>
              <a:chExt cx="336" cy="1680"/>
            </a:xfrm>
          </p:grpSpPr>
          <p:pic>
            <p:nvPicPr>
              <p:cNvPr id="4135" name="Picture 4" descr="Binary Code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6" y="864"/>
                <a:ext cx="252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36" name="Picture 5" descr="database green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8" y="2160"/>
                <a:ext cx="336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37" name="Picture 6" descr="xml document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8" y="1536"/>
                <a:ext cx="325" cy="3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103" name="Group 7"/>
            <p:cNvGrpSpPr>
              <a:grpSpLocks/>
            </p:cNvGrpSpPr>
            <p:nvPr/>
          </p:nvGrpSpPr>
          <p:grpSpPr bwMode="auto">
            <a:xfrm>
              <a:off x="2438400" y="2552700"/>
              <a:ext cx="609600" cy="2057400"/>
              <a:chOff x="1440" y="1200"/>
              <a:chExt cx="384" cy="1296"/>
            </a:xfrm>
          </p:grpSpPr>
          <p:pic>
            <p:nvPicPr>
              <p:cNvPr id="4133" name="Picture 8" descr="icon64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40" y="2112"/>
                <a:ext cx="38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34" name="Picture 9" descr="icon64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40" y="1200"/>
                <a:ext cx="38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104" name="Group 10"/>
            <p:cNvGrpSpPr>
              <a:grpSpLocks/>
            </p:cNvGrpSpPr>
            <p:nvPr/>
          </p:nvGrpSpPr>
          <p:grpSpPr bwMode="auto">
            <a:xfrm>
              <a:off x="3505200" y="2095500"/>
              <a:ext cx="609600" cy="1828800"/>
              <a:chOff x="2112" y="912"/>
              <a:chExt cx="384" cy="1152"/>
            </a:xfrm>
          </p:grpSpPr>
          <p:pic>
            <p:nvPicPr>
              <p:cNvPr id="4131" name="Picture 11" descr="icon64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12" y="912"/>
                <a:ext cx="38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32" name="Picture 12" descr="icon64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12" y="1680"/>
                <a:ext cx="38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105" name="Group 13"/>
            <p:cNvGrpSpPr>
              <a:grpSpLocks/>
            </p:cNvGrpSpPr>
            <p:nvPr/>
          </p:nvGrpSpPr>
          <p:grpSpPr bwMode="auto">
            <a:xfrm>
              <a:off x="1847850" y="2447925"/>
              <a:ext cx="590550" cy="1933575"/>
              <a:chOff x="1068" y="1134"/>
              <a:chExt cx="372" cy="1218"/>
            </a:xfrm>
          </p:grpSpPr>
          <p:cxnSp>
            <p:nvCxnSpPr>
              <p:cNvPr id="4128" name="AutoShape 14"/>
              <p:cNvCxnSpPr>
                <a:cxnSpLocks noChangeShapeType="1"/>
              </p:cNvCxnSpPr>
              <p:nvPr/>
            </p:nvCxnSpPr>
            <p:spPr bwMode="auto">
              <a:xfrm>
                <a:off x="1068" y="1134"/>
                <a:ext cx="372" cy="258"/>
              </a:xfrm>
              <a:prstGeom prst="bentConnector3">
                <a:avLst>
                  <a:gd name="adj1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129" name="AutoShape 15"/>
              <p:cNvCxnSpPr>
                <a:cxnSpLocks noChangeShapeType="1"/>
              </p:cNvCxnSpPr>
              <p:nvPr/>
            </p:nvCxnSpPr>
            <p:spPr bwMode="auto">
              <a:xfrm flipV="1">
                <a:off x="1093" y="1392"/>
                <a:ext cx="347" cy="332"/>
              </a:xfrm>
              <a:prstGeom prst="bentConnector3">
                <a:avLst>
                  <a:gd name="adj1" fmla="val 49856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130" name="AutoShape 16"/>
              <p:cNvCxnSpPr>
                <a:cxnSpLocks noChangeShapeType="1"/>
              </p:cNvCxnSpPr>
              <p:nvPr/>
            </p:nvCxnSpPr>
            <p:spPr bwMode="auto">
              <a:xfrm flipV="1">
                <a:off x="1104" y="2304"/>
                <a:ext cx="336" cy="48"/>
              </a:xfrm>
              <a:prstGeom prst="bentConnector3">
                <a:avLst>
                  <a:gd name="adj1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4106" name="Group 17"/>
            <p:cNvGrpSpPr>
              <a:grpSpLocks/>
            </p:cNvGrpSpPr>
            <p:nvPr/>
          </p:nvGrpSpPr>
          <p:grpSpPr bwMode="auto">
            <a:xfrm>
              <a:off x="3048000" y="2400300"/>
              <a:ext cx="457200" cy="1905000"/>
              <a:chOff x="1824" y="1104"/>
              <a:chExt cx="288" cy="1200"/>
            </a:xfrm>
          </p:grpSpPr>
          <p:cxnSp>
            <p:nvCxnSpPr>
              <p:cNvPr id="4125" name="AutoShape 18"/>
              <p:cNvCxnSpPr>
                <a:cxnSpLocks noChangeShapeType="1"/>
              </p:cNvCxnSpPr>
              <p:nvPr/>
            </p:nvCxnSpPr>
            <p:spPr bwMode="auto">
              <a:xfrm flipV="1">
                <a:off x="1824" y="1872"/>
                <a:ext cx="288" cy="432"/>
              </a:xfrm>
              <a:prstGeom prst="bentConnector3">
                <a:avLst>
                  <a:gd name="adj1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126" name="AutoShape 19"/>
              <p:cNvCxnSpPr>
                <a:cxnSpLocks noChangeShapeType="1"/>
              </p:cNvCxnSpPr>
              <p:nvPr/>
            </p:nvCxnSpPr>
            <p:spPr bwMode="auto">
              <a:xfrm>
                <a:off x="1824" y="1392"/>
                <a:ext cx="288" cy="480"/>
              </a:xfrm>
              <a:prstGeom prst="bentConnector3">
                <a:avLst>
                  <a:gd name="adj1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127" name="AutoShape 20"/>
              <p:cNvCxnSpPr>
                <a:cxnSpLocks noChangeShapeType="1"/>
              </p:cNvCxnSpPr>
              <p:nvPr/>
            </p:nvCxnSpPr>
            <p:spPr bwMode="auto">
              <a:xfrm flipV="1">
                <a:off x="1824" y="1104"/>
                <a:ext cx="288" cy="288"/>
              </a:xfrm>
              <a:prstGeom prst="bentConnector3">
                <a:avLst>
                  <a:gd name="adj1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4107" name="Group 21"/>
            <p:cNvGrpSpPr>
              <a:grpSpLocks/>
            </p:cNvGrpSpPr>
            <p:nvPr/>
          </p:nvGrpSpPr>
          <p:grpSpPr bwMode="auto">
            <a:xfrm>
              <a:off x="4114800" y="3238500"/>
              <a:ext cx="990600" cy="609600"/>
              <a:chOff x="2496" y="1632"/>
              <a:chExt cx="624" cy="384"/>
            </a:xfrm>
          </p:grpSpPr>
          <p:pic>
            <p:nvPicPr>
              <p:cNvPr id="4123" name="Picture 22" descr="icon64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36" y="1632"/>
                <a:ext cx="38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4124" name="AutoShape 23"/>
              <p:cNvCxnSpPr>
                <a:cxnSpLocks noChangeShapeType="1"/>
              </p:cNvCxnSpPr>
              <p:nvPr/>
            </p:nvCxnSpPr>
            <p:spPr bwMode="auto">
              <a:xfrm flipV="1">
                <a:off x="2496" y="1824"/>
                <a:ext cx="240" cy="48"/>
              </a:xfrm>
              <a:prstGeom prst="bentConnector3">
                <a:avLst>
                  <a:gd name="adj1" fmla="val 50000"/>
                </a:avLst>
              </a:prstGeom>
              <a:noFill/>
              <a:ln w="38100">
                <a:solidFill>
                  <a:schemeClr val="tx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4108" name="Group 24"/>
            <p:cNvGrpSpPr>
              <a:grpSpLocks/>
            </p:cNvGrpSpPr>
            <p:nvPr/>
          </p:nvGrpSpPr>
          <p:grpSpPr bwMode="auto">
            <a:xfrm>
              <a:off x="5105400" y="1866900"/>
              <a:ext cx="1143000" cy="1600200"/>
              <a:chOff x="3120" y="768"/>
              <a:chExt cx="720" cy="1008"/>
            </a:xfrm>
          </p:grpSpPr>
          <p:pic>
            <p:nvPicPr>
              <p:cNvPr id="4121" name="Picture 25" descr="icon64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20" y="768"/>
                <a:ext cx="38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22" name="Picture 26" descr="icon64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56" y="1392"/>
                <a:ext cx="38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109" name="Group 27"/>
            <p:cNvGrpSpPr>
              <a:grpSpLocks/>
            </p:cNvGrpSpPr>
            <p:nvPr/>
          </p:nvGrpSpPr>
          <p:grpSpPr bwMode="auto">
            <a:xfrm>
              <a:off x="4114800" y="2171700"/>
              <a:ext cx="1524000" cy="1371600"/>
              <a:chOff x="2496" y="960"/>
              <a:chExt cx="960" cy="864"/>
            </a:xfrm>
          </p:grpSpPr>
          <p:cxnSp>
            <p:nvCxnSpPr>
              <p:cNvPr id="4118" name="AutoShape 28"/>
              <p:cNvCxnSpPr>
                <a:cxnSpLocks noChangeShapeType="1"/>
              </p:cNvCxnSpPr>
              <p:nvPr/>
            </p:nvCxnSpPr>
            <p:spPr bwMode="auto">
              <a:xfrm flipV="1">
                <a:off x="2496" y="960"/>
                <a:ext cx="624" cy="144"/>
              </a:xfrm>
              <a:prstGeom prst="bentConnector3">
                <a:avLst>
                  <a:gd name="adj1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119" name="AutoShape 29"/>
              <p:cNvCxnSpPr>
                <a:cxnSpLocks noChangeShapeType="1"/>
              </p:cNvCxnSpPr>
              <p:nvPr/>
            </p:nvCxnSpPr>
            <p:spPr bwMode="auto">
              <a:xfrm>
                <a:off x="2496" y="1104"/>
                <a:ext cx="960" cy="480"/>
              </a:xfrm>
              <a:prstGeom prst="bentConnector3">
                <a:avLst>
                  <a:gd name="adj1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120" name="AutoShape 30"/>
              <p:cNvCxnSpPr>
                <a:cxnSpLocks noChangeShapeType="1"/>
              </p:cNvCxnSpPr>
              <p:nvPr/>
            </p:nvCxnSpPr>
            <p:spPr bwMode="auto">
              <a:xfrm flipV="1">
                <a:off x="3120" y="1584"/>
                <a:ext cx="336" cy="240"/>
              </a:xfrm>
              <a:prstGeom prst="bentConnector3">
                <a:avLst>
                  <a:gd name="adj1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4110" name="Group 31"/>
            <p:cNvGrpSpPr>
              <a:grpSpLocks/>
            </p:cNvGrpSpPr>
            <p:nvPr/>
          </p:nvGrpSpPr>
          <p:grpSpPr bwMode="auto">
            <a:xfrm>
              <a:off x="7010400" y="1866900"/>
              <a:ext cx="533400" cy="2819400"/>
              <a:chOff x="4272" y="768"/>
              <a:chExt cx="336" cy="1776"/>
            </a:xfrm>
          </p:grpSpPr>
          <p:pic>
            <p:nvPicPr>
              <p:cNvPr id="4115" name="Picture 32" descr="database green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72" y="768"/>
                <a:ext cx="336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16" name="Picture 33" descr="Binary Code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72" y="1440"/>
                <a:ext cx="252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17" name="Picture 34" descr="database green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72" y="2160"/>
                <a:ext cx="336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111" name="Group 35"/>
            <p:cNvGrpSpPr>
              <a:grpSpLocks/>
            </p:cNvGrpSpPr>
            <p:nvPr/>
          </p:nvGrpSpPr>
          <p:grpSpPr bwMode="auto">
            <a:xfrm>
              <a:off x="5105400" y="2171700"/>
              <a:ext cx="1828800" cy="2209800"/>
              <a:chOff x="3120" y="960"/>
              <a:chExt cx="1152" cy="1392"/>
            </a:xfrm>
          </p:grpSpPr>
          <p:cxnSp>
            <p:nvCxnSpPr>
              <p:cNvPr id="4112" name="AutoShape 36"/>
              <p:cNvCxnSpPr>
                <a:cxnSpLocks noChangeShapeType="1"/>
              </p:cNvCxnSpPr>
              <p:nvPr/>
            </p:nvCxnSpPr>
            <p:spPr bwMode="auto">
              <a:xfrm>
                <a:off x="3120" y="1824"/>
                <a:ext cx="1152" cy="528"/>
              </a:xfrm>
              <a:prstGeom prst="bentConnector3">
                <a:avLst>
                  <a:gd name="adj1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113" name="AutoShape 37"/>
              <p:cNvCxnSpPr>
                <a:cxnSpLocks noChangeShapeType="1"/>
              </p:cNvCxnSpPr>
              <p:nvPr/>
            </p:nvCxnSpPr>
            <p:spPr bwMode="auto">
              <a:xfrm>
                <a:off x="3840" y="1584"/>
                <a:ext cx="432" cy="126"/>
              </a:xfrm>
              <a:prstGeom prst="bentConnector3">
                <a:avLst>
                  <a:gd name="adj1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114" name="AutoShape 38"/>
              <p:cNvCxnSpPr>
                <a:cxnSpLocks noChangeShapeType="1"/>
              </p:cNvCxnSpPr>
              <p:nvPr/>
            </p:nvCxnSpPr>
            <p:spPr bwMode="auto">
              <a:xfrm>
                <a:off x="3504" y="960"/>
                <a:ext cx="768" cy="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49" name="Text Box 39"/>
          <p:cNvSpPr txBox="1">
            <a:spLocks noChangeArrowheads="1"/>
          </p:cNvSpPr>
          <p:nvPr/>
        </p:nvSpPr>
        <p:spPr bwMode="auto">
          <a:xfrm>
            <a:off x="1143000" y="2946798"/>
            <a:ext cx="6838950" cy="1276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pPr marL="214313" indent="-214313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75000"/>
              <a:buFont typeface="Wingdings" pitchFamily="2" charset="2"/>
              <a:buChar char="q"/>
            </a:pPr>
            <a:r>
              <a:rPr lang="en-US" sz="1350" dirty="0">
                <a:latin typeface="Segoe" pitchFamily="34" charset="0"/>
              </a:rPr>
              <a:t>Data sources can be diverse, including custom or scripted adapters</a:t>
            </a:r>
          </a:p>
          <a:p>
            <a:pPr marL="214313" indent="-214313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75000"/>
              <a:buFont typeface="Wingdings" pitchFamily="2" charset="2"/>
              <a:buChar char="q"/>
            </a:pPr>
            <a:r>
              <a:rPr lang="en-US" sz="1350" dirty="0">
                <a:latin typeface="Segoe" pitchFamily="34" charset="0"/>
              </a:rPr>
              <a:t>Transformation components shape and modify data in many ways.</a:t>
            </a:r>
          </a:p>
          <a:p>
            <a:pPr marL="214313" indent="-214313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75000"/>
              <a:buFont typeface="Wingdings" pitchFamily="2" charset="2"/>
              <a:buChar char="q"/>
            </a:pPr>
            <a:r>
              <a:rPr lang="en-US" sz="1350" dirty="0">
                <a:latin typeface="Segoe" pitchFamily="34" charset="0"/>
              </a:rPr>
              <a:t>Data is routed by rules or error conditions for cleansing and conforming.</a:t>
            </a:r>
          </a:p>
          <a:p>
            <a:pPr marL="214313" indent="-214313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75000"/>
              <a:buFont typeface="Wingdings" pitchFamily="2" charset="2"/>
              <a:buChar char="q"/>
            </a:pPr>
            <a:r>
              <a:rPr lang="en-US" sz="1350" dirty="0">
                <a:latin typeface="Segoe" pitchFamily="34" charset="0"/>
              </a:rPr>
              <a:t>Flows can be as complex as your business rules, but highly concurrent.</a:t>
            </a:r>
          </a:p>
          <a:p>
            <a:pPr marL="214313" indent="-214313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75000"/>
              <a:buFont typeface="Wingdings" pitchFamily="2" charset="2"/>
              <a:buChar char="q"/>
            </a:pPr>
            <a:r>
              <a:rPr lang="en-US" sz="1350" dirty="0">
                <a:latin typeface="Segoe" pitchFamily="34" charset="0"/>
              </a:rPr>
              <a:t>And finally data can be loaded in parallel to many varied destinations.</a:t>
            </a:r>
          </a:p>
        </p:txBody>
      </p:sp>
      <p:sp>
        <p:nvSpPr>
          <p:cNvPr id="50" name="Rectangle 9"/>
          <p:cNvSpPr txBox="1">
            <a:spLocks noChangeArrowheads="1"/>
          </p:cNvSpPr>
          <p:nvPr/>
        </p:nvSpPr>
        <p:spPr bwMode="auto">
          <a:xfrm>
            <a:off x="1325166" y="107157"/>
            <a:ext cx="6390084" cy="578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sz="3300" dirty="0">
                <a:latin typeface="Segoe"/>
              </a:rPr>
              <a:t>SSIS Overview</a:t>
            </a:r>
            <a:endParaRPr lang="en-US" sz="2400" kern="0" dirty="0">
              <a:solidFill>
                <a:schemeClr val="accent1"/>
              </a:solidFill>
              <a:latin typeface="Segoe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90650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9"/>
          <p:cNvSpPr txBox="1">
            <a:spLocks noChangeArrowheads="1"/>
          </p:cNvSpPr>
          <p:nvPr/>
        </p:nvSpPr>
        <p:spPr bwMode="auto">
          <a:xfrm>
            <a:off x="1325166" y="107157"/>
            <a:ext cx="6390084" cy="578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sz="3300" dirty="0">
                <a:latin typeface="Segoe"/>
              </a:rPr>
              <a:t>Data Sources</a:t>
            </a:r>
            <a:endParaRPr lang="en-US" sz="2400" kern="0" dirty="0">
              <a:solidFill>
                <a:schemeClr val="accent1"/>
              </a:solidFill>
              <a:latin typeface="Segoe"/>
              <a:ea typeface="+mj-ea"/>
              <a:cs typeface="+mj-cs"/>
            </a:endParaRPr>
          </a:p>
        </p:txBody>
      </p:sp>
      <p:sp>
        <p:nvSpPr>
          <p:cNvPr id="5124" name="Content Placeholder 4"/>
          <p:cNvSpPr>
            <a:spLocks noGrp="1"/>
          </p:cNvSpPr>
          <p:nvPr>
            <p:ph idx="1"/>
          </p:nvPr>
        </p:nvSpPr>
        <p:spPr>
          <a:xfrm>
            <a:off x="1464469" y="1017985"/>
            <a:ext cx="6215063" cy="3214688"/>
          </a:xfrm>
        </p:spPr>
        <p:txBody>
          <a:bodyPr/>
          <a:lstStyle/>
          <a:p>
            <a:pPr eaLnBrk="1" hangingPunct="1">
              <a:defRPr/>
            </a:pPr>
            <a:r>
              <a:rPr lang="en-US" kern="1200" dirty="0" smtClean="0">
                <a:latin typeface="Segoe" pitchFamily="34" charset="0"/>
              </a:rPr>
              <a:t>Data Sources</a:t>
            </a:r>
          </a:p>
          <a:p>
            <a:pPr lvl="1" eaLnBrk="1" hangingPunct="1">
              <a:defRPr/>
            </a:pPr>
            <a:r>
              <a:rPr lang="en-US" kern="1200" dirty="0" smtClean="0">
                <a:latin typeface="Segoe" pitchFamily="34" charset="0"/>
                <a:ea typeface="+mn-ea"/>
                <a:cs typeface="+mn-cs"/>
              </a:rPr>
              <a:t>Excel</a:t>
            </a:r>
          </a:p>
          <a:p>
            <a:pPr lvl="2" eaLnBrk="1" hangingPunct="1">
              <a:buFontTx/>
              <a:buNone/>
              <a:defRPr/>
            </a:pPr>
            <a:r>
              <a:rPr lang="en-US" kern="1200" dirty="0" smtClean="0">
                <a:latin typeface="Segoe" pitchFamily="34" charset="0"/>
                <a:ea typeface="+mn-ea"/>
                <a:cs typeface="+mn-cs"/>
              </a:rPr>
              <a:t>	</a:t>
            </a:r>
            <a:r>
              <a:rPr lang="en-US" dirty="0" smtClean="0">
                <a:solidFill>
                  <a:srgbClr val="0070C0"/>
                </a:solidFill>
                <a:latin typeface="Segoe" pitchFamily="34" charset="0"/>
              </a:rPr>
              <a:t>Common problem - not all data coming through correctly</a:t>
            </a:r>
          </a:p>
          <a:p>
            <a:pPr lvl="2" eaLnBrk="1" hangingPunct="1">
              <a:defRPr/>
            </a:pPr>
            <a:r>
              <a:rPr lang="en-US" kern="1200" dirty="0" smtClean="0">
                <a:latin typeface="Segoe" pitchFamily="34" charset="0"/>
                <a:ea typeface="+mn-ea"/>
                <a:cs typeface="+mn-cs"/>
              </a:rPr>
              <a:t>By Default Excel will determine the column types based on a “Majority Type” rule.</a:t>
            </a:r>
          </a:p>
          <a:p>
            <a:pPr lvl="2" eaLnBrk="1" hangingPunct="1">
              <a:defRPr/>
            </a:pPr>
            <a:r>
              <a:rPr lang="en-US" kern="1200" dirty="0" smtClean="0">
                <a:latin typeface="Segoe" pitchFamily="34" charset="0"/>
                <a:ea typeface="+mn-ea"/>
                <a:cs typeface="+mn-cs"/>
              </a:rPr>
              <a:t>Overcome this by forcing a type in the Data connector</a:t>
            </a:r>
          </a:p>
        </p:txBody>
      </p:sp>
    </p:spTree>
    <p:extLst>
      <p:ext uri="{BB962C8B-B14F-4D97-AF65-F5344CB8AC3E}">
        <p14:creationId xmlns:p14="http://schemas.microsoft.com/office/powerpoint/2010/main" val="606783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9"/>
          <p:cNvSpPr txBox="1">
            <a:spLocks noChangeArrowheads="1"/>
          </p:cNvSpPr>
          <p:nvPr/>
        </p:nvSpPr>
        <p:spPr bwMode="auto">
          <a:xfrm>
            <a:off x="1325166" y="107157"/>
            <a:ext cx="6390084" cy="578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sz="3300" dirty="0">
                <a:latin typeface="Segoe Black"/>
              </a:rPr>
              <a:t>Data Sources </a:t>
            </a:r>
            <a:r>
              <a:rPr lang="en-US" sz="2400" kern="0" dirty="0">
                <a:solidFill>
                  <a:schemeClr val="accent1"/>
                </a:solidFill>
                <a:latin typeface="Segoe Black"/>
                <a:ea typeface="+mj-ea"/>
                <a:cs typeface="+mj-cs"/>
              </a:rPr>
              <a:t>Continued</a:t>
            </a:r>
            <a:endParaRPr lang="en-US" sz="3300" dirty="0">
              <a:latin typeface="Segoe Black"/>
            </a:endParaRPr>
          </a:p>
        </p:txBody>
      </p:sp>
      <p:sp>
        <p:nvSpPr>
          <p:cNvPr id="8196" name="Content Placeholder 4"/>
          <p:cNvSpPr>
            <a:spLocks noGrp="1"/>
          </p:cNvSpPr>
          <p:nvPr>
            <p:ph idx="1"/>
          </p:nvPr>
        </p:nvSpPr>
        <p:spPr>
          <a:xfrm>
            <a:off x="1464469" y="1017985"/>
            <a:ext cx="6215063" cy="32146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latin typeface="Segoe" pitchFamily="34" charset="0"/>
              </a:rPr>
              <a:t>Data Sources</a:t>
            </a:r>
          </a:p>
          <a:p>
            <a:pPr lvl="1" eaLnBrk="1" hangingPunct="1">
              <a:defRPr/>
            </a:pPr>
            <a:r>
              <a:rPr lang="en-US" dirty="0" smtClean="0">
                <a:latin typeface="Segoe" pitchFamily="34" charset="0"/>
              </a:rPr>
              <a:t>Verifying Connectivity / Availability</a:t>
            </a:r>
          </a:p>
          <a:p>
            <a:pPr lvl="2" eaLnBrk="1" hangingPunct="1">
              <a:buFontTx/>
              <a:buNone/>
              <a:defRPr/>
            </a:pPr>
            <a:r>
              <a:rPr lang="en-US" dirty="0" smtClean="0">
                <a:solidFill>
                  <a:srgbClr val="0070C0"/>
                </a:solidFill>
                <a:latin typeface="Segoe" pitchFamily="34" charset="0"/>
              </a:rPr>
              <a:t>	ETL Tasks run through some of the steps and then fail on connectivity issues.</a:t>
            </a:r>
            <a:endParaRPr lang="en-US" dirty="0" smtClean="0">
              <a:latin typeface="Segoe" pitchFamily="34" charset="0"/>
            </a:endParaRPr>
          </a:p>
          <a:p>
            <a:pPr lvl="2" eaLnBrk="1" hangingPunct="1">
              <a:defRPr/>
            </a:pPr>
            <a:r>
              <a:rPr lang="en-US" kern="1200" dirty="0" smtClean="0">
                <a:latin typeface="Segoe" pitchFamily="34" charset="0"/>
                <a:ea typeface="+mn-ea"/>
                <a:cs typeface="+mn-cs"/>
              </a:rPr>
              <a:t>Why Would you want to check for this?</a:t>
            </a:r>
          </a:p>
          <a:p>
            <a:pPr lvl="2" eaLnBrk="1" hangingPunct="1">
              <a:defRPr/>
            </a:pPr>
            <a:r>
              <a:rPr lang="en-US" kern="1200" dirty="0" smtClean="0">
                <a:latin typeface="Segoe" pitchFamily="34" charset="0"/>
                <a:ea typeface="+mn-ea"/>
                <a:cs typeface="+mn-cs"/>
              </a:rPr>
              <a:t>Use scripting task.</a:t>
            </a:r>
          </a:p>
        </p:txBody>
      </p:sp>
    </p:spTree>
    <p:extLst>
      <p:ext uri="{BB962C8B-B14F-4D97-AF65-F5344CB8AC3E}">
        <p14:creationId xmlns:p14="http://schemas.microsoft.com/office/powerpoint/2010/main" val="140326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1325166" y="107157"/>
            <a:ext cx="6390084" cy="578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sz="3300" dirty="0">
                <a:latin typeface="Segoe Black"/>
              </a:rPr>
              <a:t>Scripting</a:t>
            </a:r>
            <a:endParaRPr lang="en-US" sz="2400" kern="0" dirty="0">
              <a:solidFill>
                <a:schemeClr val="accent1"/>
              </a:solidFill>
              <a:latin typeface="Segoe Black"/>
              <a:ea typeface="+mj-ea"/>
              <a:cs typeface="+mj-cs"/>
            </a:endParaRPr>
          </a:p>
        </p:txBody>
      </p:sp>
      <p:pic>
        <p:nvPicPr>
          <p:cNvPr id="8196" name="Picture 2" descr="C:\DOCUME~1\100045~1.SRD\LOCALS~1\Temp\msohtmlclip1\01\clip_image0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735" y="696516"/>
            <a:ext cx="6536531" cy="3549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12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9"/>
          <p:cNvSpPr txBox="1">
            <a:spLocks noChangeArrowheads="1"/>
          </p:cNvSpPr>
          <p:nvPr/>
        </p:nvSpPr>
        <p:spPr bwMode="auto">
          <a:xfrm>
            <a:off x="1325166" y="107157"/>
            <a:ext cx="6390084" cy="578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sz="3300" dirty="0">
                <a:latin typeface="Segoe Black"/>
              </a:rPr>
              <a:t>Data Sources </a:t>
            </a:r>
            <a:r>
              <a:rPr lang="en-US" sz="2400" kern="0" dirty="0">
                <a:solidFill>
                  <a:schemeClr val="accent1"/>
                </a:solidFill>
                <a:latin typeface="Segoe Black"/>
              </a:rPr>
              <a:t>Continued</a:t>
            </a:r>
            <a:endParaRPr lang="en-US" sz="3300" dirty="0">
              <a:latin typeface="Segoe Black"/>
            </a:endParaRPr>
          </a:p>
        </p:txBody>
      </p:sp>
      <p:sp>
        <p:nvSpPr>
          <p:cNvPr id="8196" name="Content Placeholder 4"/>
          <p:cNvSpPr>
            <a:spLocks noGrp="1"/>
          </p:cNvSpPr>
          <p:nvPr>
            <p:ph idx="1"/>
          </p:nvPr>
        </p:nvSpPr>
        <p:spPr>
          <a:xfrm>
            <a:off x="1464469" y="1017985"/>
            <a:ext cx="6215063" cy="3321844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latin typeface="Segoe" pitchFamily="34" charset="0"/>
              </a:rPr>
              <a:t>Data Sources</a:t>
            </a:r>
          </a:p>
          <a:p>
            <a:pPr lvl="1" eaLnBrk="1" hangingPunct="1">
              <a:defRPr/>
            </a:pPr>
            <a:r>
              <a:rPr lang="en-US" dirty="0" smtClean="0">
                <a:latin typeface="Segoe" pitchFamily="34" charset="0"/>
              </a:rPr>
              <a:t>OLE DB Provider</a:t>
            </a:r>
          </a:p>
          <a:p>
            <a:pPr lvl="2" eaLnBrk="1" hangingPunct="1">
              <a:buFontTx/>
              <a:buNone/>
              <a:defRPr/>
            </a:pPr>
            <a:r>
              <a:rPr lang="en-US" dirty="0" smtClean="0">
                <a:solidFill>
                  <a:srgbClr val="0070C0"/>
                </a:solidFill>
                <a:latin typeface="Segoe" pitchFamily="34" charset="0"/>
              </a:rPr>
              <a:t>	Selecting Table or View dropdown as a source.</a:t>
            </a:r>
            <a:endParaRPr lang="en-US" dirty="0" smtClean="0">
              <a:latin typeface="Segoe" pitchFamily="34" charset="0"/>
            </a:endParaRPr>
          </a:p>
          <a:p>
            <a:pPr lvl="2" eaLnBrk="1" hangingPunct="1">
              <a:defRPr/>
            </a:pPr>
            <a:r>
              <a:rPr lang="en-US" dirty="0" smtClean="0">
                <a:latin typeface="Segoe" pitchFamily="34" charset="0"/>
              </a:rPr>
              <a:t>So what is the problem with this?</a:t>
            </a:r>
          </a:p>
          <a:p>
            <a:pPr lvl="2" eaLnBrk="1" hangingPunct="1">
              <a:defRPr/>
            </a:pPr>
            <a:r>
              <a:rPr lang="en-US" dirty="0" smtClean="0">
                <a:latin typeface="Segoe" pitchFamily="34" charset="0"/>
              </a:rPr>
              <a:t>Replace with what</a:t>
            </a:r>
          </a:p>
          <a:p>
            <a:pPr lvl="3" eaLnBrk="1" hangingPunct="1">
              <a:defRPr/>
            </a:pPr>
            <a:r>
              <a:rPr lang="en-US" dirty="0" smtClean="0">
                <a:latin typeface="Segoe" pitchFamily="34" charset="0"/>
              </a:rPr>
              <a:t>Select * from [TABLENAME] – not much better or is it?</a:t>
            </a:r>
          </a:p>
          <a:p>
            <a:pPr lvl="3" eaLnBrk="1" hangingPunct="1">
              <a:defRPr/>
            </a:pPr>
            <a:r>
              <a:rPr lang="en-US" dirty="0" smtClean="0">
                <a:latin typeface="Segoe" pitchFamily="34" charset="0"/>
              </a:rPr>
              <a:t>Select [field list] from [TABLENAME] – resource usage</a:t>
            </a:r>
            <a:r>
              <a:rPr lang="en-US" dirty="0" smtClean="0"/>
              <a:t> </a:t>
            </a:r>
          </a:p>
          <a:p>
            <a:pPr indent="0">
              <a:buNone/>
              <a:defRPr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070290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64469" y="1178719"/>
            <a:ext cx="6215063" cy="3321844"/>
          </a:xfrm>
        </p:spPr>
        <p:txBody>
          <a:bodyPr/>
          <a:lstStyle/>
          <a:p>
            <a:pPr eaLnBrk="1" hangingPunct="1"/>
            <a:r>
              <a:rPr lang="en-US" smtClean="0">
                <a:latin typeface="Segoe" pitchFamily="34" charset="0"/>
              </a:rPr>
              <a:t>If a table is selected </a:t>
            </a:r>
          </a:p>
          <a:p>
            <a:pPr lvl="1" eaLnBrk="1" hangingPunct="1"/>
            <a:r>
              <a:rPr lang="en-US" smtClean="0">
                <a:latin typeface="Segoe" pitchFamily="34" charset="0"/>
              </a:rPr>
              <a:t>SSIS issues an OPENROWSET </a:t>
            </a:r>
          </a:p>
          <a:p>
            <a:pPr eaLnBrk="1" hangingPunct="1"/>
            <a:r>
              <a:rPr lang="en-US" smtClean="0">
                <a:latin typeface="Segoe" pitchFamily="34" charset="0"/>
              </a:rPr>
              <a:t>If a SQL statement is used</a:t>
            </a:r>
          </a:p>
          <a:p>
            <a:pPr lvl="1" eaLnBrk="1" hangingPunct="1"/>
            <a:r>
              <a:rPr lang="en-US" smtClean="0">
                <a:latin typeface="Segoe" pitchFamily="34" charset="0"/>
              </a:rPr>
              <a:t>SSIS issues sp_executesql.</a:t>
            </a:r>
          </a:p>
        </p:txBody>
      </p:sp>
      <p:sp>
        <p:nvSpPr>
          <p:cNvPr id="12292" name="Rectangle 9"/>
          <p:cNvSpPr txBox="1">
            <a:spLocks noChangeArrowheads="1"/>
          </p:cNvSpPr>
          <p:nvPr/>
        </p:nvSpPr>
        <p:spPr bwMode="auto">
          <a:xfrm>
            <a:off x="1325166" y="107157"/>
            <a:ext cx="6390084" cy="578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pPr eaLnBrk="1" hangingPunct="1"/>
            <a:r>
              <a:rPr lang="en-US" sz="3300" dirty="0">
                <a:latin typeface="Segoe Black" pitchFamily="34" charset="0"/>
              </a:rPr>
              <a:t>OLE DB </a:t>
            </a:r>
            <a:r>
              <a:rPr lang="en-US" sz="3300" dirty="0">
                <a:latin typeface="Segoe Black" pitchFamily="34" charset="0"/>
              </a:rPr>
              <a:t>Provider</a:t>
            </a:r>
            <a:endParaRPr lang="en-US" sz="3300" dirty="0">
              <a:latin typeface="Segoe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86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9"/>
          <p:cNvSpPr txBox="1">
            <a:spLocks noChangeArrowheads="1"/>
          </p:cNvSpPr>
          <p:nvPr/>
        </p:nvSpPr>
        <p:spPr bwMode="auto">
          <a:xfrm>
            <a:off x="1325166" y="107157"/>
            <a:ext cx="6390084" cy="578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sz="3300" dirty="0">
                <a:latin typeface="Segoe Black"/>
              </a:rPr>
              <a:t>Sourcing Data</a:t>
            </a:r>
            <a:endParaRPr lang="en-US" sz="2400" kern="0" dirty="0">
              <a:solidFill>
                <a:schemeClr val="accent1"/>
              </a:solidFill>
              <a:latin typeface="Segoe Black"/>
              <a:ea typeface="+mj-ea"/>
              <a:cs typeface="+mj-cs"/>
            </a:endParaRPr>
          </a:p>
        </p:txBody>
      </p:sp>
      <p:sp>
        <p:nvSpPr>
          <p:cNvPr id="14340" name="Content Placeholder 4"/>
          <p:cNvSpPr>
            <a:spLocks noGrp="1"/>
          </p:cNvSpPr>
          <p:nvPr>
            <p:ph idx="1"/>
          </p:nvPr>
        </p:nvSpPr>
        <p:spPr>
          <a:xfrm>
            <a:off x="1464469" y="1017985"/>
            <a:ext cx="6215063" cy="3214688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Segoe" pitchFamily="34" charset="0"/>
              </a:rPr>
              <a:t>Common Requirement</a:t>
            </a:r>
          </a:p>
          <a:p>
            <a:pPr lvl="1" eaLnBrk="1" hangingPunct="1"/>
            <a:r>
              <a:rPr lang="en-US" dirty="0" smtClean="0">
                <a:latin typeface="Segoe" pitchFamily="34" charset="0"/>
              </a:rPr>
              <a:t>Get all Data from one table that does not exist in another</a:t>
            </a:r>
          </a:p>
          <a:p>
            <a:pPr lvl="1" eaLnBrk="1" hangingPunct="1">
              <a:buFontTx/>
              <a:buNone/>
            </a:pPr>
            <a:r>
              <a:rPr lang="en-US" dirty="0" smtClean="0">
                <a:solidFill>
                  <a:srgbClr val="0070C0"/>
                </a:solidFill>
                <a:latin typeface="Segoe" pitchFamily="34" charset="0"/>
              </a:rPr>
              <a:t>	Get all rows from a staging table where the business key is not in the dimension table</a:t>
            </a:r>
          </a:p>
          <a:p>
            <a:pPr lvl="2" eaLnBrk="1" hangingPunct="1"/>
            <a:r>
              <a:rPr lang="en-US" dirty="0" smtClean="0">
                <a:latin typeface="Segoe" pitchFamily="34" charset="0"/>
              </a:rPr>
              <a:t>Conventional T-SQL</a:t>
            </a:r>
          </a:p>
          <a:p>
            <a:pPr lvl="2" eaLnBrk="1" hangingPunct="1"/>
            <a:r>
              <a:rPr lang="en-US" dirty="0" smtClean="0">
                <a:latin typeface="Segoe" pitchFamily="34" charset="0"/>
              </a:rPr>
              <a:t>Using SSIS</a:t>
            </a:r>
          </a:p>
        </p:txBody>
      </p:sp>
    </p:spTree>
    <p:extLst>
      <p:ext uri="{BB962C8B-B14F-4D97-AF65-F5344CB8AC3E}">
        <p14:creationId xmlns:p14="http://schemas.microsoft.com/office/powerpoint/2010/main" val="3600690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build="p"/>
    </p:bldLst>
  </p:timing>
</p:sld>
</file>

<file path=ppt/theme/theme1.xml><?xml version="1.0" encoding="utf-8"?>
<a:theme xmlns:a="http://schemas.openxmlformats.org/drawingml/2006/main" name="Content page blue">
  <a:themeElements>
    <a:clrScheme name="Tieto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62B3E5"/>
      </a:accent1>
      <a:accent2>
        <a:srgbClr val="E56385"/>
      </a:accent2>
      <a:accent3>
        <a:srgbClr val="6CC04A"/>
      </a:accent3>
      <a:accent4>
        <a:srgbClr val="F78D2E"/>
      </a:accent4>
      <a:accent5>
        <a:srgbClr val="9ACAEB"/>
      </a:accent5>
      <a:accent6>
        <a:srgbClr val="BDE093"/>
      </a:accent6>
      <a:hlink>
        <a:srgbClr val="62B3E5"/>
      </a:hlink>
      <a:folHlink>
        <a:srgbClr val="62B3E5"/>
      </a:folHlink>
    </a:clrScheme>
    <a:fontScheme name="Tie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rgbClr val="FFFFFF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ieto 1">
        <a:dk1>
          <a:srgbClr val="000000"/>
        </a:dk1>
        <a:lt1>
          <a:srgbClr val="FFFFFF"/>
        </a:lt1>
        <a:dk2>
          <a:srgbClr val="95C540"/>
        </a:dk2>
        <a:lt2>
          <a:srgbClr val="FFFFFF"/>
        </a:lt2>
        <a:accent1>
          <a:srgbClr val="E62859"/>
        </a:accent1>
        <a:accent2>
          <a:srgbClr val="F7A945"/>
        </a:accent2>
        <a:accent3>
          <a:srgbClr val="FFFFFF"/>
        </a:accent3>
        <a:accent4>
          <a:srgbClr val="000000"/>
        </a:accent4>
        <a:accent5>
          <a:srgbClr val="F0ACB5"/>
        </a:accent5>
        <a:accent6>
          <a:srgbClr val="E0993E"/>
        </a:accent6>
        <a:hlink>
          <a:srgbClr val="00A0D6"/>
        </a:hlink>
        <a:folHlink>
          <a:srgbClr val="76CE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ietoWide.potx" id="{631E5447-F0A5-4CC7-8861-A8F275F4B706}" vid="{D1C9AA22-C90F-437A-9BEF-ADD9267EEF0B}"/>
    </a:ext>
  </a:extLst>
</a:theme>
</file>

<file path=ppt/theme/theme2.xml><?xml version="1.0" encoding="utf-8"?>
<a:theme xmlns:a="http://schemas.openxmlformats.org/drawingml/2006/main" name="Content page red">
  <a:themeElements>
    <a:clrScheme name="Tieto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62B3E5"/>
      </a:accent1>
      <a:accent2>
        <a:srgbClr val="E56385"/>
      </a:accent2>
      <a:accent3>
        <a:srgbClr val="6CC04A"/>
      </a:accent3>
      <a:accent4>
        <a:srgbClr val="F78D2E"/>
      </a:accent4>
      <a:accent5>
        <a:srgbClr val="9ACAEB"/>
      </a:accent5>
      <a:accent6>
        <a:srgbClr val="BDE093"/>
      </a:accent6>
      <a:hlink>
        <a:srgbClr val="62B3E5"/>
      </a:hlink>
      <a:folHlink>
        <a:srgbClr val="62B3E5"/>
      </a:folHlink>
    </a:clrScheme>
    <a:fontScheme name="Tie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ieto 1">
        <a:dk1>
          <a:srgbClr val="000000"/>
        </a:dk1>
        <a:lt1>
          <a:srgbClr val="FFFFFF"/>
        </a:lt1>
        <a:dk2>
          <a:srgbClr val="95C540"/>
        </a:dk2>
        <a:lt2>
          <a:srgbClr val="FFFFFF"/>
        </a:lt2>
        <a:accent1>
          <a:srgbClr val="E62859"/>
        </a:accent1>
        <a:accent2>
          <a:srgbClr val="F7A945"/>
        </a:accent2>
        <a:accent3>
          <a:srgbClr val="FFFFFF"/>
        </a:accent3>
        <a:accent4>
          <a:srgbClr val="000000"/>
        </a:accent4>
        <a:accent5>
          <a:srgbClr val="F0ACB5"/>
        </a:accent5>
        <a:accent6>
          <a:srgbClr val="E0993E"/>
        </a:accent6>
        <a:hlink>
          <a:srgbClr val="00A0D6"/>
        </a:hlink>
        <a:folHlink>
          <a:srgbClr val="76CE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ietoWide.potx" id="{631E5447-F0A5-4CC7-8861-A8F275F4B706}" vid="{D79DA9D6-450F-473E-8D37-7C5B32A99E29}"/>
    </a:ext>
  </a:extLst>
</a:theme>
</file>

<file path=ppt/theme/theme3.xml><?xml version="1.0" encoding="utf-8"?>
<a:theme xmlns:a="http://schemas.openxmlformats.org/drawingml/2006/main" name="Content page green">
  <a:themeElements>
    <a:clrScheme name="Tieto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62B3E5"/>
      </a:accent1>
      <a:accent2>
        <a:srgbClr val="E56385"/>
      </a:accent2>
      <a:accent3>
        <a:srgbClr val="6CC04A"/>
      </a:accent3>
      <a:accent4>
        <a:srgbClr val="F78D2E"/>
      </a:accent4>
      <a:accent5>
        <a:srgbClr val="9ACAEB"/>
      </a:accent5>
      <a:accent6>
        <a:srgbClr val="BDE093"/>
      </a:accent6>
      <a:hlink>
        <a:srgbClr val="62B3E5"/>
      </a:hlink>
      <a:folHlink>
        <a:srgbClr val="62B3E5"/>
      </a:folHlink>
    </a:clrScheme>
    <a:fontScheme name="Tie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ieto 1">
        <a:dk1>
          <a:srgbClr val="000000"/>
        </a:dk1>
        <a:lt1>
          <a:srgbClr val="FFFFFF"/>
        </a:lt1>
        <a:dk2>
          <a:srgbClr val="95C540"/>
        </a:dk2>
        <a:lt2>
          <a:srgbClr val="FFFFFF"/>
        </a:lt2>
        <a:accent1>
          <a:srgbClr val="E62859"/>
        </a:accent1>
        <a:accent2>
          <a:srgbClr val="F7A945"/>
        </a:accent2>
        <a:accent3>
          <a:srgbClr val="FFFFFF"/>
        </a:accent3>
        <a:accent4>
          <a:srgbClr val="000000"/>
        </a:accent4>
        <a:accent5>
          <a:srgbClr val="F0ACB5"/>
        </a:accent5>
        <a:accent6>
          <a:srgbClr val="E0993E"/>
        </a:accent6>
        <a:hlink>
          <a:srgbClr val="00A0D6"/>
        </a:hlink>
        <a:folHlink>
          <a:srgbClr val="76CE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ietoWide.potx" id="{631E5447-F0A5-4CC7-8861-A8F275F4B706}" vid="{253400C8-6DC2-45CC-B9C6-ED93CE51EAE6}"/>
    </a:ext>
  </a:extLst>
</a:theme>
</file>

<file path=ppt/theme/theme4.xml><?xml version="1.0" encoding="utf-8"?>
<a:theme xmlns:a="http://schemas.openxmlformats.org/drawingml/2006/main" name="Content page orange">
  <a:themeElements>
    <a:clrScheme name="Tieto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62B3E5"/>
      </a:accent1>
      <a:accent2>
        <a:srgbClr val="E56385"/>
      </a:accent2>
      <a:accent3>
        <a:srgbClr val="6CC04A"/>
      </a:accent3>
      <a:accent4>
        <a:srgbClr val="F78D2E"/>
      </a:accent4>
      <a:accent5>
        <a:srgbClr val="9ACAEB"/>
      </a:accent5>
      <a:accent6>
        <a:srgbClr val="BDE093"/>
      </a:accent6>
      <a:hlink>
        <a:srgbClr val="62B3E5"/>
      </a:hlink>
      <a:folHlink>
        <a:srgbClr val="62B3E5"/>
      </a:folHlink>
    </a:clrScheme>
    <a:fontScheme name="Tie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ieto 1">
        <a:dk1>
          <a:srgbClr val="000000"/>
        </a:dk1>
        <a:lt1>
          <a:srgbClr val="FFFFFF"/>
        </a:lt1>
        <a:dk2>
          <a:srgbClr val="95C540"/>
        </a:dk2>
        <a:lt2>
          <a:srgbClr val="FFFFFF"/>
        </a:lt2>
        <a:accent1>
          <a:srgbClr val="E62859"/>
        </a:accent1>
        <a:accent2>
          <a:srgbClr val="F7A945"/>
        </a:accent2>
        <a:accent3>
          <a:srgbClr val="FFFFFF"/>
        </a:accent3>
        <a:accent4>
          <a:srgbClr val="000000"/>
        </a:accent4>
        <a:accent5>
          <a:srgbClr val="F0ACB5"/>
        </a:accent5>
        <a:accent6>
          <a:srgbClr val="E0993E"/>
        </a:accent6>
        <a:hlink>
          <a:srgbClr val="00A0D6"/>
        </a:hlink>
        <a:folHlink>
          <a:srgbClr val="76CE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ietoWide.potx" id="{631E5447-F0A5-4CC7-8861-A8F275F4B706}" vid="{542568A8-5BDA-495E-AA32-427E32DD0D62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62B3E5"/>
      </a:accent1>
      <a:accent2>
        <a:srgbClr val="E56385"/>
      </a:accent2>
      <a:accent3>
        <a:srgbClr val="FFFFFF"/>
      </a:accent3>
      <a:accent4>
        <a:srgbClr val="6C6C6C"/>
      </a:accent4>
      <a:accent5>
        <a:srgbClr val="B7D6F0"/>
      </a:accent5>
      <a:accent6>
        <a:srgbClr val="CF5978"/>
      </a:accent6>
      <a:hlink>
        <a:srgbClr val="62B3E5"/>
      </a:hlink>
      <a:folHlink>
        <a:srgbClr val="62B3E5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62B3E5"/>
      </a:accent1>
      <a:accent2>
        <a:srgbClr val="E56385"/>
      </a:accent2>
      <a:accent3>
        <a:srgbClr val="FFFFFF"/>
      </a:accent3>
      <a:accent4>
        <a:srgbClr val="6C6C6C"/>
      </a:accent4>
      <a:accent5>
        <a:srgbClr val="B7D6F0"/>
      </a:accent5>
      <a:accent6>
        <a:srgbClr val="CF5978"/>
      </a:accent6>
      <a:hlink>
        <a:srgbClr val="62B3E5"/>
      </a:hlink>
      <a:folHlink>
        <a:srgbClr val="62B3E5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TietoWide</Template>
  <TotalTime>4</TotalTime>
  <Words>795</Words>
  <Application>Microsoft Office PowerPoint</Application>
  <PresentationFormat>On-screen Show (16:9)</PresentationFormat>
  <Paragraphs>163</Paragraphs>
  <Slides>21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Helvetica</vt:lpstr>
      <vt:lpstr>Segoe</vt:lpstr>
      <vt:lpstr>Segoe Black</vt:lpstr>
      <vt:lpstr>Times</vt:lpstr>
      <vt:lpstr>Wingdings</vt:lpstr>
      <vt:lpstr>Content page blue</vt:lpstr>
      <vt:lpstr>Content page red</vt:lpstr>
      <vt:lpstr>Content page green</vt:lpstr>
      <vt:lpstr>Content page orange</vt:lpstr>
      <vt:lpstr>SSIS Introduction</vt:lpstr>
      <vt:lpstr>Integration Services Why ETL Matters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High-end 32 bit performance</vt:lpstr>
      <vt:lpstr>What does 64-bit enable?</vt:lpstr>
      <vt:lpstr>Components in the data flow</vt:lpstr>
      <vt:lpstr>Components in the data flow</vt:lpstr>
      <vt:lpstr>An example 64-bit benefit: Lookups</vt:lpstr>
      <vt:lpstr>Enabling new architectures …</vt:lpstr>
      <vt:lpstr>Enabling new architectures …</vt:lpstr>
      <vt:lpstr>Customer benefits of SSIS</vt:lpstr>
      <vt:lpstr>PowerPoint Presentation</vt:lpstr>
    </vt:vector>
  </TitlesOfParts>
  <Company>Tieto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SSIS Introduction</dc:title>
  <dc:creator>Moyzes Rene</dc:creator>
  <cp:lastModifiedBy>Moyzes Rene</cp:lastModifiedBy>
  <cp:revision>1</cp:revision>
  <dcterms:created xsi:type="dcterms:W3CDTF">2018-04-06T06:56:19Z</dcterms:created>
  <dcterms:modified xsi:type="dcterms:W3CDTF">2018-04-06T07:00:25Z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lour8">
    <vt:lpwstr>255,190,133</vt:lpwstr>
  </property>
  <property fmtid="{D5CDD505-2E9C-101B-9397-08002B2CF9AE}" pid="3" name="Colour7">
    <vt:lpwstr>189,224,147</vt:lpwstr>
  </property>
  <property fmtid="{D5CDD505-2E9C-101B-9397-08002B2CF9AE}" pid="4" name="Colour6">
    <vt:lpwstr>240,179,202</vt:lpwstr>
  </property>
  <property fmtid="{D5CDD505-2E9C-101B-9397-08002B2CF9AE}" pid="5" name="Colour5">
    <vt:lpwstr>154,202,235</vt:lpwstr>
  </property>
  <property fmtid="{D5CDD505-2E9C-101B-9397-08002B2CF9AE}" pid="6" name="Colour4">
    <vt:lpwstr>215,95,0</vt:lpwstr>
  </property>
  <property fmtid="{D5CDD505-2E9C-101B-9397-08002B2CF9AE}" pid="7" name="Colour3">
    <vt:lpwstr>0,131,62</vt:lpwstr>
  </property>
  <property fmtid="{D5CDD505-2E9C-101B-9397-08002B2CF9AE}" pid="8" name="Colour2">
    <vt:lpwstr>213,16,103</vt:lpwstr>
  </property>
  <property fmtid="{D5CDD505-2E9C-101B-9397-08002B2CF9AE}" pid="9" name="Colour1">
    <vt:lpwstr>0,101,160</vt:lpwstr>
  </property>
</Properties>
</file>