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727-06CE-47B9-AD86-9D064C325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BE3C9-F7B3-4B08-9345-E8FAE4B97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425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EB99-8D5D-4E00-856A-20528E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u="sng" dirty="0"/>
              <a:t>Package invocation</a:t>
            </a:r>
            <a:br>
              <a:rPr lang="en-US" altLang="cs-CZ" u="sng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F45E-536A-4620-B8A0-86C233AD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Different modes: Full load/ increment</a:t>
            </a:r>
          </a:p>
          <a:p>
            <a:r>
              <a:rPr lang="cs-CZ" dirty="0"/>
              <a:t>Parameters</a:t>
            </a:r>
          </a:p>
          <a:p>
            <a:r>
              <a:rPr lang="cs-CZ" dirty="0"/>
              <a:t>Executed with or without master package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068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2793-ECB2-46EB-AAB0-FCFE600F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Run date \ Override </a:t>
            </a:r>
            <a:r>
              <a:rPr lang="en-US" altLang="cs-CZ" u="sng" dirty="0"/>
              <a:t>date handling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64D7-9C82-4C96-8933-1D8D603E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Logging execution</a:t>
            </a:r>
          </a:p>
          <a:p>
            <a:r>
              <a:rPr lang="cs-CZ" dirty="0"/>
              <a:t>Run once per day</a:t>
            </a:r>
          </a:p>
          <a:p>
            <a:r>
              <a:rPr lang="cs-CZ" dirty="0"/>
              <a:t>Run on demand</a:t>
            </a:r>
          </a:p>
          <a:p>
            <a:r>
              <a:rPr lang="cs-CZ" dirty="0"/>
              <a:t>Managing historizations</a:t>
            </a:r>
          </a:p>
        </p:txBody>
      </p:sp>
    </p:spTree>
    <p:extLst>
      <p:ext uri="{BB962C8B-B14F-4D97-AF65-F5344CB8AC3E}">
        <p14:creationId xmlns:p14="http://schemas.microsoft.com/office/powerpoint/2010/main" val="37428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92E-51C5-42CF-BD22-D6936A73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Tracking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C644-09D1-430B-B669-407BF4B7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dirty="0"/>
              <a:t>Measures </a:t>
            </a:r>
          </a:p>
          <a:p>
            <a:pPr lvl="1"/>
            <a:r>
              <a:rPr lang="cs-CZ" altLang="cs-CZ" dirty="0"/>
              <a:t>Where is the process?</a:t>
            </a:r>
          </a:p>
          <a:p>
            <a:pPr lvl="1"/>
            <a:r>
              <a:rPr lang="cs-CZ" altLang="cs-CZ" dirty="0"/>
              <a:t>How many rows has benn processed?</a:t>
            </a:r>
          </a:p>
          <a:p>
            <a:pPr lvl="1"/>
            <a:r>
              <a:rPr lang="cs-CZ" altLang="cs-CZ" dirty="0"/>
              <a:t>What is the percentage?</a:t>
            </a:r>
          </a:p>
          <a:p>
            <a:pPr lvl="1"/>
            <a:r>
              <a:rPr lang="cs-CZ" altLang="cs-CZ" dirty="0"/>
              <a:t>What is the difference between usual time?</a:t>
            </a:r>
          </a:p>
          <a:p>
            <a:pPr lvl="1"/>
            <a:r>
              <a:rPr lang="cs-CZ" altLang="cs-CZ" dirty="0"/>
              <a:t>What is the history</a:t>
            </a:r>
          </a:p>
          <a:p>
            <a:r>
              <a:rPr lang="cs-CZ" altLang="cs-CZ" dirty="0"/>
              <a:t>Visualization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568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6F34-523C-40BD-86DA-DA037485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dirty="0"/>
              <a:t> </a:t>
            </a:r>
            <a:r>
              <a:rPr lang="en-US" altLang="cs-CZ" u="sng" dirty="0"/>
              <a:t>Error handling</a:t>
            </a:r>
            <a:r>
              <a:rPr lang="en-US" altLang="cs-CZ" dirty="0"/>
              <a:t> and notification</a:t>
            </a:r>
            <a:br>
              <a:rPr lang="en-US" altLang="cs-CZ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91B5-6995-49F9-9FA4-6A13B1DD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Keeping log of errors</a:t>
            </a:r>
          </a:p>
          <a:p>
            <a:r>
              <a:rPr lang="cs-CZ" dirty="0"/>
              <a:t>Notification of administrators</a:t>
            </a:r>
          </a:p>
          <a:p>
            <a:r>
              <a:rPr lang="cs-CZ" dirty="0"/>
              <a:t>Notification of critical users</a:t>
            </a:r>
          </a:p>
          <a:p>
            <a:pPr lvl="1"/>
            <a:r>
              <a:rPr lang="cs-CZ" dirty="0"/>
              <a:t>Positive</a:t>
            </a:r>
          </a:p>
          <a:p>
            <a:pPr lvl="1"/>
            <a:r>
              <a:rPr lang="cs-CZ" dirty="0"/>
              <a:t>Negative</a:t>
            </a:r>
          </a:p>
          <a:p>
            <a:r>
              <a:rPr lang="cs-CZ" dirty="0"/>
              <a:t>Restartability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649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235-0131-4D6C-A8FD-B4B34903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 u="sng" dirty="0"/>
              <a:t>Variables</a:t>
            </a:r>
            <a:r>
              <a:rPr lang="en-US" altLang="cs-CZ" dirty="0"/>
              <a:t> definition</a:t>
            </a:r>
            <a:br>
              <a:rPr lang="en-US" altLang="cs-CZ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C09-2158-430B-B38F-7FB4EAF6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same set variables in the all packages</a:t>
            </a:r>
          </a:p>
          <a:p>
            <a:r>
              <a:rPr lang="cs-CZ" dirty="0"/>
              <a:t>The same naming convention</a:t>
            </a:r>
          </a:p>
          <a:p>
            <a:r>
              <a:rPr lang="cs-CZ" dirty="0"/>
              <a:t>The same data types</a:t>
            </a:r>
          </a:p>
        </p:txBody>
      </p:sp>
    </p:spTree>
    <p:extLst>
      <p:ext uri="{BB962C8B-B14F-4D97-AF65-F5344CB8AC3E}">
        <p14:creationId xmlns:p14="http://schemas.microsoft.com/office/powerpoint/2010/main" val="254427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5F70-EA57-4CF9-A798-2069518D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Standardized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BD37-AD8D-4495-8A4E-6C9A7328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–"/>
            </a:pPr>
            <a:r>
              <a:rPr lang="en-US" altLang="cs-CZ" dirty="0"/>
              <a:t> Concurrency Check</a:t>
            </a:r>
          </a:p>
          <a:p>
            <a:pPr lvl="1">
              <a:buFontTx/>
              <a:buChar char="–"/>
            </a:pPr>
            <a:r>
              <a:rPr lang="en-US" altLang="cs-CZ" dirty="0"/>
              <a:t> Registration</a:t>
            </a:r>
          </a:p>
          <a:p>
            <a:pPr lvl="1">
              <a:buFontTx/>
              <a:buChar char="–"/>
            </a:pPr>
            <a:r>
              <a:rPr lang="en-US" altLang="cs-CZ" dirty="0"/>
              <a:t> Extract </a:t>
            </a:r>
          </a:p>
          <a:p>
            <a:pPr lvl="1">
              <a:buFontTx/>
              <a:buChar char="–"/>
            </a:pPr>
            <a:r>
              <a:rPr lang="en-US" altLang="cs-CZ" dirty="0"/>
              <a:t> Transform \ re-process corrections</a:t>
            </a:r>
          </a:p>
          <a:p>
            <a:pPr lvl="1">
              <a:buFontTx/>
              <a:buChar char="–"/>
            </a:pPr>
            <a:r>
              <a:rPr lang="en-US" altLang="cs-CZ" dirty="0"/>
              <a:t> Rule execution</a:t>
            </a:r>
          </a:p>
          <a:p>
            <a:pPr lvl="1">
              <a:buFontTx/>
              <a:buChar char="–"/>
            </a:pPr>
            <a:r>
              <a:rPr lang="en-US" altLang="cs-CZ" dirty="0"/>
              <a:t> Final destination posting</a:t>
            </a:r>
          </a:p>
          <a:p>
            <a:pPr lvl="1">
              <a:buFontTx/>
              <a:buChar char="–"/>
            </a:pPr>
            <a:r>
              <a:rPr lang="en-US" altLang="cs-CZ" dirty="0"/>
              <a:t> Historical archiving</a:t>
            </a:r>
          </a:p>
          <a:p>
            <a:pPr lvl="1">
              <a:buFontTx/>
              <a:buChar char="–"/>
            </a:pPr>
            <a:r>
              <a:rPr lang="en-US" altLang="cs-CZ" dirty="0"/>
              <a:t> Notification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93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90ECD-D94D-4220-81BD-1B94C939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DB Structure</a:t>
            </a:r>
            <a:r>
              <a:rPr lang="cs-CZ" sz="6000" dirty="0">
                <a:solidFill>
                  <a:srgbClr val="FFFFFF"/>
                </a:solidFill>
              </a:rPr>
              <a:t> of ETL Framework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3FC8-9FE4-4901-AEAD-D963FD95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AB7E-08CC-4C00-86D1-EA8E596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Audit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B763-7D00-4D69-B566-DF9F8281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Batches</a:t>
            </a:r>
          </a:p>
          <a:p>
            <a:r>
              <a:rPr lang="cs-CZ" dirty="0"/>
              <a:t>Executions</a:t>
            </a:r>
          </a:p>
          <a:p>
            <a:r>
              <a:rPr lang="cs-CZ" dirty="0"/>
              <a:t>Errors</a:t>
            </a:r>
          </a:p>
          <a:p>
            <a:r>
              <a:rPr lang="cs-CZ" dirty="0"/>
              <a:t>Row counts</a:t>
            </a:r>
          </a:p>
        </p:txBody>
      </p:sp>
    </p:spTree>
    <p:extLst>
      <p:ext uri="{BB962C8B-B14F-4D97-AF65-F5344CB8AC3E}">
        <p14:creationId xmlns:p14="http://schemas.microsoft.com/office/powerpoint/2010/main" val="207956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BF5-FFDF-414D-B99F-7C19FDF0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</a:t>
            </a:r>
            <a:r>
              <a:rPr lang="cs-CZ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2415-C9B1-4E6A-8E5E-4E03E791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quality issues</a:t>
            </a:r>
          </a:p>
          <a:p>
            <a:pPr lvl="1"/>
            <a:r>
              <a:rPr lang="cs-CZ" dirty="0"/>
              <a:t>Manual resolving</a:t>
            </a:r>
          </a:p>
          <a:p>
            <a:pPr lvl="1"/>
            <a:r>
              <a:rPr lang="cs-CZ" dirty="0"/>
              <a:t>Automated resolving </a:t>
            </a:r>
          </a:p>
          <a:p>
            <a:r>
              <a:rPr lang="cs-CZ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15523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BC62-025F-4525-92DE-0A1779E6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Tables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429D-DEAB-4AAD-B553-67F31DCF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Schedule</a:t>
            </a:r>
          </a:p>
          <a:p>
            <a:r>
              <a:rPr lang="cs-CZ" dirty="0"/>
              <a:t>Frequence</a:t>
            </a:r>
          </a:p>
          <a:p>
            <a:r>
              <a:rPr lang="cs-CZ" dirty="0"/>
              <a:t>Dependency</a:t>
            </a:r>
          </a:p>
          <a:p>
            <a:r>
              <a:rPr lang="cs-CZ" dirty="0"/>
              <a:t>Status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31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CA9B1-F90B-44D6-8AFC-7DCE5EB4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 err="1">
                <a:solidFill>
                  <a:srgbClr val="FFFFFF"/>
                </a:solidFill>
              </a:rPr>
              <a:t>Když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umíte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psát</a:t>
            </a:r>
            <a:r>
              <a:rPr lang="en-US" sz="4600" dirty="0">
                <a:solidFill>
                  <a:srgbClr val="FFFFFF"/>
                </a:solidFill>
              </a:rPr>
              <a:t>, </a:t>
            </a:r>
            <a:r>
              <a:rPr lang="en-US" sz="4600" dirty="0" err="1">
                <a:solidFill>
                  <a:srgbClr val="FFFFFF"/>
                </a:solidFill>
              </a:rPr>
              <a:t>neznamená</a:t>
            </a:r>
            <a:r>
              <a:rPr lang="en-US" sz="4600" dirty="0">
                <a:solidFill>
                  <a:srgbClr val="FFFFFF"/>
                </a:solidFill>
              </a:rPr>
              <a:t>, </a:t>
            </a:r>
            <a:r>
              <a:rPr lang="en-US" sz="4600" dirty="0" err="1">
                <a:solidFill>
                  <a:srgbClr val="FFFFFF"/>
                </a:solidFill>
              </a:rPr>
              <a:t>že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umíte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napsat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román</a:t>
            </a:r>
            <a:r>
              <a:rPr lang="en-US" sz="4600" dirty="0">
                <a:solidFill>
                  <a:srgbClr val="FFFFFF"/>
                </a:solidFill>
              </a:rPr>
              <a:t>.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4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F0F-DD7E-4C18-9E30-AF6C474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Table</a:t>
            </a:r>
            <a:r>
              <a:rPr lang="cs-CZ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5BBB-28DD-4049-BD05-AA70C211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Execution </a:t>
            </a:r>
          </a:p>
          <a:p>
            <a:pPr lvl="1"/>
            <a:r>
              <a:rPr lang="cs-CZ" dirty="0"/>
              <a:t>Variables and Parameters</a:t>
            </a:r>
          </a:p>
          <a:p>
            <a:r>
              <a:rPr lang="cs-CZ" dirty="0"/>
              <a:t>Logging</a:t>
            </a:r>
          </a:p>
          <a:p>
            <a:pPr lvl="1"/>
            <a:r>
              <a:rPr lang="cs-CZ" dirty="0"/>
              <a:t>Warnings, Errors, Information</a:t>
            </a:r>
          </a:p>
          <a:p>
            <a:r>
              <a:rPr lang="cs-CZ" dirty="0"/>
              <a:t>Notification setting</a:t>
            </a:r>
          </a:p>
          <a:p>
            <a:pPr lvl="1"/>
            <a:r>
              <a:rPr lang="cs-CZ" dirty="0"/>
              <a:t>Types</a:t>
            </a:r>
          </a:p>
          <a:p>
            <a:pPr lvl="1"/>
            <a:r>
              <a:rPr lang="cs-CZ" dirty="0"/>
              <a:t>Emails</a:t>
            </a:r>
          </a:p>
          <a:p>
            <a:pPr lvl="1"/>
            <a:r>
              <a:rPr lang="cs-CZ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27103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8C40-DAAB-4CCF-BAB6-EC21F8E8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BB1B-3468-470E-873D-840CDC33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555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42D5A-C504-4B10-A651-8C4833DE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Když umíte ETL nástroj, neznamená, že vytvoříte ETL řešení.</a:t>
            </a:r>
            <a:b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ingerprint2">
            <a:extLst>
              <a:ext uri="{FF2B5EF4-FFF2-40B4-BE49-F238E27FC236}">
                <a16:creationId xmlns:a16="http://schemas.microsoft.com/office/drawing/2014/main" id="{7508CA43-345C-44B5-B555-43899B13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B08C6-F780-4377-8947-C428E7B2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ETL Framework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1AD-9FEC-4E1A-B657-1F8F4F1B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Materializovaná zkušenost</a:t>
            </a:r>
          </a:p>
          <a:p>
            <a:r>
              <a:rPr lang="cs-CZ" dirty="0">
                <a:solidFill>
                  <a:srgbClr val="FFFFFF"/>
                </a:solidFill>
              </a:rPr>
              <a:t>Sada postupů a nástrojů zrychlující vývoj, zvyšující kvalitu celkového řešení.</a:t>
            </a:r>
          </a:p>
        </p:txBody>
      </p:sp>
    </p:spTree>
    <p:extLst>
      <p:ext uri="{BB962C8B-B14F-4D97-AF65-F5344CB8AC3E}">
        <p14:creationId xmlns:p14="http://schemas.microsoft.com/office/powerpoint/2010/main" val="128935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CA3D-93CE-43FD-8522-6F953F70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ETL Framework 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8075-9245-4298-826B-C32D837E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Reusability \ Efficiency \ Time-To-Market</a:t>
            </a:r>
          </a:p>
          <a:p>
            <a:pPr>
              <a:lnSpc>
                <a:spcPct val="90000"/>
              </a:lnSpc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Code Standardization \ Ease-Of-Support \ Minimized Troubleshooting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</a:t>
            </a:r>
            <a:r>
              <a:rPr lang="en-US" altLang="cs-CZ" dirty="0" err="1"/>
              <a:t>Adherance</a:t>
            </a:r>
            <a:r>
              <a:rPr lang="en-US" altLang="cs-CZ" dirty="0"/>
              <a:t> to best practices</a:t>
            </a:r>
          </a:p>
          <a:p>
            <a:pPr>
              <a:lnSpc>
                <a:spcPct val="90000"/>
              </a:lnSpc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Functional Flexibility and Scalability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</a:t>
            </a:r>
            <a:r>
              <a:rPr lang="en-US" altLang="cs-CZ" dirty="0" err="1"/>
              <a:t>Accessability</a:t>
            </a:r>
            <a:r>
              <a:rPr lang="en-US" altLang="cs-CZ" dirty="0"/>
              <a:t> to Data Flow Status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cs-CZ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cs-CZ" dirty="0"/>
              <a:t> End User Notification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1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B9F3-DAFD-485B-AE87-09F15EA5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ETL Framework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A1EC-C821-4D67-9865-EF372EFE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Low Source System Impact</a:t>
            </a:r>
          </a:p>
          <a:p>
            <a:r>
              <a:rPr lang="cs-CZ" dirty="0"/>
              <a:t>Highly Performing (Set based)</a:t>
            </a:r>
          </a:p>
          <a:p>
            <a:r>
              <a:rPr lang="cs-CZ" dirty="0"/>
              <a:t>Data Validation</a:t>
            </a:r>
          </a:p>
          <a:p>
            <a:r>
              <a:rPr lang="cs-CZ" dirty="0"/>
              <a:t>Logging</a:t>
            </a:r>
          </a:p>
          <a:p>
            <a:r>
              <a:rPr lang="cs-CZ" dirty="0"/>
              <a:t>Configurable</a:t>
            </a:r>
          </a:p>
          <a:p>
            <a:r>
              <a:rPr lang="cs-CZ" dirty="0"/>
              <a:t>Built in Error Handling</a:t>
            </a:r>
          </a:p>
          <a:p>
            <a:r>
              <a:rPr lang="cs-CZ" dirty="0"/>
              <a:t>Customizable</a:t>
            </a:r>
          </a:p>
          <a:p>
            <a:r>
              <a:rPr lang="cs-CZ" dirty="0"/>
              <a:t>Re-Runnable</a:t>
            </a:r>
          </a:p>
          <a:p>
            <a:r>
              <a:rPr lang="cs-CZ" dirty="0"/>
              <a:t>Incorporate Industry Best Practices</a:t>
            </a:r>
          </a:p>
          <a:p>
            <a:r>
              <a:rPr lang="cs-CZ" dirty="0"/>
              <a:t>Meta Data Driven Code Generation</a:t>
            </a:r>
          </a:p>
          <a:p>
            <a:r>
              <a:rPr lang="cs-CZ" dirty="0"/>
              <a:t>Unit Testing Capabilities for Development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989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553F-ED74-4794-918D-979B5AFB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ETL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81FB-AEB9-4751-89A4-90CFC48B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cs-CZ" sz="1600" dirty="0"/>
              <a:t> </a:t>
            </a:r>
            <a:r>
              <a:rPr lang="en-US" altLang="cs-CZ" dirty="0" err="1"/>
              <a:t>Ssis</a:t>
            </a:r>
            <a:r>
              <a:rPr lang="en-US" altLang="cs-CZ" dirty="0"/>
              <a:t> </a:t>
            </a:r>
            <a:r>
              <a:rPr lang="en-US" altLang="cs-CZ" u="sng" dirty="0"/>
              <a:t>package templates</a:t>
            </a:r>
            <a:r>
              <a:rPr lang="en-US" altLang="cs-CZ" dirty="0"/>
              <a:t> – parent and child</a:t>
            </a:r>
          </a:p>
          <a:p>
            <a:pPr>
              <a:buFontTx/>
              <a:buChar char="•"/>
            </a:pPr>
            <a:r>
              <a:rPr lang="en-US" altLang="cs-CZ" dirty="0"/>
              <a:t> Multiple ways to </a:t>
            </a:r>
            <a:r>
              <a:rPr lang="en-US" altLang="cs-CZ" u="sng" dirty="0"/>
              <a:t>invoke the package</a:t>
            </a:r>
          </a:p>
          <a:p>
            <a:pPr>
              <a:buFontTx/>
              <a:buChar char="•"/>
            </a:pPr>
            <a:r>
              <a:rPr lang="en-US" altLang="cs-CZ" dirty="0"/>
              <a:t> Package instance</a:t>
            </a:r>
            <a:r>
              <a:rPr lang="en-US" altLang="cs-CZ" u="sng" dirty="0"/>
              <a:t> concurrency</a:t>
            </a:r>
            <a:r>
              <a:rPr lang="en-US" altLang="cs-CZ" dirty="0"/>
              <a:t> handling</a:t>
            </a:r>
          </a:p>
          <a:p>
            <a:pPr>
              <a:buFontTx/>
              <a:buChar char="•"/>
            </a:pPr>
            <a:r>
              <a:rPr lang="en-US" altLang="cs-CZ" dirty="0"/>
              <a:t> Run date \ Override </a:t>
            </a:r>
            <a:r>
              <a:rPr lang="en-US" altLang="cs-CZ" u="sng" dirty="0"/>
              <a:t>date handling</a:t>
            </a:r>
          </a:p>
          <a:p>
            <a:pPr>
              <a:buFontTx/>
              <a:buChar char="•"/>
            </a:pPr>
            <a:r>
              <a:rPr lang="en-US" altLang="cs-CZ" dirty="0"/>
              <a:t> </a:t>
            </a:r>
            <a:r>
              <a:rPr lang="en-US" altLang="cs-CZ" u="sng" dirty="0"/>
              <a:t>Tracking package</a:t>
            </a:r>
            <a:r>
              <a:rPr lang="en-US" altLang="cs-CZ" dirty="0"/>
              <a:t> progress</a:t>
            </a:r>
          </a:p>
          <a:p>
            <a:pPr>
              <a:buFontTx/>
              <a:buChar char="•"/>
            </a:pPr>
            <a:r>
              <a:rPr lang="en-US" altLang="cs-CZ" dirty="0"/>
              <a:t> </a:t>
            </a:r>
            <a:r>
              <a:rPr lang="en-US" altLang="cs-CZ" u="sng" dirty="0"/>
              <a:t>Error handling</a:t>
            </a:r>
            <a:r>
              <a:rPr lang="en-US" altLang="cs-CZ" dirty="0"/>
              <a:t> and notification</a:t>
            </a:r>
          </a:p>
          <a:p>
            <a:pPr>
              <a:buFontTx/>
              <a:buChar char="•"/>
            </a:pPr>
            <a:r>
              <a:rPr lang="en-US" altLang="cs-CZ" dirty="0"/>
              <a:t> </a:t>
            </a:r>
            <a:r>
              <a:rPr lang="en-US" altLang="cs-CZ" u="sng" dirty="0"/>
              <a:t>Variables</a:t>
            </a:r>
            <a:r>
              <a:rPr lang="en-US" altLang="cs-CZ" dirty="0"/>
              <a:t> definition</a:t>
            </a:r>
          </a:p>
          <a:p>
            <a:pPr>
              <a:buFontTx/>
              <a:buChar char="•"/>
            </a:pPr>
            <a:r>
              <a:rPr lang="en-US" altLang="cs-CZ" dirty="0"/>
              <a:t> Standardized</a:t>
            </a:r>
            <a:r>
              <a:rPr lang="en-US" altLang="cs-CZ" u="sng" dirty="0"/>
              <a:t> flow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55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88DE-47B7-41AA-B51C-A51CFC5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Ssis package templates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FA27-1AC6-4687-901D-7F126970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Control Package</a:t>
            </a:r>
          </a:p>
          <a:p>
            <a:pPr lvl="1"/>
            <a:r>
              <a:rPr lang="cs-CZ" dirty="0"/>
              <a:t>Logging</a:t>
            </a:r>
          </a:p>
          <a:p>
            <a:pPr lvl="1"/>
            <a:r>
              <a:rPr lang="cs-CZ" dirty="0"/>
              <a:t>Error handling</a:t>
            </a:r>
          </a:p>
          <a:p>
            <a:pPr lvl="1"/>
            <a:r>
              <a:rPr lang="en-US" dirty="0"/>
              <a:t>Restart</a:t>
            </a:r>
            <a:r>
              <a:rPr lang="cs-CZ" dirty="0"/>
              <a:t>ab</a:t>
            </a:r>
            <a:r>
              <a:rPr lang="en-US" dirty="0" err="1"/>
              <a:t>ility</a:t>
            </a:r>
            <a:endParaRPr lang="cs-CZ" dirty="0"/>
          </a:p>
          <a:p>
            <a:pPr lvl="1"/>
            <a:r>
              <a:rPr lang="cs-CZ" dirty="0"/>
              <a:t>Orchestration</a:t>
            </a:r>
          </a:p>
          <a:p>
            <a:pPr lvl="1"/>
            <a:r>
              <a:rPr lang="cs-CZ" dirty="0"/>
              <a:t>Concurent running</a:t>
            </a:r>
          </a:p>
          <a:p>
            <a:pPr lvl="1"/>
            <a:r>
              <a:rPr lang="cs-CZ" dirty="0"/>
              <a:t>Run when data are ready</a:t>
            </a:r>
          </a:p>
          <a:p>
            <a:pPr lvl="1"/>
            <a:r>
              <a:rPr lang="cs-CZ" dirty="0"/>
              <a:t>On demand running</a:t>
            </a: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712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88DE-47B7-41AA-B51C-A51CFC5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Ssis package templates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FA27-1AC6-4687-901D-7F126970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DataFlow Package</a:t>
            </a:r>
          </a:p>
          <a:p>
            <a:pPr lvl="1"/>
            <a:r>
              <a:rPr lang="cs-CZ" dirty="0"/>
              <a:t>Logging</a:t>
            </a:r>
          </a:p>
          <a:p>
            <a:pPr lvl="1"/>
            <a:r>
              <a:rPr lang="cs-CZ" dirty="0"/>
              <a:t>Error handling</a:t>
            </a:r>
          </a:p>
          <a:p>
            <a:pPr lvl="1"/>
            <a:r>
              <a:rPr lang="en-US" dirty="0"/>
              <a:t>Restart</a:t>
            </a:r>
            <a:r>
              <a:rPr lang="cs-CZ" dirty="0"/>
              <a:t>ab</a:t>
            </a:r>
            <a:r>
              <a:rPr lang="en-US" dirty="0" err="1"/>
              <a:t>ility</a:t>
            </a:r>
            <a:endParaRPr lang="cs-CZ" dirty="0"/>
          </a:p>
          <a:p>
            <a:pPr lvl="1"/>
            <a:r>
              <a:rPr lang="cs-CZ" dirty="0"/>
              <a:t>Standardized dataflow</a:t>
            </a:r>
          </a:p>
          <a:p>
            <a:pPr lvl="1"/>
            <a:r>
              <a:rPr lang="cs-CZ" dirty="0"/>
              <a:t>Standardized variables</a:t>
            </a:r>
          </a:p>
          <a:p>
            <a:pPr lvl="1"/>
            <a:r>
              <a:rPr lang="cs-CZ" dirty="0"/>
              <a:t>Standardized metadata</a:t>
            </a:r>
          </a:p>
          <a:p>
            <a:pPr lvl="1"/>
            <a:r>
              <a:rPr lang="cs-CZ" dirty="0"/>
              <a:t>Parameter passing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4524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376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ETL Framework</vt:lpstr>
      <vt:lpstr>Když umíte psát, neznamená, že umíte napsat román. </vt:lpstr>
      <vt:lpstr>Když umíte ETL nástroj, neznamená, že vytvoříte ETL řešení. </vt:lpstr>
      <vt:lpstr>ETL Framework</vt:lpstr>
      <vt:lpstr>ETL Framework Reason</vt:lpstr>
      <vt:lpstr>ETL Framework Features</vt:lpstr>
      <vt:lpstr>ETL Framework</vt:lpstr>
      <vt:lpstr>Ssis package templates </vt:lpstr>
      <vt:lpstr>Ssis package templates </vt:lpstr>
      <vt:lpstr>Package invocation </vt:lpstr>
      <vt:lpstr>Run date \ Override date handling</vt:lpstr>
      <vt:lpstr>Tracking progress</vt:lpstr>
      <vt:lpstr> Error handling and notification </vt:lpstr>
      <vt:lpstr>Variables definition </vt:lpstr>
      <vt:lpstr>Standardized flows</vt:lpstr>
      <vt:lpstr>DB Structure of ETL Framework</vt:lpstr>
      <vt:lpstr>Audit tables</vt:lpstr>
      <vt:lpstr>Data Quality Tables</vt:lpstr>
      <vt:lpstr>Control Tables</vt:lpstr>
      <vt:lpstr>Configurations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Framework</dc:title>
  <dc:creator>RENE MOYZES</dc:creator>
  <cp:lastModifiedBy>RENE MOYZES</cp:lastModifiedBy>
  <cp:revision>5</cp:revision>
  <dcterms:created xsi:type="dcterms:W3CDTF">2019-04-05T06:17:30Z</dcterms:created>
  <dcterms:modified xsi:type="dcterms:W3CDTF">2019-04-05T06:59:11Z</dcterms:modified>
</cp:coreProperties>
</file>