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5" r:id="rId10"/>
    <p:sldId id="266" r:id="rId11"/>
    <p:sldId id="264" r:id="rId12"/>
    <p:sldId id="262" r:id="rId13"/>
    <p:sldId id="263" r:id="rId14"/>
    <p:sldId id="272" r:id="rId15"/>
    <p:sldId id="274" r:id="rId16"/>
    <p:sldId id="273" r:id="rId17"/>
    <p:sldId id="271" r:id="rId18"/>
    <p:sldId id="269" r:id="rId19"/>
    <p:sldId id="270" r:id="rId20"/>
    <p:sldId id="276" r:id="rId21"/>
    <p:sldId id="275" r:id="rId2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78693"/>
    <a:srgbClr val="9AB23B"/>
    <a:srgbClr val="0493AC"/>
    <a:srgbClr val="FAA50F"/>
    <a:srgbClr val="F0F0F0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1" autoAdjust="0"/>
    <p:restoredTop sz="94660"/>
  </p:normalViewPr>
  <p:slideViewPr>
    <p:cSldViewPr>
      <p:cViewPr varScale="1">
        <p:scale>
          <a:sx n="65" d="100"/>
          <a:sy n="65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2" name="Grupp 12"/>
          <p:cNvGrpSpPr/>
          <p:nvPr userDrawn="1"/>
        </p:nvGrpSpPr>
        <p:grpSpPr>
          <a:xfrm>
            <a:off x="8604504" y="3342694"/>
            <a:ext cx="539496" cy="3158140"/>
            <a:chOff x="1643042" y="428604"/>
            <a:chExt cx="539496" cy="3158140"/>
          </a:xfrm>
        </p:grpSpPr>
        <p:pic>
          <p:nvPicPr>
            <p:cNvPr id="7" name="Bildobjekt 6" descr="BA10756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43042" y="428604"/>
              <a:ext cx="539496" cy="539496"/>
            </a:xfrm>
            <a:prstGeom prst="rect">
              <a:avLst/>
            </a:prstGeom>
          </p:spPr>
        </p:pic>
        <p:pic>
          <p:nvPicPr>
            <p:cNvPr id="8" name="Bildobjekt 7" descr="iStock_000002716975XSmall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43042" y="2382004"/>
              <a:ext cx="539496" cy="539496"/>
            </a:xfrm>
            <a:prstGeom prst="rect">
              <a:avLst/>
            </a:prstGeom>
          </p:spPr>
        </p:pic>
        <p:pic>
          <p:nvPicPr>
            <p:cNvPr id="9" name="Bildobjekt 8" descr="iStock_000006202820XSmall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43042" y="1721922"/>
              <a:ext cx="539496" cy="539496"/>
            </a:xfrm>
            <a:prstGeom prst="rect">
              <a:avLst/>
            </a:prstGeom>
          </p:spPr>
        </p:pic>
        <p:pic>
          <p:nvPicPr>
            <p:cNvPr id="10" name="Bildobjekt 9" descr="MK10676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43042" y="1071546"/>
              <a:ext cx="539496" cy="539496"/>
            </a:xfrm>
            <a:prstGeom prst="rect">
              <a:avLst/>
            </a:prstGeom>
          </p:spPr>
        </p:pic>
        <p:pic>
          <p:nvPicPr>
            <p:cNvPr id="11" name="Bildobjekt 10" descr="iStock_000000753328XSmall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643042" y="3047248"/>
              <a:ext cx="539496" cy="539496"/>
            </a:xfrm>
            <a:prstGeom prst="rect">
              <a:avLst/>
            </a:prstGeom>
          </p:spPr>
        </p:pic>
      </p:grpSp>
      <p:pic>
        <p:nvPicPr>
          <p:cNvPr id="15" name="Bildobjekt 14" descr="SCB-logga_grey.png"/>
          <p:cNvPicPr>
            <a:picLocks noChangeAspect="1"/>
          </p:cNvPicPr>
          <p:nvPr/>
        </p:nvPicPr>
        <p:blipFill>
          <a:blip r:embed="rId7" cstate="print"/>
          <a:srcRect t="5209" r="15358" b="2083"/>
          <a:stretch>
            <a:fillRect/>
          </a:stretch>
        </p:blipFill>
        <p:spPr>
          <a:xfrm>
            <a:off x="0" y="0"/>
            <a:ext cx="1142976" cy="6357958"/>
          </a:xfrm>
          <a:prstGeom prst="rect">
            <a:avLst/>
          </a:prstGeom>
        </p:spPr>
      </p:pic>
      <p:pic>
        <p:nvPicPr>
          <p:cNvPr id="21" name="Bildobjekt 20" descr="SCB-logga_grey.png"/>
          <p:cNvPicPr>
            <a:picLocks noChangeAspect="1"/>
          </p:cNvPicPr>
          <p:nvPr userDrawn="1"/>
        </p:nvPicPr>
        <p:blipFill>
          <a:blip r:embed="rId7" cstate="print"/>
          <a:srcRect t="5209" r="15358" b="2083"/>
          <a:stretch>
            <a:fillRect/>
          </a:stretch>
        </p:blipFill>
        <p:spPr>
          <a:xfrm>
            <a:off x="0" y="0"/>
            <a:ext cx="1142976" cy="63579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6371" y="274638"/>
            <a:ext cx="6639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535113"/>
            <a:ext cx="3238500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174875"/>
            <a:ext cx="3238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236231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2362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489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0" y="273050"/>
            <a:ext cx="411480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250699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2" name="Grupp 12"/>
          <p:cNvGrpSpPr/>
          <p:nvPr/>
        </p:nvGrpSpPr>
        <p:grpSpPr>
          <a:xfrm>
            <a:off x="8604504" y="3342694"/>
            <a:ext cx="539496" cy="3158140"/>
            <a:chOff x="1643042" y="428604"/>
            <a:chExt cx="539496" cy="3158140"/>
          </a:xfrm>
        </p:grpSpPr>
        <p:pic>
          <p:nvPicPr>
            <p:cNvPr id="7" name="Bildobjekt 6" descr="BA10756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43042" y="428604"/>
              <a:ext cx="539496" cy="539496"/>
            </a:xfrm>
            <a:prstGeom prst="rect">
              <a:avLst/>
            </a:prstGeom>
          </p:spPr>
        </p:pic>
        <p:pic>
          <p:nvPicPr>
            <p:cNvPr id="8" name="Bildobjekt 7" descr="iStock_000002716975XSmall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43042" y="2382004"/>
              <a:ext cx="539496" cy="539496"/>
            </a:xfrm>
            <a:prstGeom prst="rect">
              <a:avLst/>
            </a:prstGeom>
          </p:spPr>
        </p:pic>
        <p:pic>
          <p:nvPicPr>
            <p:cNvPr id="9" name="Bildobjekt 8" descr="iStock_000006202820XSmall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43042" y="1721922"/>
              <a:ext cx="539496" cy="539496"/>
            </a:xfrm>
            <a:prstGeom prst="rect">
              <a:avLst/>
            </a:prstGeom>
          </p:spPr>
        </p:pic>
        <p:pic>
          <p:nvPicPr>
            <p:cNvPr id="10" name="Bildobjekt 9" descr="MK10676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43042" y="1071546"/>
              <a:ext cx="539496" cy="539496"/>
            </a:xfrm>
            <a:prstGeom prst="rect">
              <a:avLst/>
            </a:prstGeom>
          </p:spPr>
        </p:pic>
        <p:pic>
          <p:nvPicPr>
            <p:cNvPr id="11" name="Bildobjekt 10" descr="iStock_000000753328XSmall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643042" y="3047248"/>
              <a:ext cx="539496" cy="539496"/>
            </a:xfrm>
            <a:prstGeom prst="rect">
              <a:avLst/>
            </a:prstGeom>
          </p:spPr>
        </p:pic>
      </p:grpSp>
      <p:pic>
        <p:nvPicPr>
          <p:cNvPr id="16" name="Bildobjekt 15" descr="logga_orange.png"/>
          <p:cNvPicPr>
            <a:picLocks noChangeAspect="1"/>
          </p:cNvPicPr>
          <p:nvPr userDrawn="1"/>
        </p:nvPicPr>
        <p:blipFill>
          <a:blip r:embed="rId7" cstate="print"/>
          <a:srcRect r="6048"/>
          <a:stretch>
            <a:fillRect/>
          </a:stretch>
        </p:blipFill>
        <p:spPr>
          <a:xfrm>
            <a:off x="-11854" y="4082"/>
            <a:ext cx="110978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Rubrikbild">
    <p:bg>
      <p:bgPr>
        <a:solidFill>
          <a:srgbClr val="0786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2" name="Grupp 12"/>
          <p:cNvGrpSpPr/>
          <p:nvPr/>
        </p:nvGrpSpPr>
        <p:grpSpPr>
          <a:xfrm>
            <a:off x="8604504" y="3342694"/>
            <a:ext cx="539496" cy="3158140"/>
            <a:chOff x="1643042" y="428604"/>
            <a:chExt cx="539496" cy="3158140"/>
          </a:xfrm>
        </p:grpSpPr>
        <p:pic>
          <p:nvPicPr>
            <p:cNvPr id="7" name="Bildobjekt 6" descr="BA10756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43042" y="428604"/>
              <a:ext cx="539496" cy="539496"/>
            </a:xfrm>
            <a:prstGeom prst="rect">
              <a:avLst/>
            </a:prstGeom>
          </p:spPr>
        </p:pic>
        <p:pic>
          <p:nvPicPr>
            <p:cNvPr id="8" name="Bildobjekt 7" descr="iStock_000002716975XSmall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43042" y="2382004"/>
              <a:ext cx="539496" cy="539496"/>
            </a:xfrm>
            <a:prstGeom prst="rect">
              <a:avLst/>
            </a:prstGeom>
          </p:spPr>
        </p:pic>
        <p:pic>
          <p:nvPicPr>
            <p:cNvPr id="9" name="Bildobjekt 8" descr="iStock_000006202820XSmall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43042" y="1721922"/>
              <a:ext cx="539496" cy="539496"/>
            </a:xfrm>
            <a:prstGeom prst="rect">
              <a:avLst/>
            </a:prstGeom>
          </p:spPr>
        </p:pic>
        <p:pic>
          <p:nvPicPr>
            <p:cNvPr id="10" name="Bildobjekt 9" descr="MK10676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43042" y="1071546"/>
              <a:ext cx="539496" cy="539496"/>
            </a:xfrm>
            <a:prstGeom prst="rect">
              <a:avLst/>
            </a:prstGeom>
          </p:spPr>
        </p:pic>
        <p:pic>
          <p:nvPicPr>
            <p:cNvPr id="11" name="Bildobjekt 10" descr="iStock_000000753328XSmall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643042" y="3047248"/>
              <a:ext cx="539496" cy="539496"/>
            </a:xfrm>
            <a:prstGeom prst="rect">
              <a:avLst/>
            </a:prstGeom>
          </p:spPr>
        </p:pic>
      </p:grpSp>
      <p:pic>
        <p:nvPicPr>
          <p:cNvPr id="16" name="Bildobjekt 15" descr="logga_blue.png"/>
          <p:cNvPicPr>
            <a:picLocks noChangeAspect="1"/>
          </p:cNvPicPr>
          <p:nvPr userDrawn="1"/>
        </p:nvPicPr>
        <p:blipFill>
          <a:blip r:embed="rId7" cstate="print"/>
          <a:srcRect r="6102"/>
          <a:stretch>
            <a:fillRect/>
          </a:stretch>
        </p:blipFill>
        <p:spPr>
          <a:xfrm>
            <a:off x="-11221" y="0"/>
            <a:ext cx="110914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Rubrikbil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2" name="Grupp 12"/>
          <p:cNvGrpSpPr/>
          <p:nvPr/>
        </p:nvGrpSpPr>
        <p:grpSpPr>
          <a:xfrm>
            <a:off x="8604504" y="3342694"/>
            <a:ext cx="539496" cy="3158140"/>
            <a:chOff x="1643042" y="428604"/>
            <a:chExt cx="539496" cy="3158140"/>
          </a:xfrm>
        </p:grpSpPr>
        <p:pic>
          <p:nvPicPr>
            <p:cNvPr id="7" name="Bildobjekt 6" descr="BA10756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43042" y="428604"/>
              <a:ext cx="539496" cy="539496"/>
            </a:xfrm>
            <a:prstGeom prst="rect">
              <a:avLst/>
            </a:prstGeom>
          </p:spPr>
        </p:pic>
        <p:pic>
          <p:nvPicPr>
            <p:cNvPr id="8" name="Bildobjekt 7" descr="iStock_000002716975XSmall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43042" y="2382004"/>
              <a:ext cx="539496" cy="539496"/>
            </a:xfrm>
            <a:prstGeom prst="rect">
              <a:avLst/>
            </a:prstGeom>
          </p:spPr>
        </p:pic>
        <p:pic>
          <p:nvPicPr>
            <p:cNvPr id="9" name="Bildobjekt 8" descr="iStock_000006202820XSmall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43042" y="1721922"/>
              <a:ext cx="539496" cy="539496"/>
            </a:xfrm>
            <a:prstGeom prst="rect">
              <a:avLst/>
            </a:prstGeom>
          </p:spPr>
        </p:pic>
        <p:pic>
          <p:nvPicPr>
            <p:cNvPr id="10" name="Bildobjekt 9" descr="MK10676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43042" y="1071546"/>
              <a:ext cx="539496" cy="539496"/>
            </a:xfrm>
            <a:prstGeom prst="rect">
              <a:avLst/>
            </a:prstGeom>
          </p:spPr>
        </p:pic>
        <p:pic>
          <p:nvPicPr>
            <p:cNvPr id="11" name="Bildobjekt 10" descr="iStock_000000753328XSmall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643042" y="3047248"/>
              <a:ext cx="539496" cy="539496"/>
            </a:xfrm>
            <a:prstGeom prst="rect">
              <a:avLst/>
            </a:prstGeom>
          </p:spPr>
        </p:pic>
      </p:grpSp>
      <p:pic>
        <p:nvPicPr>
          <p:cNvPr id="16" name="Bildobjekt 15" descr="logga_green.png"/>
          <p:cNvPicPr>
            <a:picLocks noChangeAspect="1"/>
          </p:cNvPicPr>
          <p:nvPr userDrawn="1"/>
        </p:nvPicPr>
        <p:blipFill>
          <a:blip r:embed="rId7" cstate="print"/>
          <a:srcRect r="6716"/>
          <a:stretch>
            <a:fillRect/>
          </a:stretch>
        </p:blipFill>
        <p:spPr>
          <a:xfrm>
            <a:off x="-9407" y="0"/>
            <a:ext cx="110189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Rubrikbil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58888" y="2130425"/>
            <a:ext cx="6626225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grpSp>
        <p:nvGrpSpPr>
          <p:cNvPr id="12" name="Grupp 12"/>
          <p:cNvGrpSpPr/>
          <p:nvPr/>
        </p:nvGrpSpPr>
        <p:grpSpPr>
          <a:xfrm>
            <a:off x="8604504" y="3342694"/>
            <a:ext cx="539496" cy="3158140"/>
            <a:chOff x="1643042" y="428604"/>
            <a:chExt cx="539496" cy="3158140"/>
          </a:xfrm>
        </p:grpSpPr>
        <p:pic>
          <p:nvPicPr>
            <p:cNvPr id="7" name="Bildobjekt 6" descr="BA10756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43042" y="428604"/>
              <a:ext cx="539496" cy="539496"/>
            </a:xfrm>
            <a:prstGeom prst="rect">
              <a:avLst/>
            </a:prstGeom>
          </p:spPr>
        </p:pic>
        <p:pic>
          <p:nvPicPr>
            <p:cNvPr id="8" name="Bildobjekt 7" descr="iStock_000002716975XSmall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43042" y="2382004"/>
              <a:ext cx="539496" cy="539496"/>
            </a:xfrm>
            <a:prstGeom prst="rect">
              <a:avLst/>
            </a:prstGeom>
          </p:spPr>
        </p:pic>
        <p:pic>
          <p:nvPicPr>
            <p:cNvPr id="9" name="Bildobjekt 8" descr="iStock_000006202820XSmall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43042" y="1721922"/>
              <a:ext cx="539496" cy="539496"/>
            </a:xfrm>
            <a:prstGeom prst="rect">
              <a:avLst/>
            </a:prstGeom>
          </p:spPr>
        </p:pic>
        <p:pic>
          <p:nvPicPr>
            <p:cNvPr id="10" name="Bildobjekt 9" descr="MK10676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43042" y="1071546"/>
              <a:ext cx="539496" cy="539496"/>
            </a:xfrm>
            <a:prstGeom prst="rect">
              <a:avLst/>
            </a:prstGeom>
          </p:spPr>
        </p:pic>
        <p:pic>
          <p:nvPicPr>
            <p:cNvPr id="11" name="Bildobjekt 10" descr="iStock_000000753328XSmall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1643042" y="3047248"/>
              <a:ext cx="539496" cy="539496"/>
            </a:xfrm>
            <a:prstGeom prst="rect">
              <a:avLst/>
            </a:prstGeom>
          </p:spPr>
        </p:pic>
      </p:grpSp>
      <p:pic>
        <p:nvPicPr>
          <p:cNvPr id="14" name="Bildobjekt 13" descr="SCB-logga_lila.png"/>
          <p:cNvPicPr>
            <a:picLocks noChangeAspect="1"/>
          </p:cNvPicPr>
          <p:nvPr userDrawn="1"/>
        </p:nvPicPr>
        <p:blipFill>
          <a:blip r:embed="rId7" cstate="print"/>
          <a:srcRect t="3335" r="5552"/>
          <a:stretch>
            <a:fillRect/>
          </a:stretch>
        </p:blipFill>
        <p:spPr>
          <a:xfrm>
            <a:off x="-13639" y="220720"/>
            <a:ext cx="1115648" cy="66292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8887" y="4406900"/>
            <a:ext cx="72358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7" y="2906713"/>
            <a:ext cx="723582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256370" y="274638"/>
            <a:ext cx="6628743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600200"/>
            <a:ext cx="3236912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247571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F4D1-35E4-46BA-AF81-4FD86FB65BBB}" type="datetimeFigureOut">
              <a:rPr lang="sv-SE" smtClean="0"/>
              <a:pPr/>
              <a:t>2013-10-02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256370" y="378212"/>
            <a:ext cx="7430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6370" y="1600200"/>
            <a:ext cx="74304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263804" y="6492899"/>
            <a:ext cx="1326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F1F4D1-35E4-46BA-AF81-4FD86FB65BBB}" type="datetimeFigureOut">
              <a:rPr lang="sv-SE" smtClean="0"/>
              <a:pPr/>
              <a:t>2013-10-02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39467F-BE74-4AAD-857B-908E9ECDE9FD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logga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32" y="757556"/>
            <a:ext cx="652218" cy="5345750"/>
          </a:xfrm>
          <a:prstGeom prst="rect">
            <a:avLst/>
          </a:prstGeom>
        </p:spPr>
      </p:pic>
      <p:pic>
        <p:nvPicPr>
          <p:cNvPr id="10" name="Bildobjekt 9" descr="kvadrater_100_rgb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856757" y="4357553"/>
            <a:ext cx="286488" cy="1785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80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200" kern="12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71277A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1277A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71277A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71277A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1277A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755576" y="1772817"/>
            <a:ext cx="7704856" cy="1827634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Metadata for the S-DWH </a:t>
            </a:r>
            <a:br>
              <a:rPr lang="en-GB" sz="4400" dirty="0" smtClean="0"/>
            </a:br>
            <a:r>
              <a:rPr lang="en-GB" sz="4400" dirty="0" smtClean="0"/>
              <a:t>‒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an overview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Lars-Göran Lundell</a:t>
            </a:r>
          </a:p>
          <a:p>
            <a:r>
              <a:rPr lang="en-GB" dirty="0" smtClean="0"/>
              <a:t>Statistics Sweden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Models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708118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Overview of available models and standards</a:t>
            </a:r>
          </a:p>
          <a:p>
            <a:r>
              <a:rPr lang="en-GB" dirty="0" smtClean="0"/>
              <a:t>Relevant models for the S-DWH</a:t>
            </a:r>
          </a:p>
          <a:p>
            <a:pPr lvl="1"/>
            <a:r>
              <a:rPr lang="en-GB" dirty="0" smtClean="0"/>
              <a:t>Topicality, support, usage, usability</a:t>
            </a:r>
          </a:p>
          <a:p>
            <a:r>
              <a:rPr lang="en-GB" dirty="0" smtClean="0"/>
              <a:t>Suitability for metadata subsets</a:t>
            </a:r>
          </a:p>
          <a:p>
            <a:pPr lvl="1"/>
            <a:r>
              <a:rPr lang="en-GB" dirty="0" smtClean="0"/>
              <a:t>No super model </a:t>
            </a:r>
          </a:p>
          <a:p>
            <a:r>
              <a:rPr lang="en-GB" dirty="0" smtClean="0"/>
              <a:t>Recommendations</a:t>
            </a:r>
          </a:p>
          <a:p>
            <a:pPr lvl="1"/>
            <a:r>
              <a:rPr lang="en-GB" dirty="0" smtClean="0"/>
              <a:t>Keep it simple</a:t>
            </a:r>
          </a:p>
          <a:p>
            <a:pPr lvl="1"/>
            <a:r>
              <a:rPr lang="en-GB" dirty="0" smtClean="0"/>
              <a:t>Use only one model per subset</a:t>
            </a:r>
          </a:p>
          <a:p>
            <a:pPr lvl="1"/>
            <a:r>
              <a:rPr lang="en-GB" dirty="0" smtClean="0"/>
              <a:t>Make models/standards known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Deliverable 1.3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Quality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331640" y="3789040"/>
            <a:ext cx="6120680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Quality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88763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International Standards</a:t>
            </a:r>
          </a:p>
          <a:p>
            <a:pPr lvl="1"/>
            <a:r>
              <a:rPr lang="en-GB" dirty="0" smtClean="0"/>
              <a:t>ISO 9000,  ISO 11179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Quality dimensions to assess S-DWH metadata</a:t>
            </a:r>
          </a:p>
          <a:p>
            <a:pPr lvl="1">
              <a:buNone/>
            </a:pPr>
            <a:r>
              <a:rPr lang="en-GB" dirty="0" smtClean="0"/>
              <a:t>Relevance		 Comparability		 Stability</a:t>
            </a:r>
          </a:p>
          <a:p>
            <a:pPr lvl="1">
              <a:buNone/>
            </a:pPr>
            <a:r>
              <a:rPr lang="en-GB" dirty="0" smtClean="0"/>
              <a:t>Accuracy		 Coherence		 Completeness</a:t>
            </a:r>
          </a:p>
          <a:p>
            <a:pPr lvl="1">
              <a:buNone/>
            </a:pPr>
            <a:r>
              <a:rPr lang="en-GB" dirty="0" smtClean="0"/>
              <a:t>Accessibility	 Uniqueness		 Interpretability</a:t>
            </a:r>
          </a:p>
          <a:p>
            <a:pPr>
              <a:spcBef>
                <a:spcPts val="1200"/>
              </a:spcBef>
            </a:pPr>
            <a:r>
              <a:rPr lang="en-GB" dirty="0"/>
              <a:t>Metadata</a:t>
            </a:r>
            <a:r>
              <a:rPr lang="en-GB" dirty="0" smtClean="0"/>
              <a:t> quality characteristics by S-DWH layer</a:t>
            </a:r>
          </a:p>
          <a:p>
            <a:pPr>
              <a:spcBef>
                <a:spcPts val="1200"/>
              </a:spcBef>
            </a:pPr>
            <a:r>
              <a:rPr lang="en-GB" dirty="0"/>
              <a:t>Quality</a:t>
            </a:r>
            <a:r>
              <a:rPr lang="en-GB" dirty="0" smtClean="0"/>
              <a:t> management for S-DWH metadata </a:t>
            </a:r>
          </a:p>
          <a:p>
            <a:pPr lvl="1"/>
            <a:r>
              <a:rPr lang="en-GB" dirty="0" smtClean="0"/>
              <a:t>Customer focus</a:t>
            </a:r>
          </a:p>
          <a:p>
            <a:pPr lvl="1"/>
            <a:r>
              <a:rPr lang="en-GB" dirty="0" smtClean="0"/>
              <a:t>Process approach</a:t>
            </a:r>
          </a:p>
          <a:p>
            <a:pPr lvl="1"/>
            <a:r>
              <a:rPr lang="en-GB" dirty="0" smtClean="0"/>
              <a:t>System approach to management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Quality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708118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Recommendations:</a:t>
            </a:r>
          </a:p>
          <a:p>
            <a:pPr lvl="1"/>
            <a:r>
              <a:rPr lang="en-GB" dirty="0" smtClean="0"/>
              <a:t>Adopt quality dimensions</a:t>
            </a:r>
          </a:p>
          <a:p>
            <a:pPr lvl="1"/>
            <a:r>
              <a:rPr lang="en-GB" dirty="0" smtClean="0"/>
              <a:t>Decide on quality indicators and quality levels</a:t>
            </a:r>
          </a:p>
          <a:p>
            <a:pPr lvl="1"/>
            <a:r>
              <a:rPr lang="en-GB" dirty="0" smtClean="0"/>
              <a:t>Adopt naming standards</a:t>
            </a:r>
          </a:p>
          <a:p>
            <a:pPr lvl="1"/>
            <a:r>
              <a:rPr lang="en-GB" dirty="0" smtClean="0"/>
              <a:t>Decide on compulsory attributes</a:t>
            </a:r>
          </a:p>
          <a:p>
            <a:pPr lvl="1"/>
            <a:r>
              <a:rPr lang="en-GB" dirty="0" smtClean="0"/>
              <a:t>Set up governance and assessment rules</a:t>
            </a:r>
          </a:p>
          <a:p>
            <a:pPr lvl="2"/>
            <a:r>
              <a:rPr lang="en-GB" dirty="0" smtClean="0"/>
              <a:t>... all “as appropriate”</a:t>
            </a:r>
          </a:p>
          <a:p>
            <a:endParaRPr lang="en-GB" dirty="0" smtClean="0"/>
          </a:p>
          <a:p>
            <a:r>
              <a:rPr lang="en-GB" dirty="0" smtClean="0"/>
              <a:t>Deliverable 1.2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378212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Metadata for the layered architecture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475656" y="4149080"/>
            <a:ext cx="633670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71600" y="378212"/>
            <a:ext cx="81724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Metadata for the layered architecture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63611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Mapping:</a:t>
            </a:r>
          </a:p>
          <a:p>
            <a:pPr lvl="1"/>
            <a:r>
              <a:rPr lang="en-GB" dirty="0" smtClean="0"/>
              <a:t>Functionalities of the SDWH metadata system</a:t>
            </a:r>
          </a:p>
          <a:p>
            <a:pPr lvl="2"/>
            <a:r>
              <a:rPr lang="en-GB" dirty="0" smtClean="0"/>
              <a:t>(deliverable 1.4)</a:t>
            </a:r>
          </a:p>
          <a:p>
            <a:pPr lvl="1"/>
            <a:r>
              <a:rPr lang="en-GB" dirty="0" smtClean="0"/>
              <a:t>Functional architecture of the SDWH</a:t>
            </a:r>
          </a:p>
          <a:p>
            <a:pPr lvl="2"/>
            <a:r>
              <a:rPr lang="en-GB" dirty="0" smtClean="0"/>
              <a:t>(deliverable 3.3)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Examples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Metadata subsets and functionalities by S-DWH layer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Metadata in the functional architecture data flows</a:t>
            </a:r>
          </a:p>
          <a:p>
            <a:endParaRPr lang="en-GB" dirty="0" smtClean="0"/>
          </a:p>
          <a:p>
            <a:r>
              <a:rPr lang="en-GB" dirty="0" smtClean="0"/>
              <a:t>Deliverable 1.6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Metadata Layer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403648" y="450912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scblglu\Lokala inställningar\Temporary Internet Files\Content.IE5\RMAWUXL9\MP900385568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916832"/>
            <a:ext cx="3131840" cy="2237029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Metadata Layer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1" y="1600201"/>
            <a:ext cx="5171128" cy="2764904"/>
          </a:xfrm>
        </p:spPr>
        <p:txBody>
          <a:bodyPr>
            <a:normAutofit/>
          </a:bodyPr>
          <a:lstStyle/>
          <a:p>
            <a:r>
              <a:rPr lang="en-GB" dirty="0" smtClean="0"/>
              <a:t>One logical metadata store</a:t>
            </a:r>
          </a:p>
          <a:p>
            <a:pPr lvl="1"/>
            <a:r>
              <a:rPr lang="en-GB" dirty="0" smtClean="0"/>
              <a:t>The user has one place to search</a:t>
            </a:r>
          </a:p>
          <a:p>
            <a:pPr lvl="1"/>
            <a:r>
              <a:rPr lang="en-GB" dirty="0" smtClean="0"/>
              <a:t>Matches all S-DWH layers</a:t>
            </a:r>
          </a:p>
          <a:p>
            <a:r>
              <a:rPr lang="en-GB" dirty="0" smtClean="0"/>
              <a:t>Several physical stores (possibly)</a:t>
            </a:r>
          </a:p>
          <a:p>
            <a:pPr lvl="1"/>
            <a:endParaRPr lang="en-GB" dirty="0"/>
          </a:p>
          <a:p>
            <a:r>
              <a:rPr lang="en-GB" dirty="0" smtClean="0"/>
              <a:t>Deliverable 1.1</a:t>
            </a:r>
            <a:endParaRPr lang="en-GB" dirty="0"/>
          </a:p>
        </p:txBody>
      </p:sp>
      <p:grpSp>
        <p:nvGrpSpPr>
          <p:cNvPr id="4" name="Grupp 3"/>
          <p:cNvGrpSpPr/>
          <p:nvPr/>
        </p:nvGrpSpPr>
        <p:grpSpPr>
          <a:xfrm>
            <a:off x="1259632" y="4366438"/>
            <a:ext cx="7128792" cy="2302923"/>
            <a:chOff x="1319385" y="2454613"/>
            <a:chExt cx="6505231" cy="1949904"/>
          </a:xfrm>
        </p:grpSpPr>
        <p:sp>
          <p:nvSpPr>
            <p:cNvPr id="5" name="Cylinder 4"/>
            <p:cNvSpPr/>
            <p:nvPr/>
          </p:nvSpPr>
          <p:spPr>
            <a:xfrm>
              <a:off x="6372200" y="3284984"/>
              <a:ext cx="953569" cy="792088"/>
            </a:xfrm>
            <a:prstGeom prst="can">
              <a:avLst>
                <a:gd name="adj" fmla="val 34126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Cylinder 5"/>
            <p:cNvSpPr/>
            <p:nvPr/>
          </p:nvSpPr>
          <p:spPr>
            <a:xfrm>
              <a:off x="6372200" y="3356992"/>
              <a:ext cx="953569" cy="432048"/>
            </a:xfrm>
            <a:prstGeom prst="can">
              <a:avLst>
                <a:gd name="adj" fmla="val 4885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cene3d>
                <a:camera prst="perspectiveRelaxedModerately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Quality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Cylinder 6"/>
            <p:cNvSpPr/>
            <p:nvPr/>
          </p:nvSpPr>
          <p:spPr>
            <a:xfrm>
              <a:off x="6372200" y="3140968"/>
              <a:ext cx="953569" cy="432048"/>
            </a:xfrm>
            <a:prstGeom prst="can">
              <a:avLst>
                <a:gd name="adj" fmla="val 4885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Process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Cylinder 7"/>
            <p:cNvSpPr/>
            <p:nvPr/>
          </p:nvSpPr>
          <p:spPr>
            <a:xfrm>
              <a:off x="1319385" y="2937113"/>
              <a:ext cx="1262418" cy="1105469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9" name="Kub 8"/>
            <p:cNvSpPr/>
            <p:nvPr/>
          </p:nvSpPr>
          <p:spPr>
            <a:xfrm>
              <a:off x="3717181" y="2859668"/>
              <a:ext cx="1296144" cy="1224136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0" name="Rak 9"/>
            <p:cNvCxnSpPr>
              <a:stCxn id="9" idx="2"/>
              <a:endCxn id="9" idx="4"/>
            </p:cNvCxnSpPr>
            <p:nvPr/>
          </p:nvCxnSpPr>
          <p:spPr>
            <a:xfrm rot="10800000" flipH="1">
              <a:off x="3717181" y="3624753"/>
              <a:ext cx="99011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ak 10"/>
            <p:cNvCxnSpPr>
              <a:stCxn id="9" idx="1"/>
              <a:endCxn id="9" idx="3"/>
            </p:cNvCxnSpPr>
            <p:nvPr/>
          </p:nvCxnSpPr>
          <p:spPr>
            <a:xfrm rot="16200000" flipH="1">
              <a:off x="3753185" y="3624753"/>
              <a:ext cx="918102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11"/>
            <p:cNvCxnSpPr>
              <a:stCxn id="9" idx="4"/>
              <a:endCxn id="9" idx="5"/>
            </p:cNvCxnSpPr>
            <p:nvPr/>
          </p:nvCxnSpPr>
          <p:spPr>
            <a:xfrm flipV="1">
              <a:off x="4707291" y="3318719"/>
              <a:ext cx="306034" cy="30603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12"/>
            <p:cNvCxnSpPr>
              <a:stCxn id="9" idx="1"/>
              <a:endCxn id="9" idx="0"/>
            </p:cNvCxnSpPr>
            <p:nvPr/>
          </p:nvCxnSpPr>
          <p:spPr>
            <a:xfrm rot="5400000" flipH="1" flipV="1">
              <a:off x="4212236" y="2859668"/>
              <a:ext cx="306034" cy="30603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 rot="16200000" flipH="1">
              <a:off x="4411052" y="3461941"/>
              <a:ext cx="918102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14"/>
            <p:cNvCxnSpPr/>
            <p:nvPr/>
          </p:nvCxnSpPr>
          <p:spPr>
            <a:xfrm rot="10800000" flipH="1">
              <a:off x="3861197" y="3003684"/>
              <a:ext cx="99011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ruta 22"/>
            <p:cNvSpPr txBox="1"/>
            <p:nvPr/>
          </p:nvSpPr>
          <p:spPr>
            <a:xfrm>
              <a:off x="3116687" y="3219708"/>
              <a:ext cx="571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smtClean="0"/>
                <a:t>Active</a:t>
              </a:r>
              <a:endParaRPr lang="en-US" sz="1200"/>
            </a:p>
          </p:txBody>
        </p:sp>
        <p:sp>
          <p:nvSpPr>
            <p:cNvPr id="17" name="textruta 23"/>
            <p:cNvSpPr txBox="1"/>
            <p:nvPr/>
          </p:nvSpPr>
          <p:spPr>
            <a:xfrm>
              <a:off x="3051091" y="3651756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 smtClean="0"/>
                <a:t>Passive</a:t>
              </a:r>
              <a:endParaRPr lang="en-US" sz="1200" dirty="0"/>
            </a:p>
          </p:txBody>
        </p:sp>
        <p:sp>
          <p:nvSpPr>
            <p:cNvPr id="18" name="textruta 24"/>
            <p:cNvSpPr txBox="1"/>
            <p:nvPr/>
          </p:nvSpPr>
          <p:spPr>
            <a:xfrm rot="1741986">
              <a:off x="3163165" y="2758123"/>
              <a:ext cx="8111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RightUp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 smtClean="0"/>
                <a:t>Reference</a:t>
              </a:r>
              <a:endParaRPr lang="en-US" sz="1400" dirty="0"/>
            </a:p>
          </p:txBody>
        </p:sp>
        <p:sp>
          <p:nvSpPr>
            <p:cNvPr id="19" name="textruta 25"/>
            <p:cNvSpPr txBox="1"/>
            <p:nvPr/>
          </p:nvSpPr>
          <p:spPr>
            <a:xfrm rot="1741986">
              <a:off x="3037855" y="2948355"/>
              <a:ext cx="795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RightUp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 smtClean="0"/>
                <a:t>Structural</a:t>
              </a:r>
              <a:endParaRPr lang="en-US" sz="1500" dirty="0"/>
            </a:p>
          </p:txBody>
        </p:sp>
        <p:sp>
          <p:nvSpPr>
            <p:cNvPr id="20" name="textruta 29"/>
            <p:cNvSpPr txBox="1"/>
            <p:nvPr/>
          </p:nvSpPr>
          <p:spPr>
            <a:xfrm rot="21127531">
              <a:off x="4198550" y="2474714"/>
              <a:ext cx="797043" cy="23453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RightUp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200" dirty="0" smtClean="0"/>
                <a:t>Formalised</a:t>
              </a:r>
              <a:endParaRPr lang="en-GB" sz="1200" dirty="0"/>
            </a:p>
          </p:txBody>
        </p:sp>
        <p:sp>
          <p:nvSpPr>
            <p:cNvPr id="21" name="textruta 30"/>
            <p:cNvSpPr txBox="1"/>
            <p:nvPr/>
          </p:nvSpPr>
          <p:spPr>
            <a:xfrm rot="21127531">
              <a:off x="4705397" y="2454613"/>
              <a:ext cx="807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isometricRightUp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dirty="0" smtClean="0"/>
                <a:t>Free-form</a:t>
              </a:r>
              <a:endParaRPr lang="en-US" sz="1200" dirty="0"/>
            </a:p>
          </p:txBody>
        </p:sp>
        <p:sp>
          <p:nvSpPr>
            <p:cNvPr id="22" name="textruta 55"/>
            <p:cNvSpPr txBox="1"/>
            <p:nvPr/>
          </p:nvSpPr>
          <p:spPr>
            <a:xfrm>
              <a:off x="3575550" y="4041154"/>
              <a:ext cx="1572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A metadata item</a:t>
              </a:r>
              <a:endParaRPr lang="en-US" sz="1600" dirty="0"/>
            </a:p>
          </p:txBody>
        </p:sp>
        <p:sp>
          <p:nvSpPr>
            <p:cNvPr id="23" name="textruta 56"/>
            <p:cNvSpPr txBox="1"/>
            <p:nvPr/>
          </p:nvSpPr>
          <p:spPr>
            <a:xfrm>
              <a:off x="6035215" y="4065963"/>
              <a:ext cx="17894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smtClean="0"/>
                <a:t>The metadata layer</a:t>
              </a:r>
              <a:endParaRPr lang="en-US" sz="1600"/>
            </a:p>
          </p:txBody>
        </p:sp>
        <p:cxnSp>
          <p:nvCxnSpPr>
            <p:cNvPr id="24" name="Rak 23"/>
            <p:cNvCxnSpPr/>
            <p:nvPr/>
          </p:nvCxnSpPr>
          <p:spPr>
            <a:xfrm flipV="1">
              <a:off x="4701443" y="3899596"/>
              <a:ext cx="1903694" cy="185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24"/>
            <p:cNvCxnSpPr/>
            <p:nvPr/>
          </p:nvCxnSpPr>
          <p:spPr>
            <a:xfrm>
              <a:off x="5022133" y="3782143"/>
              <a:ext cx="1583004" cy="117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25"/>
            <p:cNvCxnSpPr/>
            <p:nvPr/>
          </p:nvCxnSpPr>
          <p:spPr>
            <a:xfrm>
              <a:off x="4701443" y="3175432"/>
              <a:ext cx="1919600" cy="643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26"/>
            <p:cNvCxnSpPr/>
            <p:nvPr/>
          </p:nvCxnSpPr>
          <p:spPr>
            <a:xfrm>
              <a:off x="5013466" y="2867743"/>
              <a:ext cx="1590545" cy="941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ruta 89"/>
            <p:cNvSpPr txBox="1"/>
            <p:nvPr/>
          </p:nvSpPr>
          <p:spPr>
            <a:xfrm>
              <a:off x="1325945" y="4057076"/>
              <a:ext cx="1380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/>
                <a:t>The data store</a:t>
              </a:r>
              <a:endParaRPr lang="en-US" sz="1600" dirty="0"/>
            </a:p>
          </p:txBody>
        </p:sp>
        <p:sp>
          <p:nvSpPr>
            <p:cNvPr id="29" name="Cylinder 28"/>
            <p:cNvSpPr/>
            <p:nvPr/>
          </p:nvSpPr>
          <p:spPr>
            <a:xfrm>
              <a:off x="2058639" y="3683192"/>
              <a:ext cx="65965" cy="72788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0" name="Cylinder 29"/>
            <p:cNvSpPr/>
            <p:nvPr/>
          </p:nvSpPr>
          <p:spPr>
            <a:xfrm>
              <a:off x="6591970" y="3821944"/>
              <a:ext cx="65965" cy="72788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1" name="Vänster 30"/>
            <p:cNvSpPr/>
            <p:nvPr/>
          </p:nvSpPr>
          <p:spPr>
            <a:xfrm>
              <a:off x="2107684" y="3537565"/>
              <a:ext cx="1238394" cy="150175"/>
            </a:xfrm>
            <a:prstGeom prst="leftArrow">
              <a:avLst>
                <a:gd name="adj1" fmla="val 40917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perspectiveContrastingRightFacing" fov="5400000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2" name="Cylinder 31"/>
            <p:cNvSpPr/>
            <p:nvPr/>
          </p:nvSpPr>
          <p:spPr>
            <a:xfrm>
              <a:off x="6372200" y="2924944"/>
              <a:ext cx="953569" cy="432048"/>
            </a:xfrm>
            <a:prstGeom prst="can">
              <a:avLst>
                <a:gd name="adj" fmla="val 4885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cene3d>
                <a:camera prst="perspectiveRelaxedModerately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Statistical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Governance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403648" y="486916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Governance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708118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Governance and management</a:t>
            </a:r>
          </a:p>
          <a:p>
            <a:r>
              <a:rPr lang="en-GB" dirty="0" smtClean="0"/>
              <a:t>Roles and functionalities</a:t>
            </a:r>
          </a:p>
          <a:p>
            <a:r>
              <a:rPr lang="en-GB" dirty="0" smtClean="0"/>
              <a:t>Governance roles: Who does what?</a:t>
            </a:r>
          </a:p>
          <a:p>
            <a:r>
              <a:rPr lang="en-GB" dirty="0" smtClean="0"/>
              <a:t>Governance functions</a:t>
            </a:r>
          </a:p>
          <a:p>
            <a:r>
              <a:rPr lang="en-GB" dirty="0" smtClean="0"/>
              <a:t>Governance and metadata subsets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Deliverable 1.5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metadata?</a:t>
            </a:r>
            <a:endParaRPr lang="en-GB" dirty="0"/>
          </a:p>
        </p:txBody>
      </p:sp>
      <p:grpSp>
        <p:nvGrpSpPr>
          <p:cNvPr id="7" name="Grupp 6"/>
          <p:cNvGrpSpPr/>
          <p:nvPr/>
        </p:nvGrpSpPr>
        <p:grpSpPr>
          <a:xfrm>
            <a:off x="2267744" y="2060533"/>
            <a:ext cx="1952625" cy="3439982"/>
            <a:chOff x="2267744" y="2060533"/>
            <a:chExt cx="1952625" cy="3439982"/>
          </a:xfrm>
        </p:grpSpPr>
        <p:sp>
          <p:nvSpPr>
            <p:cNvPr id="4" name="Rektangel 3"/>
            <p:cNvSpPr/>
            <p:nvPr/>
          </p:nvSpPr>
          <p:spPr>
            <a:xfrm>
              <a:off x="2274976" y="2060533"/>
              <a:ext cx="1503971" cy="25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isometricOffAxis1Top"/>
              <a:lightRig rig="threePt" dir="t"/>
            </a:scene3d>
            <a:sp3d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26" name="Picture 2" descr="http://ecx.images-amazon.com/images/I/414r3cTrOeL._SY346_PJlook-inside-v2,TopRight,1,0_SH20_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744" y="2204864"/>
              <a:ext cx="1952625" cy="3295651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  <a:sp3d>
              <a:bevelT w="31750" h="158750"/>
            </a:sp3d>
          </p:spPr>
        </p:pic>
      </p:grpSp>
      <p:sp>
        <p:nvSpPr>
          <p:cNvPr id="5" name="Rektangel 4"/>
          <p:cNvSpPr/>
          <p:nvPr/>
        </p:nvSpPr>
        <p:spPr>
          <a:xfrm>
            <a:off x="4355976" y="2204864"/>
            <a:ext cx="1944216" cy="3312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perspectiveContrastingLeftFacing"/>
            <a:lightRig rig="threePt" dir="t"/>
          </a:scene3d>
          <a:sp3d extrusionH="76200" prstMaterial="plastic">
            <a:bevelT/>
            <a:extrusionClr>
              <a:schemeClr val="bg1">
                <a:lumMod val="65000"/>
              </a:schemeClr>
            </a:extrusionClr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rPr>
              <a:t>DON’T</a:t>
            </a:r>
          </a:p>
          <a:p>
            <a:pPr algn="ctr"/>
            <a:r>
              <a:rPr lang="sv-SE" sz="4400" dirty="0" smtClean="0">
                <a:solidFill>
                  <a:schemeClr val="accent6">
                    <a:lumMod val="75000"/>
                  </a:schemeClr>
                </a:solidFill>
                <a:latin typeface="Berlin Sans FB" pitchFamily="34" charset="0"/>
              </a:rPr>
              <a:t>PANIC</a:t>
            </a:r>
            <a:endParaRPr lang="sv-SE" sz="4400" dirty="0">
              <a:solidFill>
                <a:schemeClr val="accent6">
                  <a:lumMod val="75000"/>
                </a:schemeClr>
              </a:solidFill>
              <a:latin typeface="Berlin Sans FB" pitchFamily="34" charset="0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547664" y="1205310"/>
            <a:ext cx="6120680" cy="5632311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sv-SE" sz="36000" dirty="0" smtClean="0">
                <a:solidFill>
                  <a:srgbClr val="C00000"/>
                </a:solidFill>
                <a:latin typeface="Cooper Black" pitchFamily="18" charset="0"/>
                <a:cs typeface="Arial" pitchFamily="34" charset="0"/>
              </a:rPr>
              <a:t>42</a:t>
            </a:r>
            <a:endParaRPr lang="sv-SE" sz="36000" dirty="0">
              <a:solidFill>
                <a:srgbClr val="C00000"/>
              </a:solidFill>
              <a:latin typeface="Cooper Black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Deliverables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6370" y="1600200"/>
            <a:ext cx="7708118" cy="4997152"/>
          </a:xfrm>
        </p:spPr>
        <p:txBody>
          <a:bodyPr>
            <a:normAutofit/>
          </a:bodyPr>
          <a:lstStyle/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1.1	Metadata Framework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sz="2000" dirty="0"/>
              <a:t>	</a:t>
            </a:r>
            <a:r>
              <a:rPr lang="en-GB" sz="2000" dirty="0" smtClean="0"/>
              <a:t>Lars-Göran </a:t>
            </a:r>
            <a:r>
              <a:rPr lang="en-GB" sz="2000" dirty="0" err="1" smtClean="0"/>
              <a:t>Lundell</a:t>
            </a:r>
            <a:endParaRPr lang="en-GB" sz="2000" dirty="0" smtClean="0"/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1.2	Recommendations on the impact of Metadata Quality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/>
              <a:t>	</a:t>
            </a:r>
            <a:r>
              <a:rPr lang="en-GB" sz="2000" dirty="0" smtClean="0"/>
              <a:t>Colin Bowler, Michel </a:t>
            </a:r>
            <a:r>
              <a:rPr lang="en-GB" sz="2000" dirty="0" err="1" smtClean="0"/>
              <a:t>Lindelauf</a:t>
            </a:r>
            <a:r>
              <a:rPr lang="en-GB" sz="2000" dirty="0" smtClean="0"/>
              <a:t>, Jos </a:t>
            </a:r>
            <a:r>
              <a:rPr lang="en-GB" sz="2000" dirty="0" err="1" smtClean="0"/>
              <a:t>Dressen</a:t>
            </a:r>
            <a:endParaRPr lang="en-GB" dirty="0" smtClean="0"/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1.3	Overview of the use of Metadata Models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/>
              <a:t>	</a:t>
            </a:r>
            <a:r>
              <a:rPr lang="en-GB" sz="2000" dirty="0" smtClean="0"/>
              <a:t>Jos </a:t>
            </a:r>
            <a:r>
              <a:rPr lang="en-GB" sz="2000" dirty="0" err="1" smtClean="0"/>
              <a:t>Dressen</a:t>
            </a:r>
            <a:r>
              <a:rPr lang="en-GB" sz="2000" dirty="0" smtClean="0"/>
              <a:t>, Michel </a:t>
            </a:r>
            <a:r>
              <a:rPr lang="en-GB" sz="2000" dirty="0" err="1" smtClean="0"/>
              <a:t>Lindelauf</a:t>
            </a:r>
            <a:r>
              <a:rPr lang="en-GB" sz="2000" dirty="0" smtClean="0"/>
              <a:t>, Harry </a:t>
            </a:r>
            <a:r>
              <a:rPr lang="en-GB" sz="2000" dirty="0" err="1" smtClean="0"/>
              <a:t>Goossens</a:t>
            </a:r>
            <a:endParaRPr lang="en-GB" dirty="0" smtClean="0"/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1.4	Definitions of the Functionalities of a Metadata System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/>
              <a:t>	</a:t>
            </a:r>
            <a:r>
              <a:rPr lang="en-GB" sz="2000" dirty="0" err="1" smtClean="0"/>
              <a:t>Ennok</a:t>
            </a:r>
            <a:r>
              <a:rPr lang="en-GB" sz="2000" dirty="0" smtClean="0"/>
              <a:t>, </a:t>
            </a:r>
            <a:r>
              <a:rPr lang="en-GB" sz="2000" dirty="0" err="1" smtClean="0"/>
              <a:t>Lundell</a:t>
            </a:r>
            <a:r>
              <a:rPr lang="en-GB" sz="2000" dirty="0" smtClean="0"/>
              <a:t>, Bowler, De </a:t>
            </a:r>
            <a:r>
              <a:rPr lang="en-GB" sz="2000" dirty="0" err="1" smtClean="0"/>
              <a:t>Giorgi</a:t>
            </a:r>
            <a:r>
              <a:rPr lang="en-GB" sz="2000" dirty="0" smtClean="0"/>
              <a:t>, </a:t>
            </a:r>
            <a:r>
              <a:rPr lang="en-GB" sz="2000" dirty="0" err="1" smtClean="0"/>
              <a:t>Kulla</a:t>
            </a:r>
            <a:endParaRPr lang="en-GB" dirty="0" smtClean="0"/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1.5	Governance of Metadata Management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/>
              <a:t>	</a:t>
            </a:r>
            <a:r>
              <a:rPr lang="en-GB" sz="2000" dirty="0" err="1" smtClean="0"/>
              <a:t>Viviana</a:t>
            </a:r>
            <a:r>
              <a:rPr lang="en-GB" sz="2000" dirty="0" smtClean="0"/>
              <a:t> De </a:t>
            </a:r>
            <a:r>
              <a:rPr lang="en-GB" sz="2000" dirty="0" err="1" smtClean="0"/>
              <a:t>Giorgi</a:t>
            </a:r>
            <a:r>
              <a:rPr lang="en-GB" sz="2000" dirty="0" smtClean="0"/>
              <a:t>, Michel </a:t>
            </a:r>
            <a:r>
              <a:rPr lang="en-GB" sz="2000" dirty="0" err="1" smtClean="0"/>
              <a:t>Lindelauf</a:t>
            </a:r>
            <a:endParaRPr lang="en-GB" dirty="0" smtClean="0"/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 smtClean="0"/>
              <a:t>1.6	Mapping deliverable 1.4 to the Ideal Architecture</a:t>
            </a:r>
          </a:p>
          <a:p>
            <a:pPr marL="0" lvl="1" indent="0">
              <a:buNone/>
              <a:tabLst>
                <a:tab pos="530225" algn="l"/>
              </a:tabLst>
            </a:pPr>
            <a:r>
              <a:rPr lang="en-GB" dirty="0"/>
              <a:t>	</a:t>
            </a:r>
            <a:r>
              <a:rPr lang="en-GB" sz="2000" dirty="0" smtClean="0"/>
              <a:t>Maia </a:t>
            </a:r>
            <a:r>
              <a:rPr lang="en-GB" sz="2000" dirty="0" err="1" smtClean="0"/>
              <a:t>Ennok</a:t>
            </a: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389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pic>
        <p:nvPicPr>
          <p:cNvPr id="2050" name="Picture 2" descr="http://www.reachingcampus.com/wp-content/uploads/2013/05/thats-all-folks-7172-1280x800.jpg"/>
          <p:cNvPicPr>
            <a:picLocks noChangeAspect="1" noChangeArrowheads="1"/>
          </p:cNvPicPr>
          <p:nvPr/>
        </p:nvPicPr>
        <p:blipFill>
          <a:blip r:embed="rId3" cstate="print"/>
          <a:srcRect l="10319" r="9605"/>
          <a:stretch>
            <a:fillRect/>
          </a:stretch>
        </p:blipFill>
        <p:spPr bwMode="auto">
          <a:xfrm>
            <a:off x="1763688" y="1750394"/>
            <a:ext cx="5760640" cy="4486918"/>
          </a:xfrm>
          <a:prstGeom prst="rect">
            <a:avLst/>
          </a:prstGeom>
          <a:noFill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Framework</a:t>
            </a:r>
            <a:endParaRPr lang="en-GB" dirty="0"/>
          </a:p>
        </p:txBody>
      </p:sp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and the S-DWH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“Metadata is the DNA of the data warehouse”</a:t>
            </a:r>
          </a:p>
          <a:p>
            <a:pPr lvl="1">
              <a:buNone/>
            </a:pPr>
            <a:r>
              <a:rPr lang="en-GB" sz="1600" dirty="0" smtClean="0"/>
              <a:t>— Ralph Kimball</a:t>
            </a:r>
          </a:p>
          <a:p>
            <a:endParaRPr lang="en-GB" dirty="0" smtClean="0"/>
          </a:p>
          <a:p>
            <a:r>
              <a:rPr lang="en-GB" dirty="0" smtClean="0"/>
              <a:t>“Metadata for the data warehouse environment is one of the most important aspects”</a:t>
            </a:r>
          </a:p>
          <a:p>
            <a:pPr lvl="1">
              <a:buNone/>
            </a:pPr>
            <a:r>
              <a:rPr lang="en-GB" sz="1600" dirty="0" smtClean="0"/>
              <a:t>— Bill </a:t>
            </a:r>
            <a:r>
              <a:rPr lang="en-GB" sz="1600" dirty="0" err="1" smtClean="0"/>
              <a:t>Inmon</a:t>
            </a:r>
            <a:endParaRPr lang="en-GB" sz="1600" dirty="0" smtClean="0"/>
          </a:p>
          <a:p>
            <a:endParaRPr lang="en-US" dirty="0" smtClean="0"/>
          </a:p>
          <a:p>
            <a:r>
              <a:rPr lang="en-US" dirty="0" smtClean="0"/>
              <a:t>“Statistical metadata systems play a fundamental role in statistical organizations”</a:t>
            </a:r>
          </a:p>
          <a:p>
            <a:pPr marL="442913" lvl="1" indent="-442913">
              <a:buNone/>
            </a:pPr>
            <a:r>
              <a:rPr lang="en-GB" sz="1600" dirty="0" smtClean="0"/>
              <a:t>	— METIS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Metadata Framework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763688" y="234888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Categories</a:t>
            </a:r>
            <a:endParaRPr lang="en-GB" dirty="0"/>
          </a:p>
        </p:txBody>
      </p:sp>
      <p:sp>
        <p:nvSpPr>
          <p:cNvPr id="7" name="Kub 6"/>
          <p:cNvSpPr/>
          <p:nvPr/>
        </p:nvSpPr>
        <p:spPr>
          <a:xfrm>
            <a:off x="3455027" y="2564417"/>
            <a:ext cx="2598031" cy="2648266"/>
          </a:xfrm>
          <a:prstGeom prst="cube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8" name="Rak 7"/>
          <p:cNvCxnSpPr>
            <a:stCxn id="7" idx="2"/>
            <a:endCxn id="7" idx="4"/>
          </p:cNvCxnSpPr>
          <p:nvPr/>
        </p:nvCxnSpPr>
        <p:spPr>
          <a:xfrm rot="10800000" flipH="1">
            <a:off x="3455027" y="4219583"/>
            <a:ext cx="1984607" cy="34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>
            <a:stCxn id="7" idx="1"/>
            <a:endCxn id="7" idx="3"/>
          </p:cNvCxnSpPr>
          <p:nvPr/>
        </p:nvCxnSpPr>
        <p:spPr>
          <a:xfrm rot="16200000" flipH="1">
            <a:off x="3454231" y="4219710"/>
            <a:ext cx="1986200" cy="318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>
            <a:stCxn id="7" idx="4"/>
            <a:endCxn id="7" idx="5"/>
          </p:cNvCxnSpPr>
          <p:nvPr/>
        </p:nvCxnSpPr>
        <p:spPr>
          <a:xfrm flipV="1">
            <a:off x="5439634" y="3557517"/>
            <a:ext cx="613424" cy="66206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>
            <a:stCxn id="7" idx="1"/>
            <a:endCxn id="7" idx="0"/>
          </p:cNvCxnSpPr>
          <p:nvPr/>
        </p:nvCxnSpPr>
        <p:spPr>
          <a:xfrm rot="5400000" flipH="1" flipV="1">
            <a:off x="4423009" y="2588738"/>
            <a:ext cx="662067" cy="61342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 rot="16200000" flipH="1">
            <a:off x="4772880" y="3867486"/>
            <a:ext cx="1986200" cy="318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 rot="10800000" flipH="1">
            <a:off x="3743697" y="2875978"/>
            <a:ext cx="1984607" cy="34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22"/>
          <p:cNvSpPr txBox="1"/>
          <p:nvPr/>
        </p:nvSpPr>
        <p:spPr>
          <a:xfrm>
            <a:off x="2373414" y="3343319"/>
            <a:ext cx="1022725" cy="49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 smtClean="0"/>
              <a:t>Active</a:t>
            </a:r>
            <a:endParaRPr lang="en-GB" sz="2000" dirty="0"/>
          </a:p>
        </p:txBody>
      </p:sp>
      <p:sp>
        <p:nvSpPr>
          <p:cNvPr id="15" name="textruta 23"/>
          <p:cNvSpPr txBox="1"/>
          <p:nvPr/>
        </p:nvSpPr>
        <p:spPr>
          <a:xfrm>
            <a:off x="2239933" y="4278001"/>
            <a:ext cx="1156206" cy="493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 smtClean="0"/>
              <a:t>Passive</a:t>
            </a:r>
            <a:endParaRPr lang="en-GB" sz="2000" dirty="0"/>
          </a:p>
        </p:txBody>
      </p:sp>
      <p:sp>
        <p:nvSpPr>
          <p:cNvPr id="16" name="textruta 24"/>
          <p:cNvSpPr txBox="1"/>
          <p:nvPr/>
        </p:nvSpPr>
        <p:spPr>
          <a:xfrm rot="1741986">
            <a:off x="2274798" y="2323975"/>
            <a:ext cx="1519112" cy="49314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 smtClean="0"/>
              <a:t>Reference</a:t>
            </a:r>
            <a:endParaRPr lang="en-GB" sz="2000" dirty="0"/>
          </a:p>
        </p:txBody>
      </p:sp>
      <p:sp>
        <p:nvSpPr>
          <p:cNvPr id="17" name="textruta 25"/>
          <p:cNvSpPr txBox="1"/>
          <p:nvPr/>
        </p:nvSpPr>
        <p:spPr>
          <a:xfrm rot="1741986">
            <a:off x="1979712" y="2779805"/>
            <a:ext cx="1493505" cy="49314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 smtClean="0"/>
              <a:t>Structural</a:t>
            </a:r>
            <a:endParaRPr lang="en-GB" sz="2000" dirty="0"/>
          </a:p>
        </p:txBody>
      </p:sp>
      <p:sp>
        <p:nvSpPr>
          <p:cNvPr id="18" name="textruta 29"/>
          <p:cNvSpPr txBox="1"/>
          <p:nvPr/>
        </p:nvSpPr>
        <p:spPr>
          <a:xfrm rot="21127531">
            <a:off x="4231269" y="1700808"/>
            <a:ext cx="1974875" cy="5690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dirty="0" smtClean="0"/>
              <a:t>Formalised</a:t>
            </a:r>
            <a:endParaRPr lang="en-GB" sz="2400" dirty="0"/>
          </a:p>
        </p:txBody>
      </p:sp>
      <p:sp>
        <p:nvSpPr>
          <p:cNvPr id="19" name="textruta 30"/>
          <p:cNvSpPr txBox="1"/>
          <p:nvPr/>
        </p:nvSpPr>
        <p:spPr>
          <a:xfrm rot="21127531">
            <a:off x="5361624" y="1703250"/>
            <a:ext cx="1767581" cy="56901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RightUp"/>
              <a:lightRig rig="threePt" dir="t"/>
            </a:scene3d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dirty="0" smtClean="0"/>
              <a:t>Free-form</a:t>
            </a:r>
            <a:endParaRPr lang="en-GB" sz="2400" dirty="0"/>
          </a:p>
        </p:txBody>
      </p:sp>
      <p:grpSp>
        <p:nvGrpSpPr>
          <p:cNvPr id="24" name="Grupp 23"/>
          <p:cNvGrpSpPr/>
          <p:nvPr/>
        </p:nvGrpSpPr>
        <p:grpSpPr>
          <a:xfrm>
            <a:off x="3491880" y="2852936"/>
            <a:ext cx="1296144" cy="1368152"/>
            <a:chOff x="3491880" y="2852936"/>
            <a:chExt cx="1296144" cy="1368152"/>
          </a:xfrm>
        </p:grpSpPr>
        <p:sp>
          <p:nvSpPr>
            <p:cNvPr id="20" name="Rektangel 19"/>
            <p:cNvSpPr/>
            <p:nvPr/>
          </p:nvSpPr>
          <p:spPr>
            <a:xfrm>
              <a:off x="3491880" y="3212976"/>
              <a:ext cx="936104" cy="10081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Parallellogram 20"/>
            <p:cNvSpPr/>
            <p:nvPr/>
          </p:nvSpPr>
          <p:spPr>
            <a:xfrm>
              <a:off x="3491880" y="2852936"/>
              <a:ext cx="1296144" cy="360040"/>
            </a:xfrm>
            <a:prstGeom prst="parallelogram">
              <a:avLst>
                <a:gd name="adj" fmla="val 971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3" name="Rak 22"/>
            <p:cNvCxnSpPr>
              <a:endCxn id="7" idx="1"/>
            </p:cNvCxnSpPr>
            <p:nvPr/>
          </p:nvCxnSpPr>
          <p:spPr>
            <a:xfrm>
              <a:off x="3491880" y="3212976"/>
              <a:ext cx="937409" cy="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  <p:bldP spid="17" grpId="1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subsets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87624" y="1453887"/>
            <a:ext cx="7430429" cy="4525963"/>
          </a:xfrm>
        </p:spPr>
        <p:txBody>
          <a:bodyPr/>
          <a:lstStyle/>
          <a:p>
            <a:r>
              <a:rPr lang="en-GB" dirty="0" smtClean="0"/>
              <a:t>Statistical metadata</a:t>
            </a:r>
          </a:p>
          <a:p>
            <a:r>
              <a:rPr lang="en-GB" dirty="0" smtClean="0"/>
              <a:t>Process metadata</a:t>
            </a:r>
          </a:p>
          <a:p>
            <a:r>
              <a:rPr lang="en-GB" dirty="0" smtClean="0"/>
              <a:t>Quality metadata</a:t>
            </a:r>
          </a:p>
          <a:p>
            <a:r>
              <a:rPr lang="en-GB" dirty="0" smtClean="0"/>
              <a:t>Technical metadata</a:t>
            </a:r>
          </a:p>
          <a:p>
            <a:r>
              <a:rPr lang="en-GB" dirty="0" smtClean="0"/>
              <a:t>Authorisation metadata</a:t>
            </a:r>
          </a:p>
          <a:p>
            <a:r>
              <a:rPr lang="en-GB" dirty="0" smtClean="0"/>
              <a:t>Data models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Deliverable 1.1</a:t>
            </a:r>
            <a:endParaRPr lang="en-GB" dirty="0"/>
          </a:p>
        </p:txBody>
      </p:sp>
      <p:grpSp>
        <p:nvGrpSpPr>
          <p:cNvPr id="39" name="Grupp 38"/>
          <p:cNvGrpSpPr/>
          <p:nvPr/>
        </p:nvGrpSpPr>
        <p:grpSpPr>
          <a:xfrm>
            <a:off x="6374817" y="1709809"/>
            <a:ext cx="1584176" cy="2605118"/>
            <a:chOff x="6374817" y="1709809"/>
            <a:chExt cx="1584176" cy="2605118"/>
          </a:xfrm>
        </p:grpSpPr>
        <p:sp>
          <p:nvSpPr>
            <p:cNvPr id="37" name="Cylinder 36"/>
            <p:cNvSpPr/>
            <p:nvPr/>
          </p:nvSpPr>
          <p:spPr>
            <a:xfrm>
              <a:off x="6374817" y="2780256"/>
              <a:ext cx="1584176" cy="1534671"/>
            </a:xfrm>
            <a:prstGeom prst="can">
              <a:avLst>
                <a:gd name="adj" fmla="val 34126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Cylinder 33"/>
            <p:cNvSpPr/>
            <p:nvPr/>
          </p:nvSpPr>
          <p:spPr>
            <a:xfrm>
              <a:off x="6374817" y="2513402"/>
              <a:ext cx="1584176" cy="1534671"/>
            </a:xfrm>
            <a:prstGeom prst="can">
              <a:avLst>
                <a:gd name="adj" fmla="val 341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Cylinder 4"/>
            <p:cNvSpPr/>
            <p:nvPr/>
          </p:nvSpPr>
          <p:spPr>
            <a:xfrm>
              <a:off x="6374817" y="2155069"/>
              <a:ext cx="1584176" cy="1534671"/>
            </a:xfrm>
            <a:prstGeom prst="can">
              <a:avLst>
                <a:gd name="adj" fmla="val 34126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Cylinder 5"/>
            <p:cNvSpPr/>
            <p:nvPr/>
          </p:nvSpPr>
          <p:spPr>
            <a:xfrm>
              <a:off x="6374817" y="2546902"/>
              <a:ext cx="1584176" cy="837093"/>
            </a:xfrm>
            <a:prstGeom prst="can">
              <a:avLst>
                <a:gd name="adj" fmla="val 48850"/>
              </a:avLst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cene3d>
                <a:camera prst="perspectiveRelaxedModerately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Quality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Cylinder 6"/>
            <p:cNvSpPr/>
            <p:nvPr/>
          </p:nvSpPr>
          <p:spPr>
            <a:xfrm>
              <a:off x="6374817" y="2128356"/>
              <a:ext cx="1584176" cy="837093"/>
            </a:xfrm>
            <a:prstGeom prst="can">
              <a:avLst>
                <a:gd name="adj" fmla="val 4885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Process</a:t>
              </a:r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Cylinder 31"/>
            <p:cNvSpPr/>
            <p:nvPr/>
          </p:nvSpPr>
          <p:spPr>
            <a:xfrm>
              <a:off x="6374817" y="1709809"/>
              <a:ext cx="1584176" cy="837093"/>
            </a:xfrm>
            <a:prstGeom prst="can">
              <a:avLst>
                <a:gd name="adj" fmla="val 48850"/>
              </a:avLst>
            </a:prstGeom>
            <a:solidFill>
              <a:srgbClr val="FF7C8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>
              <a:scene3d>
                <a:camera prst="perspectiveRelaxedModerately"/>
                <a:lightRig rig="threePt" dir="t"/>
              </a:scene3d>
            </a:bodyPr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Statistical</a:t>
              </a:r>
              <a:endPara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textruta 34"/>
            <p:cNvSpPr txBox="1"/>
            <p:nvPr/>
          </p:nvSpPr>
          <p:spPr>
            <a:xfrm>
              <a:off x="6648334" y="3378315"/>
              <a:ext cx="1037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Technical</a:t>
              </a: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ruta 35"/>
            <p:cNvSpPr txBox="1"/>
            <p:nvPr/>
          </p:nvSpPr>
          <p:spPr>
            <a:xfrm>
              <a:off x="6551993" y="368675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Authorisation</a:t>
              </a:r>
              <a:endParaRPr lang="en-GB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ruta 37"/>
            <p:cNvSpPr txBox="1"/>
            <p:nvPr/>
          </p:nvSpPr>
          <p:spPr>
            <a:xfrm>
              <a:off x="6605694" y="3990010"/>
              <a:ext cx="112242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Data </a:t>
              </a:r>
              <a:r>
                <a:rPr lang="en-GB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models</a:t>
              </a:r>
              <a:endParaRPr lang="en-GB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Functionalities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763688" y="270892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Functionalities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259632" y="3861048"/>
            <a:ext cx="7708118" cy="28083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Metadata functionalities needed to facilitate and support the operation of the S-DWH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Descriptions, definitions</a:t>
            </a:r>
          </a:p>
          <a:p>
            <a:pPr lvl="1"/>
            <a:r>
              <a:rPr lang="en-GB" dirty="0" smtClean="0"/>
              <a:t>Standards: GSBPM, Neuchâtel, etc.</a:t>
            </a:r>
          </a:p>
          <a:p>
            <a:pPr lvl="1"/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Case study</a:t>
            </a:r>
          </a:p>
          <a:p>
            <a:r>
              <a:rPr lang="en-GB" dirty="0" smtClean="0"/>
              <a:t>Deliverable 1.4</a:t>
            </a:r>
            <a:endParaRPr lang="en-GB" i="1" dirty="0" smtClean="0"/>
          </a:p>
          <a:p>
            <a:endParaRPr lang="en-GB" dirty="0" smtClean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53758"/>
              </p:ext>
            </p:extLst>
          </p:nvPr>
        </p:nvGraphicFramePr>
        <p:xfrm>
          <a:off x="1115616" y="1412776"/>
          <a:ext cx="5832648" cy="22322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6003"/>
                <a:gridCol w="983820"/>
                <a:gridCol w="746945"/>
                <a:gridCol w="1376243"/>
                <a:gridCol w="1179637"/>
              </a:tblGrid>
              <a:tr h="470582">
                <a:tc>
                  <a:txBody>
                    <a:bodyPr/>
                    <a:lstStyle/>
                    <a:p>
                      <a:r>
                        <a:rPr lang="en-GB" sz="1800" noProof="0" dirty="0" smtClean="0">
                          <a:solidFill>
                            <a:schemeClr val="tx1"/>
                          </a:solidFill>
                        </a:rPr>
                        <a:t>S-DWH Layer</a:t>
                      </a:r>
                      <a:endParaRPr lang="en-GB" sz="18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n-GB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GB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noProof="0" dirty="0" smtClean="0">
                          <a:solidFill>
                            <a:schemeClr val="tx1"/>
                          </a:solidFill>
                        </a:rPr>
                        <a:t>Maintain</a:t>
                      </a:r>
                      <a:endParaRPr lang="en-GB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noProof="0" dirty="0" smtClean="0">
                          <a:solidFill>
                            <a:schemeClr val="tx1"/>
                          </a:solidFill>
                        </a:rPr>
                        <a:t>Evaluate</a:t>
                      </a:r>
                      <a:endParaRPr lang="en-GB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0416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Data access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40416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40416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Integration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40416">
                <a:tc>
                  <a:txBody>
                    <a:bodyPr/>
                    <a:lstStyle/>
                    <a:p>
                      <a:r>
                        <a:rPr lang="en-GB" sz="1800" b="1" noProof="0" dirty="0" smtClean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GB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0" dirty="0" smtClean="0">
                          <a:solidFill>
                            <a:srgbClr val="00B050"/>
                          </a:solidFill>
                        </a:rPr>
                        <a:t>√</a:t>
                      </a:r>
                      <a:endParaRPr lang="en-GB" sz="2000" b="1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Models</a:t>
            </a:r>
            <a:endParaRPr lang="en-GB" dirty="0"/>
          </a:p>
        </p:txBody>
      </p:sp>
      <p:pic>
        <p:nvPicPr>
          <p:cNvPr id="20483" name="Picture 3" descr="C:\Documents and Settings\scblglu\Lokala inställningar\Temporary Internet Files\Content.IE5\DEU06827\MC9000885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128792" cy="5219526"/>
          </a:xfrm>
          <a:prstGeom prst="rect">
            <a:avLst/>
          </a:prstGeom>
          <a:noFill/>
        </p:spPr>
      </p:pic>
      <p:sp>
        <p:nvSpPr>
          <p:cNvPr id="6" name="textruta 5"/>
          <p:cNvSpPr txBox="1"/>
          <p:nvPr/>
        </p:nvSpPr>
        <p:spPr>
          <a:xfrm>
            <a:off x="2123728" y="198884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General metadata considerations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Definitions and terminology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Collecting and using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Available standards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mic Sans MS" pitchFamily="66" charset="0"/>
                <a:cs typeface="Arial" pitchFamily="34" charset="0"/>
              </a:rPr>
              <a:t>Metadata in the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General requirements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Adapting to the layered S-DWH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Organising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Governing metadata</a:t>
            </a:r>
          </a:p>
          <a:p>
            <a:r>
              <a:rPr lang="en-GB" sz="2400" dirty="0" smtClean="0">
                <a:latin typeface="Comic Sans MS" pitchFamily="66" charset="0"/>
                <a:cs typeface="Arial" pitchFamily="34" charset="0"/>
              </a:rPr>
              <a:t>Considering standards</a:t>
            </a:r>
            <a:endParaRPr lang="en-GB" sz="2400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" name="Ellips 4"/>
          <p:cNvSpPr/>
          <p:nvPr/>
        </p:nvSpPr>
        <p:spPr>
          <a:xfrm>
            <a:off x="1547664" y="306896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/>
          <p:cNvSpPr/>
          <p:nvPr/>
        </p:nvSpPr>
        <p:spPr>
          <a:xfrm>
            <a:off x="1403648" y="5229200"/>
            <a:ext cx="4896544" cy="504056"/>
          </a:xfrm>
          <a:prstGeom prst="ellipse">
            <a:avLst/>
          </a:prstGeom>
          <a:solidFill>
            <a:srgbClr val="FFFF0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SCB-Mall 2010">
  <a:themeElements>
    <a:clrScheme name="SCB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C9210"/>
      </a:accent1>
      <a:accent2>
        <a:srgbClr val="828282"/>
      </a:accent2>
      <a:accent3>
        <a:srgbClr val="F0F0F0"/>
      </a:accent3>
      <a:accent4>
        <a:srgbClr val="078693"/>
      </a:accent4>
      <a:accent5>
        <a:srgbClr val="7F942C"/>
      </a:accent5>
      <a:accent6>
        <a:srgbClr val="71277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SCB-Mall 2010</Template>
  <TotalTime>701</TotalTime>
  <Words>610</Words>
  <Application>Microsoft Office PowerPoint</Application>
  <PresentationFormat>Bildspel på skärmen (4:3)</PresentationFormat>
  <Paragraphs>258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2" baseType="lpstr">
      <vt:lpstr>SCB-Mall 2010</vt:lpstr>
      <vt:lpstr>Metadata for the S-DWH  ‒ an overview</vt:lpstr>
      <vt:lpstr>Why do we need metadata?</vt:lpstr>
      <vt:lpstr>Metadata and the S-DWH</vt:lpstr>
      <vt:lpstr>The Metadata Framework</vt:lpstr>
      <vt:lpstr>Metadata Categories</vt:lpstr>
      <vt:lpstr>Metadata subsets</vt:lpstr>
      <vt:lpstr>Metadata Functionalities</vt:lpstr>
      <vt:lpstr>Metadata Functionalities</vt:lpstr>
      <vt:lpstr>Metadata Models</vt:lpstr>
      <vt:lpstr>Metadata Models</vt:lpstr>
      <vt:lpstr>Metadata Quality</vt:lpstr>
      <vt:lpstr>Metadata Quality</vt:lpstr>
      <vt:lpstr>Metadata Quality</vt:lpstr>
      <vt:lpstr>Metadata for the layered architecture</vt:lpstr>
      <vt:lpstr>Metadata for the layered architecture</vt:lpstr>
      <vt:lpstr>The Metadata Layer</vt:lpstr>
      <vt:lpstr>The Metadata Layer</vt:lpstr>
      <vt:lpstr>Metadata Governance</vt:lpstr>
      <vt:lpstr>Metadata Governance</vt:lpstr>
      <vt:lpstr>Deliverables</vt:lpstr>
      <vt:lpstr>Metadata Framework</vt:lpstr>
    </vt:vector>
  </TitlesOfParts>
  <Company>SCB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 and the Statistical Data Warehouse </dc:title>
  <dc:creator>scblglu</dc:creator>
  <cp:lastModifiedBy>Lundell Lars-Göran U/ARK-Ö</cp:lastModifiedBy>
  <cp:revision>58</cp:revision>
  <dcterms:created xsi:type="dcterms:W3CDTF">2013-09-16T11:18:15Z</dcterms:created>
  <dcterms:modified xsi:type="dcterms:W3CDTF">2013-10-02T12:51:13Z</dcterms:modified>
</cp:coreProperties>
</file>