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8" r:id="rId10"/>
    <p:sldId id="263" r:id="rId11"/>
    <p:sldId id="264" r:id="rId12"/>
    <p:sldId id="262" r:id="rId13"/>
    <p:sldId id="265" r:id="rId14"/>
    <p:sldId id="267" r:id="rId15"/>
    <p:sldId id="266" r:id="rId16"/>
    <p:sldId id="278" r:id="rId17"/>
    <p:sldId id="279" r:id="rId18"/>
    <p:sldId id="271" r:id="rId19"/>
    <p:sldId id="273" r:id="rId20"/>
    <p:sldId id="269" r:id="rId21"/>
    <p:sldId id="270" r:id="rId22"/>
    <p:sldId id="272" r:id="rId23"/>
    <p:sldId id="280" r:id="rId24"/>
    <p:sldId id="281" r:id="rId25"/>
    <p:sldId id="282" r:id="rId26"/>
    <p:sldId id="274" r:id="rId27"/>
    <p:sldId id="293" r:id="rId28"/>
    <p:sldId id="289" r:id="rId29"/>
    <p:sldId id="290" r:id="rId30"/>
    <p:sldId id="296" r:id="rId31"/>
    <p:sldId id="297" r:id="rId32"/>
    <p:sldId id="299" r:id="rId33"/>
    <p:sldId id="301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48C6B-1FDB-4A88-A7A4-F89990597E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1A0FAC-B322-4A4C-8C9A-7EAEE2CB0430}">
      <dgm:prSet/>
      <dgm:spPr/>
      <dgm:t>
        <a:bodyPr/>
        <a:lstStyle/>
        <a:p>
          <a:r>
            <a:rPr lang="en-US"/>
            <a:t>Predictable, standard framework</a:t>
          </a:r>
        </a:p>
      </dgm:t>
    </dgm:pt>
    <dgm:pt modelId="{45C428B3-E980-4FAE-9072-CBE08469199C}" type="parTrans" cxnId="{A423FB64-369B-494B-9D94-0D55BEF248A4}">
      <dgm:prSet/>
      <dgm:spPr/>
      <dgm:t>
        <a:bodyPr/>
        <a:lstStyle/>
        <a:p>
          <a:endParaRPr lang="en-US"/>
        </a:p>
      </dgm:t>
    </dgm:pt>
    <dgm:pt modelId="{D523CCD6-18E0-49E6-BBB0-E24213AC4BAC}" type="sibTrans" cxnId="{A423FB64-369B-494B-9D94-0D55BEF248A4}">
      <dgm:prSet/>
      <dgm:spPr/>
      <dgm:t>
        <a:bodyPr/>
        <a:lstStyle/>
        <a:p>
          <a:endParaRPr lang="en-US"/>
        </a:p>
      </dgm:t>
    </dgm:pt>
    <dgm:pt modelId="{E85392BC-8463-410E-8801-70C3F2CE9B7E}">
      <dgm:prSet/>
      <dgm:spPr/>
      <dgm:t>
        <a:bodyPr/>
        <a:lstStyle/>
        <a:p>
          <a:r>
            <a:rPr lang="en-US"/>
            <a:t>Respond well to changes in user reporting needs</a:t>
          </a:r>
        </a:p>
      </dgm:t>
    </dgm:pt>
    <dgm:pt modelId="{1CDBCDB3-7D98-45B0-AE75-E36580E16E24}" type="parTrans" cxnId="{672833EC-A760-499D-9B10-8EC088773586}">
      <dgm:prSet/>
      <dgm:spPr/>
      <dgm:t>
        <a:bodyPr/>
        <a:lstStyle/>
        <a:p>
          <a:endParaRPr lang="en-US"/>
        </a:p>
      </dgm:t>
    </dgm:pt>
    <dgm:pt modelId="{05DE23A1-8108-4AD1-A58C-BE669C15E788}" type="sibTrans" cxnId="{672833EC-A760-499D-9B10-8EC088773586}">
      <dgm:prSet/>
      <dgm:spPr/>
      <dgm:t>
        <a:bodyPr/>
        <a:lstStyle/>
        <a:p>
          <a:endParaRPr lang="en-US"/>
        </a:p>
      </dgm:t>
    </dgm:pt>
    <dgm:pt modelId="{7D028E73-3672-4A86-BD26-91F7D250C311}">
      <dgm:prSet/>
      <dgm:spPr/>
      <dgm:t>
        <a:bodyPr/>
        <a:lstStyle/>
        <a:p>
          <a:r>
            <a:rPr lang="en-US"/>
            <a:t>Relatively easy to add data without reloading tables</a:t>
          </a:r>
        </a:p>
      </dgm:t>
    </dgm:pt>
    <dgm:pt modelId="{3506ADC9-5DC9-4001-B5E5-7D56B1ABD3FB}" type="parTrans" cxnId="{4B0EC64A-A491-4A0E-9C03-0BFAF311AE52}">
      <dgm:prSet/>
      <dgm:spPr/>
      <dgm:t>
        <a:bodyPr/>
        <a:lstStyle/>
        <a:p>
          <a:endParaRPr lang="en-US"/>
        </a:p>
      </dgm:t>
    </dgm:pt>
    <dgm:pt modelId="{231E04A6-E06B-451A-A99F-725096D550D0}" type="sibTrans" cxnId="{4B0EC64A-A491-4A0E-9C03-0BFAF311AE52}">
      <dgm:prSet/>
      <dgm:spPr/>
      <dgm:t>
        <a:bodyPr/>
        <a:lstStyle/>
        <a:p>
          <a:endParaRPr lang="en-US"/>
        </a:p>
      </dgm:t>
    </dgm:pt>
    <dgm:pt modelId="{7C245C8A-32E2-4A9A-A4D3-7393E6C7769D}">
      <dgm:prSet/>
      <dgm:spPr/>
      <dgm:t>
        <a:bodyPr/>
        <a:lstStyle/>
        <a:p>
          <a:r>
            <a:rPr lang="en-US"/>
            <a:t>Standard design approaches have been developed</a:t>
          </a:r>
        </a:p>
      </dgm:t>
    </dgm:pt>
    <dgm:pt modelId="{A8F73FD3-3D1D-405F-89AC-3A33C4489658}" type="parTrans" cxnId="{0A1E53CF-3A6F-4752-98A3-968545C92B9D}">
      <dgm:prSet/>
      <dgm:spPr/>
      <dgm:t>
        <a:bodyPr/>
        <a:lstStyle/>
        <a:p>
          <a:endParaRPr lang="en-US"/>
        </a:p>
      </dgm:t>
    </dgm:pt>
    <dgm:pt modelId="{03B4D507-255D-4830-AC52-D7BF3B34C4B3}" type="sibTrans" cxnId="{0A1E53CF-3A6F-4752-98A3-968545C92B9D}">
      <dgm:prSet/>
      <dgm:spPr/>
      <dgm:t>
        <a:bodyPr/>
        <a:lstStyle/>
        <a:p>
          <a:endParaRPr lang="en-US"/>
        </a:p>
      </dgm:t>
    </dgm:pt>
    <dgm:pt modelId="{745DCCB2-855B-4997-806C-EBE743013A31}">
      <dgm:prSet/>
      <dgm:spPr/>
      <dgm:t>
        <a:bodyPr/>
        <a:lstStyle/>
        <a:p>
          <a:r>
            <a:rPr lang="en-US"/>
            <a:t>There exist a number of products supporting the dimensional model</a:t>
          </a:r>
        </a:p>
      </dgm:t>
    </dgm:pt>
    <dgm:pt modelId="{9A3D39E7-C6C0-402A-B9F6-A9CAE0B8727C}" type="parTrans" cxnId="{1DAD5407-27E7-4CEE-A4DE-6F7ED4EDD116}">
      <dgm:prSet/>
      <dgm:spPr/>
      <dgm:t>
        <a:bodyPr/>
        <a:lstStyle/>
        <a:p>
          <a:endParaRPr lang="en-US"/>
        </a:p>
      </dgm:t>
    </dgm:pt>
    <dgm:pt modelId="{05491762-8F1C-4127-9E48-B2F2D717043C}" type="sibTrans" cxnId="{1DAD5407-27E7-4CEE-A4DE-6F7ED4EDD116}">
      <dgm:prSet/>
      <dgm:spPr/>
      <dgm:t>
        <a:bodyPr/>
        <a:lstStyle/>
        <a:p>
          <a:endParaRPr lang="en-US"/>
        </a:p>
      </dgm:t>
    </dgm:pt>
    <dgm:pt modelId="{7D6B7DA5-B53F-4907-8616-F46D8897076C}" type="pres">
      <dgm:prSet presAssocID="{FFD48C6B-1FDB-4A88-A7A4-F89990597E3F}" presName="linear" presStyleCnt="0">
        <dgm:presLayoutVars>
          <dgm:animLvl val="lvl"/>
          <dgm:resizeHandles val="exact"/>
        </dgm:presLayoutVars>
      </dgm:prSet>
      <dgm:spPr/>
    </dgm:pt>
    <dgm:pt modelId="{9F35D621-D5CC-4E0E-9B0C-E40440A6895D}" type="pres">
      <dgm:prSet presAssocID="{291A0FAC-B322-4A4C-8C9A-7EAEE2CB04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C66E826-A7FF-40B9-8478-3B3214CDE7FE}" type="pres">
      <dgm:prSet presAssocID="{D523CCD6-18E0-49E6-BBB0-E24213AC4BAC}" presName="spacer" presStyleCnt="0"/>
      <dgm:spPr/>
    </dgm:pt>
    <dgm:pt modelId="{24DBE117-2857-4AB9-89A0-2D8FFA4BD439}" type="pres">
      <dgm:prSet presAssocID="{E85392BC-8463-410E-8801-70C3F2CE9B7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5A2A71-9C60-494F-81BC-BAAAD61209E7}" type="pres">
      <dgm:prSet presAssocID="{05DE23A1-8108-4AD1-A58C-BE669C15E788}" presName="spacer" presStyleCnt="0"/>
      <dgm:spPr/>
    </dgm:pt>
    <dgm:pt modelId="{0EA1296F-D61E-4356-A64D-6171DF8BB727}" type="pres">
      <dgm:prSet presAssocID="{7D028E73-3672-4A86-BD26-91F7D250C3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78BFF8-2CDD-484C-815B-48E9984982D8}" type="pres">
      <dgm:prSet presAssocID="{231E04A6-E06B-451A-A99F-725096D550D0}" presName="spacer" presStyleCnt="0"/>
      <dgm:spPr/>
    </dgm:pt>
    <dgm:pt modelId="{7B13E159-CB26-4700-A4ED-DCCCDC4254A7}" type="pres">
      <dgm:prSet presAssocID="{7C245C8A-32E2-4A9A-A4D3-7393E6C776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926948-4439-4F60-ABBD-9B6CD20FEE1B}" type="pres">
      <dgm:prSet presAssocID="{03B4D507-255D-4830-AC52-D7BF3B34C4B3}" presName="spacer" presStyleCnt="0"/>
      <dgm:spPr/>
    </dgm:pt>
    <dgm:pt modelId="{C9C4C639-78FE-419C-A9D8-BAA991E5238F}" type="pres">
      <dgm:prSet presAssocID="{745DCCB2-855B-4997-806C-EBE743013A3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F68C04-49F7-497C-A14A-DF6BDBBECCF3}" type="presOf" srcId="{745DCCB2-855B-4997-806C-EBE743013A31}" destId="{C9C4C639-78FE-419C-A9D8-BAA991E5238F}" srcOrd="0" destOrd="0" presId="urn:microsoft.com/office/officeart/2005/8/layout/vList2"/>
    <dgm:cxn modelId="{1DAD5407-27E7-4CEE-A4DE-6F7ED4EDD116}" srcId="{FFD48C6B-1FDB-4A88-A7A4-F89990597E3F}" destId="{745DCCB2-855B-4997-806C-EBE743013A31}" srcOrd="4" destOrd="0" parTransId="{9A3D39E7-C6C0-402A-B9F6-A9CAE0B8727C}" sibTransId="{05491762-8F1C-4127-9E48-B2F2D717043C}"/>
    <dgm:cxn modelId="{015BE826-743D-4FBE-8BF4-36A00601C07A}" type="presOf" srcId="{291A0FAC-B322-4A4C-8C9A-7EAEE2CB0430}" destId="{9F35D621-D5CC-4E0E-9B0C-E40440A6895D}" srcOrd="0" destOrd="0" presId="urn:microsoft.com/office/officeart/2005/8/layout/vList2"/>
    <dgm:cxn modelId="{A423FB64-369B-494B-9D94-0D55BEF248A4}" srcId="{FFD48C6B-1FDB-4A88-A7A4-F89990597E3F}" destId="{291A0FAC-B322-4A4C-8C9A-7EAEE2CB0430}" srcOrd="0" destOrd="0" parTransId="{45C428B3-E980-4FAE-9072-CBE08469199C}" sibTransId="{D523CCD6-18E0-49E6-BBB0-E24213AC4BAC}"/>
    <dgm:cxn modelId="{4B0EC64A-A491-4A0E-9C03-0BFAF311AE52}" srcId="{FFD48C6B-1FDB-4A88-A7A4-F89990597E3F}" destId="{7D028E73-3672-4A86-BD26-91F7D250C311}" srcOrd="2" destOrd="0" parTransId="{3506ADC9-5DC9-4001-B5E5-7D56B1ABD3FB}" sibTransId="{231E04A6-E06B-451A-A99F-725096D550D0}"/>
    <dgm:cxn modelId="{D2C1204D-F08E-4FD2-A0D3-D9B55A5B56FE}" type="presOf" srcId="{7C245C8A-32E2-4A9A-A4D3-7393E6C7769D}" destId="{7B13E159-CB26-4700-A4ED-DCCCDC4254A7}" srcOrd="0" destOrd="0" presId="urn:microsoft.com/office/officeart/2005/8/layout/vList2"/>
    <dgm:cxn modelId="{11215386-6FCC-46DD-ADC7-C7DDD79A2761}" type="presOf" srcId="{FFD48C6B-1FDB-4A88-A7A4-F89990597E3F}" destId="{7D6B7DA5-B53F-4907-8616-F46D8897076C}" srcOrd="0" destOrd="0" presId="urn:microsoft.com/office/officeart/2005/8/layout/vList2"/>
    <dgm:cxn modelId="{D40C71B3-6F2D-40FC-841D-70758F76C69A}" type="presOf" srcId="{E85392BC-8463-410E-8801-70C3F2CE9B7E}" destId="{24DBE117-2857-4AB9-89A0-2D8FFA4BD439}" srcOrd="0" destOrd="0" presId="urn:microsoft.com/office/officeart/2005/8/layout/vList2"/>
    <dgm:cxn modelId="{0CCBB0BB-AEAE-4A66-B73E-C01DF2EA227E}" type="presOf" srcId="{7D028E73-3672-4A86-BD26-91F7D250C311}" destId="{0EA1296F-D61E-4356-A64D-6171DF8BB727}" srcOrd="0" destOrd="0" presId="urn:microsoft.com/office/officeart/2005/8/layout/vList2"/>
    <dgm:cxn modelId="{0A1E53CF-3A6F-4752-98A3-968545C92B9D}" srcId="{FFD48C6B-1FDB-4A88-A7A4-F89990597E3F}" destId="{7C245C8A-32E2-4A9A-A4D3-7393E6C7769D}" srcOrd="3" destOrd="0" parTransId="{A8F73FD3-3D1D-405F-89AC-3A33C4489658}" sibTransId="{03B4D507-255D-4830-AC52-D7BF3B34C4B3}"/>
    <dgm:cxn modelId="{672833EC-A760-499D-9B10-8EC088773586}" srcId="{FFD48C6B-1FDB-4A88-A7A4-F89990597E3F}" destId="{E85392BC-8463-410E-8801-70C3F2CE9B7E}" srcOrd="1" destOrd="0" parTransId="{1CDBCDB3-7D98-45B0-AE75-E36580E16E24}" sibTransId="{05DE23A1-8108-4AD1-A58C-BE669C15E788}"/>
    <dgm:cxn modelId="{6F4C5BE7-F40C-4303-80C3-C74135DB9D53}" type="presParOf" srcId="{7D6B7DA5-B53F-4907-8616-F46D8897076C}" destId="{9F35D621-D5CC-4E0E-9B0C-E40440A6895D}" srcOrd="0" destOrd="0" presId="urn:microsoft.com/office/officeart/2005/8/layout/vList2"/>
    <dgm:cxn modelId="{71A490C1-7C15-48AB-B866-8E7BF0D988E6}" type="presParOf" srcId="{7D6B7DA5-B53F-4907-8616-F46D8897076C}" destId="{FC66E826-A7FF-40B9-8478-3B3214CDE7FE}" srcOrd="1" destOrd="0" presId="urn:microsoft.com/office/officeart/2005/8/layout/vList2"/>
    <dgm:cxn modelId="{173C1547-4449-4FB4-A848-381787CE8CBA}" type="presParOf" srcId="{7D6B7DA5-B53F-4907-8616-F46D8897076C}" destId="{24DBE117-2857-4AB9-89A0-2D8FFA4BD439}" srcOrd="2" destOrd="0" presId="urn:microsoft.com/office/officeart/2005/8/layout/vList2"/>
    <dgm:cxn modelId="{54B2CD97-AAA6-4807-AC52-17DC371943E3}" type="presParOf" srcId="{7D6B7DA5-B53F-4907-8616-F46D8897076C}" destId="{E75A2A71-9C60-494F-81BC-BAAAD61209E7}" srcOrd="3" destOrd="0" presId="urn:microsoft.com/office/officeart/2005/8/layout/vList2"/>
    <dgm:cxn modelId="{37015672-57E6-418A-9C66-EB330D3C2FC7}" type="presParOf" srcId="{7D6B7DA5-B53F-4907-8616-F46D8897076C}" destId="{0EA1296F-D61E-4356-A64D-6171DF8BB727}" srcOrd="4" destOrd="0" presId="urn:microsoft.com/office/officeart/2005/8/layout/vList2"/>
    <dgm:cxn modelId="{58A06E20-D3C0-4348-B4D2-FB470B0FF439}" type="presParOf" srcId="{7D6B7DA5-B53F-4907-8616-F46D8897076C}" destId="{0378BFF8-2CDD-484C-815B-48E9984982D8}" srcOrd="5" destOrd="0" presId="urn:microsoft.com/office/officeart/2005/8/layout/vList2"/>
    <dgm:cxn modelId="{CE1E0355-0A4B-425F-9936-404EBE3289BB}" type="presParOf" srcId="{7D6B7DA5-B53F-4907-8616-F46D8897076C}" destId="{7B13E159-CB26-4700-A4ED-DCCCDC4254A7}" srcOrd="6" destOrd="0" presId="urn:microsoft.com/office/officeart/2005/8/layout/vList2"/>
    <dgm:cxn modelId="{CA1FEB3C-14F6-486A-8DA7-70340325BFBB}" type="presParOf" srcId="{7D6B7DA5-B53F-4907-8616-F46D8897076C}" destId="{0E926948-4439-4F60-ABBD-9B6CD20FEE1B}" srcOrd="7" destOrd="0" presId="urn:microsoft.com/office/officeart/2005/8/layout/vList2"/>
    <dgm:cxn modelId="{CFE8BB2D-8006-4BB4-8ADA-CF7A32F5C596}" type="presParOf" srcId="{7D6B7DA5-B53F-4907-8616-F46D8897076C}" destId="{C9C4C639-78FE-419C-A9D8-BAA991E523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D621-D5CC-4E0E-9B0C-E40440A6895D}">
      <dsp:nvSpPr>
        <dsp:cNvPr id="0" name=""/>
        <dsp:cNvSpPr/>
      </dsp:nvSpPr>
      <dsp:spPr>
        <a:xfrm>
          <a:off x="0" y="70050"/>
          <a:ext cx="6628804" cy="912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Predictable, standard framework</a:t>
          </a:r>
        </a:p>
      </dsp:txBody>
      <dsp:txXfrm>
        <a:off x="44549" y="114599"/>
        <a:ext cx="6539706" cy="823502"/>
      </dsp:txXfrm>
    </dsp:sp>
    <dsp:sp modelId="{24DBE117-2857-4AB9-89A0-2D8FFA4BD439}">
      <dsp:nvSpPr>
        <dsp:cNvPr id="0" name=""/>
        <dsp:cNvSpPr/>
      </dsp:nvSpPr>
      <dsp:spPr>
        <a:xfrm>
          <a:off x="0" y="1051770"/>
          <a:ext cx="6628804" cy="91260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Respond well to changes in user reporting needs</a:t>
          </a:r>
        </a:p>
      </dsp:txBody>
      <dsp:txXfrm>
        <a:off x="44549" y="1096319"/>
        <a:ext cx="6539706" cy="823502"/>
      </dsp:txXfrm>
    </dsp:sp>
    <dsp:sp modelId="{0EA1296F-D61E-4356-A64D-6171DF8BB727}">
      <dsp:nvSpPr>
        <dsp:cNvPr id="0" name=""/>
        <dsp:cNvSpPr/>
      </dsp:nvSpPr>
      <dsp:spPr>
        <a:xfrm>
          <a:off x="0" y="2033490"/>
          <a:ext cx="6628804" cy="9126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Relatively easy to add data without reloading tables</a:t>
          </a:r>
        </a:p>
      </dsp:txBody>
      <dsp:txXfrm>
        <a:off x="44549" y="2078039"/>
        <a:ext cx="6539706" cy="823502"/>
      </dsp:txXfrm>
    </dsp:sp>
    <dsp:sp modelId="{7B13E159-CB26-4700-A4ED-DCCCDC4254A7}">
      <dsp:nvSpPr>
        <dsp:cNvPr id="0" name=""/>
        <dsp:cNvSpPr/>
      </dsp:nvSpPr>
      <dsp:spPr>
        <a:xfrm>
          <a:off x="0" y="3015210"/>
          <a:ext cx="6628804" cy="91260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Standard design approaches have been developed</a:t>
          </a:r>
        </a:p>
      </dsp:txBody>
      <dsp:txXfrm>
        <a:off x="44549" y="3059759"/>
        <a:ext cx="6539706" cy="823502"/>
      </dsp:txXfrm>
    </dsp:sp>
    <dsp:sp modelId="{C9C4C639-78FE-419C-A9D8-BAA991E5238F}">
      <dsp:nvSpPr>
        <dsp:cNvPr id="0" name=""/>
        <dsp:cNvSpPr/>
      </dsp:nvSpPr>
      <dsp:spPr>
        <a:xfrm>
          <a:off x="0" y="3996930"/>
          <a:ext cx="6628804" cy="9126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exist a number of products supporting the dimensional model</a:t>
          </a:r>
        </a:p>
      </dsp:txBody>
      <dsp:txXfrm>
        <a:off x="44549" y="4041479"/>
        <a:ext cx="6539706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A3B7-F8DF-485B-A4BF-764126ADD0CE}" type="datetimeFigureOut">
              <a:rPr lang="cs-CZ" smtClean="0"/>
              <a:t>19.2.2020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9C035-7E48-4A3C-9699-AEEF2D707F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97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5028DC-7C27-44DF-AE6F-CA0244C67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E674B-4A85-4BB8-BF9C-3FF7746028EE}" type="slidenum">
              <a:rPr lang="en-US" altLang="cs-CZ"/>
              <a:pPr/>
              <a:t>24</a:t>
            </a:fld>
            <a:endParaRPr lang="en-US" altLang="cs-CZ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6489545-371D-4050-ACA6-2B6060631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1EFD3BD-D55D-4CE7-AA9C-388C0B94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cs-CZ"/>
              <a:t>Designing the Perfect Data Warehouse (the paper formerly known as: Data Modeling for Data Warehouses), Frank McGuff , http://members.aol.com/fmcguff/dwmodel/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hyperlink" Target="https://en.wikipedia.org/wiki/Wikipedia:Citation_nee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tural_k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ed-learning/gettingdata#step-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power-bi/guided-learning/exploringdata#step-0" TargetMode="External"/><Relationship Id="rId5" Type="http://schemas.openxmlformats.org/officeDocument/2006/relationships/hyperlink" Target="https://docs.microsoft.com/en-us/power-bi/guided-learning/visualizations#step-0" TargetMode="External"/><Relationship Id="rId4" Type="http://schemas.openxmlformats.org/officeDocument/2006/relationships/hyperlink" Target="https://docs.microsoft.com/en-us/power-bi/guided-learning/modeling#step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3361-76DD-4D83-888A-1C9C58EBD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Kimball - datawarehouse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02917-3271-406D-A0EF-0D7F779C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7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area (kitchin)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data </a:t>
            </a:r>
            <a:r>
              <a:rPr lang="en-US" dirty="0"/>
              <a:t>staging area is everything between the operational source systems and the</a:t>
            </a:r>
            <a:r>
              <a:rPr lang="cs-CZ" dirty="0"/>
              <a:t> data presentation area.</a:t>
            </a:r>
          </a:p>
          <a:p>
            <a:r>
              <a:rPr lang="cs-CZ" dirty="0"/>
              <a:t>Staging area might contains files or tables in any form.</a:t>
            </a:r>
          </a:p>
          <a:p>
            <a:r>
              <a:rPr lang="en-US" dirty="0"/>
              <a:t>The key architectural requirement for the data staging area is that it is off-limits to</a:t>
            </a:r>
            <a:r>
              <a:rPr lang="cs-CZ" dirty="0"/>
              <a:t> </a:t>
            </a:r>
            <a:r>
              <a:rPr lang="en-US" dirty="0"/>
              <a:t>business users and does </a:t>
            </a:r>
            <a:r>
              <a:rPr lang="en-US" i="1" dirty="0"/>
              <a:t>not </a:t>
            </a:r>
            <a:r>
              <a:rPr lang="en-US" dirty="0"/>
              <a:t>provide query and presentation services.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84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cleansing:</a:t>
            </a:r>
          </a:p>
          <a:p>
            <a:pPr lvl="1"/>
            <a:r>
              <a:rPr lang="cs-CZ" dirty="0"/>
              <a:t>C</a:t>
            </a:r>
            <a:r>
              <a:rPr lang="en-US" dirty="0" err="1"/>
              <a:t>orrecting</a:t>
            </a:r>
            <a:r>
              <a:rPr lang="en-US" dirty="0"/>
              <a:t> misspellings</a:t>
            </a:r>
            <a:endParaRPr lang="cs-CZ" dirty="0"/>
          </a:p>
          <a:p>
            <a:pPr lvl="1"/>
            <a:r>
              <a:rPr lang="en-US" dirty="0"/>
              <a:t>Resolving</a:t>
            </a:r>
            <a:r>
              <a:rPr lang="cs-CZ" dirty="0"/>
              <a:t> </a:t>
            </a:r>
            <a:r>
              <a:rPr lang="en-US" dirty="0"/>
              <a:t>domain conflicts</a:t>
            </a:r>
            <a:endParaRPr lang="cs-CZ" dirty="0"/>
          </a:p>
          <a:p>
            <a:pPr lvl="1"/>
            <a:r>
              <a:rPr lang="cs-CZ" dirty="0"/>
              <a:t>D</a:t>
            </a:r>
            <a:r>
              <a:rPr lang="en-US" dirty="0" err="1"/>
              <a:t>ealing</a:t>
            </a:r>
            <a:r>
              <a:rPr lang="en-US" dirty="0"/>
              <a:t> with missing elements</a:t>
            </a:r>
            <a:endParaRPr lang="cs-CZ" dirty="0"/>
          </a:p>
          <a:p>
            <a:pPr lvl="1"/>
            <a:r>
              <a:rPr lang="cs-CZ" dirty="0"/>
              <a:t>P</a:t>
            </a:r>
            <a:r>
              <a:rPr lang="en-US" dirty="0" err="1"/>
              <a:t>arsing</a:t>
            </a:r>
            <a:r>
              <a:rPr lang="en-US" dirty="0"/>
              <a:t> into standard formats</a:t>
            </a:r>
            <a:endParaRPr lang="cs-CZ" dirty="0"/>
          </a:p>
          <a:p>
            <a:r>
              <a:rPr lang="cs-CZ" dirty="0"/>
              <a:t>C</a:t>
            </a:r>
            <a:r>
              <a:rPr lang="en-US" dirty="0" err="1"/>
              <a:t>ombining</a:t>
            </a:r>
            <a:r>
              <a:rPr lang="en-US" dirty="0"/>
              <a:t> data from multiple sources</a:t>
            </a:r>
            <a:endParaRPr lang="cs-CZ" dirty="0"/>
          </a:p>
          <a:p>
            <a:r>
              <a:rPr lang="cs-CZ" dirty="0"/>
              <a:t>D</a:t>
            </a:r>
            <a:r>
              <a:rPr lang="en-US" dirty="0" err="1"/>
              <a:t>eduplicating</a:t>
            </a:r>
            <a:r>
              <a:rPr lang="en-US" dirty="0"/>
              <a:t> data</a:t>
            </a:r>
            <a:endParaRPr lang="cs-CZ" dirty="0"/>
          </a:p>
          <a:p>
            <a:r>
              <a:rPr lang="cs-CZ" dirty="0"/>
              <a:t>A</a:t>
            </a:r>
            <a:r>
              <a:rPr lang="en-US" dirty="0" err="1"/>
              <a:t>ssigning</a:t>
            </a:r>
            <a:r>
              <a:rPr lang="cs-CZ" dirty="0"/>
              <a:t> warehouse keys</a:t>
            </a:r>
          </a:p>
        </p:txBody>
      </p:sp>
    </p:spTree>
    <p:extLst>
      <p:ext uri="{BB962C8B-B14F-4D97-AF65-F5344CB8AC3E}">
        <p14:creationId xmlns:p14="http://schemas.microsoft.com/office/powerpoint/2010/main" val="72469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26B5-B5F7-416E-908D-F814B5F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Staging in 3rd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F3E-AD68-4000-86AC-22B991C4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is acceptable to create a normalized database to support the staging processes;</a:t>
            </a:r>
            <a:r>
              <a:rPr lang="cs-CZ" b="1" dirty="0"/>
              <a:t> </a:t>
            </a:r>
            <a:r>
              <a:rPr lang="en-US" b="1" dirty="0"/>
              <a:t>however, this is not the end goal. </a:t>
            </a:r>
            <a:endParaRPr lang="cs-CZ" b="1" dirty="0"/>
          </a:p>
          <a:p>
            <a:r>
              <a:rPr lang="en-US" b="1" dirty="0"/>
              <a:t>The normalized structures must be off-limits to</a:t>
            </a:r>
            <a:r>
              <a:rPr lang="cs-CZ" b="1" dirty="0"/>
              <a:t> </a:t>
            </a:r>
            <a:r>
              <a:rPr lang="en-US" b="1" dirty="0"/>
              <a:t>user queries because they defeat understandability and performance. </a:t>
            </a:r>
            <a:endParaRPr lang="cs-CZ" b="1" dirty="0"/>
          </a:p>
          <a:p>
            <a:r>
              <a:rPr lang="en-US" b="1" dirty="0"/>
              <a:t>As soon as a</a:t>
            </a:r>
            <a:r>
              <a:rPr lang="cs-CZ" b="1" dirty="0"/>
              <a:t> </a:t>
            </a:r>
            <a:r>
              <a:rPr lang="en-US" b="1" dirty="0"/>
              <a:t>database supports query and presentation services, it must be considered part of the</a:t>
            </a:r>
            <a:r>
              <a:rPr lang="cs-CZ" b="1" dirty="0"/>
              <a:t> </a:t>
            </a:r>
            <a:r>
              <a:rPr lang="en-US" b="1" dirty="0"/>
              <a:t>data warehouse presentation area. </a:t>
            </a:r>
            <a:endParaRPr lang="cs-CZ" b="1" dirty="0"/>
          </a:p>
          <a:p>
            <a:r>
              <a:rPr lang="en-US" b="1" dirty="0"/>
              <a:t>By default, normalized databases are excluded</a:t>
            </a:r>
            <a:r>
              <a:rPr lang="cs-CZ" b="1" dirty="0"/>
              <a:t> </a:t>
            </a:r>
            <a:r>
              <a:rPr lang="en-US" b="1" dirty="0"/>
              <a:t>from the presentation area, which should be strictly dimensionally structured.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672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DB06-9D09-4152-97B7-943603D6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Presentation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4565-5744-4AA0-8A50-F3D2B2C8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presentation area is where data is organized, stored, and made available</a:t>
            </a:r>
            <a:r>
              <a:rPr lang="cs-CZ" dirty="0"/>
              <a:t> </a:t>
            </a:r>
            <a:r>
              <a:rPr lang="en-US" dirty="0"/>
              <a:t>for direct querying by users, report writers, and other analytical applications.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638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77D-7DFB-4548-AF78-C556A3EC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DA91-7C92-458C-A33E-3645F7A79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91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AD9-8866-4255-90ED-CB0B4800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6F06-CB00-4B7C-BB63-24F8783C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Makes databases simple and understandable.</a:t>
            </a:r>
          </a:p>
          <a:p>
            <a:r>
              <a:rPr lang="cs-CZ" dirty="0"/>
              <a:t>Adimensional model contains the same information </a:t>
            </a:r>
            <a:r>
              <a:rPr lang="en-US" dirty="0"/>
              <a:t>as a normalized model but packages the data in a format whose design</a:t>
            </a:r>
            <a:r>
              <a:rPr lang="cs-CZ" dirty="0"/>
              <a:t> </a:t>
            </a:r>
            <a:r>
              <a:rPr lang="en-US" dirty="0"/>
              <a:t>goals are user understandability, query performance, and resilience to change.</a:t>
            </a:r>
            <a:endParaRPr lang="cs-CZ" dirty="0"/>
          </a:p>
          <a:p>
            <a:r>
              <a:rPr lang="en-US" dirty="0"/>
              <a:t>All the data marts must be built using common dimensions and facts, which</a:t>
            </a:r>
            <a:r>
              <a:rPr lang="cs-CZ" dirty="0"/>
              <a:t> </a:t>
            </a:r>
            <a:r>
              <a:rPr lang="en-US" dirty="0"/>
              <a:t>we refer to as </a:t>
            </a:r>
            <a:r>
              <a:rPr lang="en-US" b="1" i="1" dirty="0"/>
              <a:t>conformed</a:t>
            </a:r>
            <a:r>
              <a:rPr lang="en-US" i="1" dirty="0"/>
              <a:t>.</a:t>
            </a:r>
            <a:endParaRPr lang="cs-CZ" i="1" dirty="0"/>
          </a:p>
          <a:p>
            <a:r>
              <a:rPr lang="en-US" dirty="0"/>
              <a:t>Data in the </a:t>
            </a:r>
            <a:r>
              <a:rPr lang="en-US" dirty="0" err="1"/>
              <a:t>queryable</a:t>
            </a:r>
            <a:r>
              <a:rPr lang="en-US" dirty="0"/>
              <a:t> presentation area of the data warehouse must be dimensional</a:t>
            </a:r>
            <a:r>
              <a:rPr lang="cs-CZ" dirty="0"/>
              <a:t> </a:t>
            </a:r>
            <a:r>
              <a:rPr lang="en-US" dirty="0"/>
              <a:t>must be atomic, and must adhere to the data warehouse bus architecture.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902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EAEA30-C101-4297-8CD3-573BB0F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Dimensional</a:t>
            </a:r>
            <a:r>
              <a:rPr lang="cs-CZ" dirty="0"/>
              <a:t> model </a:t>
            </a:r>
            <a:r>
              <a:rPr lang="cs-CZ" dirty="0" err="1"/>
              <a:t>from</a:t>
            </a:r>
            <a:r>
              <a:rPr lang="cs-CZ" dirty="0"/>
              <a:t> database </a:t>
            </a:r>
            <a:r>
              <a:rPr lang="cs-CZ" dirty="0" err="1"/>
              <a:t>perspective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2228-EFFF-4D5D-B6FA-98D435C2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cs-CZ" dirty="0"/>
              <a:t>A denormalized relational model</a:t>
            </a:r>
          </a:p>
          <a:p>
            <a:pPr lvl="1">
              <a:lnSpc>
                <a:spcPct val="90000"/>
              </a:lnSpc>
            </a:pPr>
            <a:r>
              <a:rPr lang="en-US" altLang="cs-CZ" dirty="0"/>
              <a:t>Made up of tables with attributes</a:t>
            </a:r>
          </a:p>
          <a:p>
            <a:pPr lvl="1">
              <a:lnSpc>
                <a:spcPct val="90000"/>
              </a:lnSpc>
            </a:pPr>
            <a:r>
              <a:rPr lang="en-US" altLang="cs-CZ" dirty="0"/>
              <a:t>Relationships defined by keys and foreign keys</a:t>
            </a:r>
          </a:p>
          <a:p>
            <a:pPr>
              <a:lnSpc>
                <a:spcPct val="90000"/>
              </a:lnSpc>
            </a:pPr>
            <a:r>
              <a:rPr lang="en-US" altLang="cs-CZ" dirty="0"/>
              <a:t>Organized for understandability and ease of reporting rather than update</a:t>
            </a:r>
          </a:p>
          <a:p>
            <a:pPr>
              <a:lnSpc>
                <a:spcPct val="90000"/>
              </a:lnSpc>
            </a:pPr>
            <a:r>
              <a:rPr lang="en-US" altLang="cs-CZ" dirty="0"/>
              <a:t>Queried and maintained by SQL or special purpose management tools.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408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0F14-5A8A-4F37-9DB6-292B15B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OLTP vs DW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01ED-706D-4122-9D07-1A7366AB6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OLTP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00E5-8089-4F9E-A157-3D512ECC4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cs-CZ" dirty="0"/>
              <a:t>One table per entity</a:t>
            </a:r>
          </a:p>
          <a:p>
            <a:r>
              <a:rPr lang="en-US" altLang="cs-CZ" dirty="0"/>
              <a:t>Minimize data redundancy</a:t>
            </a:r>
          </a:p>
          <a:p>
            <a:r>
              <a:rPr lang="en-US" altLang="cs-CZ" dirty="0"/>
              <a:t>Optimize update</a:t>
            </a:r>
          </a:p>
          <a:p>
            <a:r>
              <a:rPr lang="en-US" altLang="cs-CZ" dirty="0"/>
              <a:t>The Transaction Processing Model</a:t>
            </a:r>
          </a:p>
          <a:p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EB142-F026-473D-891F-686BE5EA6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Warehouse</a:t>
            </a:r>
            <a:r>
              <a:rPr lang="cs-CZ" dirty="0"/>
              <a:t>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8B9F-CCC2-4A52-985A-DEE4F985B8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cs-CZ" dirty="0"/>
              <a:t>One fact table for data organization</a:t>
            </a:r>
          </a:p>
          <a:p>
            <a:r>
              <a:rPr lang="en-US" altLang="cs-CZ" dirty="0"/>
              <a:t>Maximize understandability</a:t>
            </a:r>
          </a:p>
          <a:p>
            <a:r>
              <a:rPr lang="en-US" altLang="cs-CZ" dirty="0"/>
              <a:t>Optimized for retrieval</a:t>
            </a:r>
          </a:p>
          <a:p>
            <a:r>
              <a:rPr lang="en-US" altLang="cs-CZ" dirty="0"/>
              <a:t>The data warehousing model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017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C37EE-79D0-40D4-9581-47A2C361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27" y="2471624"/>
            <a:ext cx="7836541" cy="22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954-461B-478B-9A6C-6A451563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Surrogate Key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5F896D-0C6A-4748-B090-595319D4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Wikipedia: </a:t>
            </a:r>
            <a:r>
              <a:rPr lang="en-US" dirty="0"/>
              <a:t>A </a:t>
            </a:r>
            <a:r>
              <a:rPr lang="en-US" b="1" dirty="0"/>
              <a:t>surrogate key</a:t>
            </a:r>
            <a:r>
              <a:rPr lang="en-US" dirty="0"/>
              <a:t> (or </a:t>
            </a:r>
            <a:r>
              <a:rPr lang="en-US" b="1" dirty="0"/>
              <a:t>synthetic key</a:t>
            </a:r>
            <a:r>
              <a:rPr lang="en-US" dirty="0"/>
              <a:t>, </a:t>
            </a:r>
            <a:r>
              <a:rPr lang="en-US" b="1" dirty="0"/>
              <a:t>entity identifier</a:t>
            </a:r>
            <a:r>
              <a:rPr lang="en-US" dirty="0"/>
              <a:t>, </a:t>
            </a:r>
            <a:r>
              <a:rPr lang="en-US" b="1" dirty="0"/>
              <a:t>system-generated key</a:t>
            </a:r>
            <a:r>
              <a:rPr lang="en-US" dirty="0"/>
              <a:t>, </a:t>
            </a:r>
            <a:r>
              <a:rPr lang="en-US" b="1" dirty="0"/>
              <a:t>database sequence number</a:t>
            </a:r>
            <a:r>
              <a:rPr lang="en-US" dirty="0"/>
              <a:t>, </a:t>
            </a:r>
            <a:r>
              <a:rPr lang="en-US" b="1" dirty="0" err="1"/>
              <a:t>factless</a:t>
            </a:r>
            <a:r>
              <a:rPr lang="en-US" b="1" dirty="0"/>
              <a:t> key</a:t>
            </a:r>
            <a:r>
              <a:rPr lang="en-US" dirty="0"/>
              <a:t>, </a:t>
            </a:r>
            <a:r>
              <a:rPr lang="en-US" b="1" dirty="0"/>
              <a:t>technical key</a:t>
            </a:r>
            <a:r>
              <a:rPr lang="en-US" dirty="0"/>
              <a:t>, or </a:t>
            </a:r>
            <a:r>
              <a:rPr lang="en-US" b="1" dirty="0"/>
              <a:t>arbitrary unique identifier</a:t>
            </a:r>
            <a:r>
              <a:rPr lang="en-US" baseline="30000" dirty="0"/>
              <a:t>[</a:t>
            </a:r>
            <a:r>
              <a:rPr lang="en-US" i="1" baseline="30000" dirty="0">
                <a:hlinkClick r:id="rId2" tooltip="Wikipedia:Citation needed"/>
              </a:rPr>
              <a:t>citation needed</a:t>
            </a:r>
            <a:r>
              <a:rPr lang="en-US" baseline="30000" dirty="0"/>
              <a:t>]</a:t>
            </a:r>
            <a:r>
              <a:rPr lang="en-US" dirty="0"/>
              <a:t>) in a </a:t>
            </a:r>
            <a:r>
              <a:rPr lang="en-US" dirty="0">
                <a:hlinkClick r:id="rId3" tooltip="Database"/>
              </a:rPr>
              <a:t>database</a:t>
            </a:r>
            <a:r>
              <a:rPr lang="en-US" dirty="0"/>
              <a:t> is a unique identifier for either an </a:t>
            </a:r>
            <a:r>
              <a:rPr lang="en-US" i="1" dirty="0"/>
              <a:t>entity</a:t>
            </a:r>
            <a:r>
              <a:rPr lang="en-US" dirty="0"/>
              <a:t> in the modeled world or an </a:t>
            </a:r>
            <a:r>
              <a:rPr lang="en-US" i="1" dirty="0"/>
              <a:t>object</a:t>
            </a:r>
            <a:r>
              <a:rPr lang="en-US" dirty="0"/>
              <a:t> in the database. The surrogate key is </a:t>
            </a:r>
            <a:r>
              <a:rPr lang="en-US" i="1" dirty="0"/>
              <a:t>not</a:t>
            </a:r>
            <a:r>
              <a:rPr lang="en-US" dirty="0"/>
              <a:t> derived from application data, unlike a </a:t>
            </a:r>
            <a:r>
              <a:rPr lang="en-US" i="1" dirty="0">
                <a:hlinkClick r:id="rId4" tooltip="Natural key"/>
              </a:rPr>
              <a:t>natural</a:t>
            </a:r>
            <a:r>
              <a:rPr lang="en-US" dirty="0">
                <a:hlinkClick r:id="rId4" tooltip="Natural key"/>
              </a:rPr>
              <a:t> (or </a:t>
            </a:r>
            <a:r>
              <a:rPr lang="en-US" i="1" dirty="0">
                <a:hlinkClick r:id="rId4" tooltip="Natural key"/>
              </a:rPr>
              <a:t>business</a:t>
            </a:r>
            <a:r>
              <a:rPr lang="en-US" dirty="0">
                <a:hlinkClick r:id="rId4" tooltip="Natural key"/>
              </a:rPr>
              <a:t>) key</a:t>
            </a:r>
            <a:r>
              <a:rPr lang="en-US" dirty="0"/>
              <a:t> which is derived from application data.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C9EF-447D-4F6C-A4D3-AD63142F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Data </a:t>
            </a:r>
            <a:r>
              <a:rPr lang="cs-CZ" dirty="0" err="1"/>
              <a:t>Warehouse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CC9C-ADD0-4218-BF5F-BC5699C3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1">
              <a:buFont typeface="Monotype Sorts" pitchFamily="2" charset="2"/>
              <a:buNone/>
            </a:pPr>
            <a:r>
              <a:rPr lang="en-US" altLang="cs-CZ"/>
              <a:t>A read-only database for decision analysis</a:t>
            </a:r>
          </a:p>
          <a:p>
            <a:pPr lvl="4"/>
            <a:r>
              <a:rPr lang="en-US" altLang="cs-CZ"/>
              <a:t>Subject Oriented</a:t>
            </a:r>
          </a:p>
          <a:p>
            <a:pPr lvl="4"/>
            <a:r>
              <a:rPr lang="en-US" altLang="cs-CZ"/>
              <a:t>Integrated</a:t>
            </a:r>
          </a:p>
          <a:p>
            <a:pPr lvl="4"/>
            <a:r>
              <a:rPr lang="en-US" altLang="cs-CZ"/>
              <a:t>Time variant</a:t>
            </a:r>
          </a:p>
          <a:p>
            <a:pPr lvl="4"/>
            <a:r>
              <a:rPr lang="en-US" altLang="cs-CZ"/>
              <a:t>Nonvolatile</a:t>
            </a:r>
          </a:p>
          <a:p>
            <a:pPr lvl="1">
              <a:buNone/>
            </a:pPr>
            <a:r>
              <a:rPr lang="en-US" altLang="cs-CZ"/>
              <a:t>	consisting of time stamped operational and external data. </a:t>
            </a:r>
          </a:p>
          <a:p>
            <a:endParaRPr lang="cs-CZ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94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14B6-6923-4137-89C3-21AD429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Fact Table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8E87F-939F-4A88-BCC2-DFEE371FD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fact table is the primary table in a dimensional model where the numerical</a:t>
            </a:r>
            <a:r>
              <a:rPr lang="cs-CZ" dirty="0"/>
              <a:t> </a:t>
            </a:r>
            <a:r>
              <a:rPr lang="en-US" dirty="0"/>
              <a:t>performance measurements of the business are stored</a:t>
            </a:r>
            <a:endParaRPr lang="cs-CZ" dirty="0"/>
          </a:p>
          <a:p>
            <a:r>
              <a:rPr lang="en-US" dirty="0"/>
              <a:t>The most useful facts in a fact table are numeric and additive</a:t>
            </a:r>
            <a:endParaRPr lang="cs-CZ" dirty="0"/>
          </a:p>
          <a:p>
            <a:r>
              <a:rPr lang="en-US" dirty="0"/>
              <a:t>Fact tables express the many-to-many relationships between dimensions in dimensional</a:t>
            </a:r>
            <a:r>
              <a:rPr lang="cs-CZ" dirty="0"/>
              <a:t> models.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365C99-C323-46F9-8AF2-FC0F60582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9318" y="3779752"/>
            <a:ext cx="234347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FA6-237C-49CF-B74A-61C5678B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Dimension Tables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B682A-2560-478F-A59C-039F9461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The dimension tables </a:t>
            </a:r>
            <a:r>
              <a:rPr lang="en-US" dirty="0"/>
              <a:t>contain the textual descriptors of the business</a:t>
            </a:r>
            <a:r>
              <a:rPr lang="cs-CZ" dirty="0"/>
              <a:t>.</a:t>
            </a:r>
          </a:p>
          <a:p>
            <a:r>
              <a:rPr lang="en-US" dirty="0"/>
              <a:t>Dimension tables are the entry points into the fact table. </a:t>
            </a:r>
            <a:endParaRPr lang="cs-CZ" dirty="0"/>
          </a:p>
          <a:p>
            <a:r>
              <a:rPr lang="en-US" dirty="0"/>
              <a:t>Robust dimension attributes</a:t>
            </a:r>
            <a:r>
              <a:rPr lang="cs-CZ" dirty="0"/>
              <a:t> </a:t>
            </a:r>
            <a:r>
              <a:rPr lang="en-US" dirty="0"/>
              <a:t>deliver robust analytic slicing and dicing capabilities.</a:t>
            </a:r>
            <a:endParaRPr lang="cs-CZ" dirty="0"/>
          </a:p>
          <a:p>
            <a:r>
              <a:rPr lang="en-US" dirty="0"/>
              <a:t>The dimensions implement</a:t>
            </a:r>
            <a:r>
              <a:rPr lang="cs-CZ" dirty="0"/>
              <a:t> </a:t>
            </a:r>
            <a:r>
              <a:rPr lang="en-US" dirty="0"/>
              <a:t>the user interface to the data warehouse.</a:t>
            </a:r>
            <a:endParaRPr lang="cs-CZ" dirty="0"/>
          </a:p>
          <a:p>
            <a:r>
              <a:rPr lang="en-US" altLang="cs-CZ" dirty="0"/>
              <a:t>Preferably single valued for each fact record (1:m)</a:t>
            </a:r>
          </a:p>
          <a:p>
            <a:r>
              <a:rPr lang="en-US" altLang="cs-CZ" dirty="0"/>
              <a:t>Connected with surrogate (generated) keys, not operational keys</a:t>
            </a:r>
          </a:p>
          <a:p>
            <a:r>
              <a:rPr lang="en-US" altLang="cs-CZ" dirty="0"/>
              <a:t>Dimension tables contain text or numeric attributes</a:t>
            </a:r>
          </a:p>
          <a:p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F4015-419C-44DD-BE74-A7F75B64D3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2369" y="2273300"/>
            <a:ext cx="2433411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49F-3D95-410E-B18A-AE8EF230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Dimension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BD7A7-A800-4148-AE0D-E08CD2F43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499" y="1419225"/>
            <a:ext cx="5905501" cy="48983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5BD90-CAE6-45EF-B1A4-B47846901B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Every process has a time perspective</a:t>
            </a:r>
          </a:p>
        </p:txBody>
      </p:sp>
    </p:spTree>
    <p:extLst>
      <p:ext uri="{BB962C8B-B14F-4D97-AF65-F5344CB8AC3E}">
        <p14:creationId xmlns:p14="http://schemas.microsoft.com/office/powerpoint/2010/main" val="200160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9F5E70-117D-4772-8CEA-B41A201A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cs-CZ" sz="4400"/>
              <a:t>Strengths of the Dimensional Model </a:t>
            </a:r>
            <a:endParaRPr lang="cs-CZ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1ACAB10-7466-4242-9FF3-03601D3AA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825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36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C41F11F-F8AB-4120-A57F-E88808177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Building a Data Warehouse from a Normalized Database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24EB89-2AFA-409C-AD27-A74B88BC8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 sz="2800">
                <a:solidFill>
                  <a:srgbClr val="CC3300"/>
                </a:solidFill>
              </a:rPr>
              <a:t>The steps</a:t>
            </a:r>
            <a:r>
              <a:rPr lang="en-US" altLang="cs-CZ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Develop a normalized entity-relationship business model of the data warehouse.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Translate this into a dimensional model. This step reflects the information and analytical characteristics of the data warehouse.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Translate this into the physical model. This reflects the changes necessary to reach the stated performance objectives.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40040F8-BDD1-4347-A0FD-E804E25FB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Structural Dimensions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A17038-00D4-4D05-BA41-1BB3CAD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cs-CZ" sz="2800"/>
              <a:t>The first step is the development of the structural dimensions. This step corresponds very closely to what we normally do in a relational database. </a:t>
            </a:r>
          </a:p>
          <a:p>
            <a:r>
              <a:rPr lang="en-US" altLang="cs-CZ" sz="2800"/>
              <a:t>The star architecture that we will develop here depends upon taking the central intersection entities as the fact tables and building the foreign key =&gt; primary key relations as dimensions.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9CE5517-D9A5-4B4D-AD99-C8833217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Steps in dimensional modeling</a:t>
            </a:r>
          </a:p>
        </p:txBody>
      </p:sp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4ED895-7C03-4080-A598-AD9092FB7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cs-CZ" sz="2400"/>
              <a:t>Select an associative entity for a fact table</a:t>
            </a:r>
          </a:p>
          <a:p>
            <a:r>
              <a:rPr lang="en-US" altLang="cs-CZ" sz="2400"/>
              <a:t>Determine granularity</a:t>
            </a:r>
          </a:p>
          <a:p>
            <a:r>
              <a:rPr lang="en-US" altLang="cs-CZ" sz="2400"/>
              <a:t>Replace operational keys with surrogate keys</a:t>
            </a:r>
          </a:p>
          <a:p>
            <a:r>
              <a:rPr lang="en-US" altLang="cs-CZ" sz="2400"/>
              <a:t>Promote the keys from all hierarchies to the fact table</a:t>
            </a:r>
          </a:p>
          <a:p>
            <a:r>
              <a:rPr lang="en-US" altLang="cs-CZ" sz="2400"/>
              <a:t>Add date dimension</a:t>
            </a:r>
          </a:p>
          <a:p>
            <a:r>
              <a:rPr lang="en-US" altLang="cs-CZ" sz="2400"/>
              <a:t>Split all compound attributes</a:t>
            </a:r>
          </a:p>
          <a:p>
            <a:r>
              <a:rPr lang="en-US" altLang="cs-CZ" sz="2400"/>
              <a:t>Add necessary categorical dimensions</a:t>
            </a:r>
          </a:p>
          <a:p>
            <a:r>
              <a:rPr lang="en-US" altLang="cs-CZ" sz="2400"/>
              <a:t>Fact (varies with time) / Attribute (constant)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EB7639-2D81-4F52-85F5-F77886703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Converting an </a:t>
            </a:r>
            <a:r>
              <a:rPr lang="cs-CZ" altLang="cs-CZ" dirty="0"/>
              <a:t>ELTP</a:t>
            </a:r>
            <a:r>
              <a:rPr lang="en-US" altLang="cs-CZ" dirty="0"/>
              <a:t> Diagram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60A0FA-F2CF-4218-ADD4-899C1C1B5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cs-CZ" sz="2800"/>
              <a:t>Determine the purpose of the mart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Identify an association table as the central fact table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Determine facts to be included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Replace all keys with surrogate keys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Promote foreign keys in related tables to the fact table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Add time dimension</a:t>
            </a:r>
          </a:p>
          <a:p>
            <a:pPr>
              <a:lnSpc>
                <a:spcPct val="90000"/>
              </a:lnSpc>
            </a:pPr>
            <a:r>
              <a:rPr lang="en-US" altLang="cs-CZ" sz="2800"/>
              <a:t>Refine the dimension tables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2EC67E2-82E8-42EE-BC86-52BFB13FC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Fact Tables</a:t>
            </a:r>
          </a:p>
        </p:txBody>
      </p:sp>
      <p:sp>
        <p:nvSpPr>
          <p:cNvPr id="471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48F6F2-4F8B-449F-A2C0-88F9A4C19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/>
              <a:t>	Represent a process or reporting environment that is of value to the organization</a:t>
            </a:r>
          </a:p>
          <a:p>
            <a:pPr>
              <a:lnSpc>
                <a:spcPct val="90000"/>
              </a:lnSpc>
            </a:pPr>
            <a:r>
              <a:rPr lang="en-US" altLang="cs-CZ"/>
              <a:t>It is important to determine the identity of the fact table and specify exactly what it represents.</a:t>
            </a:r>
          </a:p>
          <a:p>
            <a:pPr>
              <a:lnSpc>
                <a:spcPct val="90000"/>
              </a:lnSpc>
            </a:pPr>
            <a:r>
              <a:rPr lang="en-US" altLang="cs-CZ"/>
              <a:t>Typically correspond to an associative entity in the E-R model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080697D-CDFF-4C7B-B00D-7934A8982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Grain (unit of analysis)</a:t>
            </a:r>
          </a:p>
        </p:txBody>
      </p:sp>
      <p:sp>
        <p:nvSpPr>
          <p:cNvPr id="48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F72AF4-95DE-4C5B-B5DF-5EC46391E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cs-CZ"/>
              <a:t>	The grain determines what each fact record represents: the level of detail.</a:t>
            </a:r>
          </a:p>
          <a:p>
            <a:pPr>
              <a:lnSpc>
                <a:spcPct val="90000"/>
              </a:lnSpc>
            </a:pPr>
            <a:r>
              <a:rPr lang="en-US" altLang="cs-CZ"/>
              <a:t>For example</a:t>
            </a:r>
          </a:p>
          <a:p>
            <a:pPr lvl="1">
              <a:lnSpc>
                <a:spcPct val="90000"/>
              </a:lnSpc>
            </a:pPr>
            <a:r>
              <a:rPr lang="en-US" altLang="cs-CZ"/>
              <a:t>Individual transactions</a:t>
            </a:r>
          </a:p>
          <a:p>
            <a:pPr lvl="1">
              <a:lnSpc>
                <a:spcPct val="90000"/>
              </a:lnSpc>
            </a:pPr>
            <a:r>
              <a:rPr lang="en-US" altLang="cs-CZ"/>
              <a:t>Snapshots (points in time)</a:t>
            </a:r>
          </a:p>
          <a:p>
            <a:pPr lvl="1">
              <a:lnSpc>
                <a:spcPct val="90000"/>
              </a:lnSpc>
            </a:pPr>
            <a:r>
              <a:rPr lang="en-US" altLang="cs-CZ"/>
              <a:t>Line items on a document</a:t>
            </a:r>
          </a:p>
          <a:p>
            <a:pPr>
              <a:lnSpc>
                <a:spcPct val="90000"/>
              </a:lnSpc>
            </a:pPr>
            <a:r>
              <a:rPr lang="en-US" altLang="cs-CZ"/>
              <a:t>Generally better to focus on the smallest grain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DB7B-BBD5-4ABB-B177-FA8B1BB7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skills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4E03-85AF-4564-BF7F-CE058021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altLang="cs-CZ" dirty="0"/>
              <a:t>Understand </a:t>
            </a:r>
            <a:r>
              <a:rPr lang="cs-CZ" altLang="cs-CZ" dirty="0"/>
              <a:t>BI </a:t>
            </a:r>
            <a:r>
              <a:rPr lang="en-US" altLang="cs-CZ" dirty="0"/>
              <a:t>technology</a:t>
            </a:r>
          </a:p>
          <a:p>
            <a:r>
              <a:rPr lang="en-US" altLang="cs-CZ" dirty="0"/>
              <a:t>Understand relational databases</a:t>
            </a:r>
          </a:p>
          <a:p>
            <a:r>
              <a:rPr lang="en-US" altLang="cs-CZ" dirty="0"/>
              <a:t>Know company data resources</a:t>
            </a:r>
          </a:p>
          <a:p>
            <a:r>
              <a:rPr lang="en-US" altLang="cs-CZ" dirty="0"/>
              <a:t>Transformation and integration tools</a:t>
            </a:r>
          </a:p>
          <a:p>
            <a:r>
              <a:rPr lang="cs-CZ" dirty="0"/>
              <a:t>DBA (database </a:t>
            </a:r>
            <a:r>
              <a:rPr lang="cs-CZ" dirty="0" err="1"/>
              <a:t>administrator</a:t>
            </a:r>
            <a:r>
              <a:rPr lang="cs-CZ" dirty="0"/>
              <a:t>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40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2B25BE7-876E-4361-BF6B-C06837B9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8763000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cs-CZ" altLang="cs-CZ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89D994CC-669E-40BB-A729-C02AA4A0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438401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ORDER</a:t>
            </a:r>
          </a:p>
          <a:p>
            <a:r>
              <a:rPr lang="en-US" altLang="cs-CZ">
                <a:latin typeface="Arial" panose="020B0604020202020204" pitchFamily="34" charset="0"/>
              </a:rPr>
              <a:t>order_num (PK)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customer_ID (FK)</a:t>
            </a:r>
          </a:p>
          <a:p>
            <a:r>
              <a:rPr lang="en-US" altLang="cs-CZ">
                <a:latin typeface="Arial" panose="020B0604020202020204" pitchFamily="34" charset="0"/>
              </a:rPr>
              <a:t>store_ID (FK)</a:t>
            </a:r>
          </a:p>
          <a:p>
            <a:r>
              <a:rPr lang="en-US" altLang="cs-CZ">
                <a:latin typeface="Arial" panose="020B0604020202020204" pitchFamily="34" charset="0"/>
              </a:rPr>
              <a:t>clerk_ID (FK)</a:t>
            </a:r>
          </a:p>
          <a:p>
            <a:r>
              <a:rPr lang="en-US" altLang="cs-CZ">
                <a:latin typeface="Arial" panose="020B0604020202020204" pitchFamily="34" charset="0"/>
              </a:rPr>
              <a:t>date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58A40CD7-E986-4A3F-B81C-0F527DE5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1"/>
            <a:ext cx="1981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STORE</a:t>
            </a:r>
          </a:p>
          <a:p>
            <a:r>
              <a:rPr lang="en-US" altLang="cs-CZ">
                <a:latin typeface="Arial" panose="020B0604020202020204" pitchFamily="34" charset="0"/>
              </a:rPr>
              <a:t>store_ID (PK)</a:t>
            </a:r>
          </a:p>
          <a:p>
            <a:r>
              <a:rPr lang="en-US" altLang="cs-CZ">
                <a:latin typeface="Arial" panose="020B0604020202020204" pitchFamily="34" charset="0"/>
              </a:rPr>
              <a:t>store_name</a:t>
            </a:r>
          </a:p>
          <a:p>
            <a:r>
              <a:rPr lang="en-US" altLang="cs-CZ">
                <a:latin typeface="Arial" panose="020B0604020202020204" pitchFamily="34" charset="0"/>
              </a:rPr>
              <a:t>address</a:t>
            </a:r>
          </a:p>
          <a:p>
            <a:r>
              <a:rPr lang="en-US" altLang="cs-CZ">
                <a:latin typeface="Arial" panose="020B0604020202020204" pitchFamily="34" charset="0"/>
              </a:rPr>
              <a:t>district</a:t>
            </a:r>
          </a:p>
          <a:p>
            <a:r>
              <a:rPr lang="en-US" altLang="cs-CZ">
                <a:latin typeface="Arial" panose="020B0604020202020204" pitchFamily="34" charset="0"/>
              </a:rPr>
              <a:t>floor_type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6BC74DA8-2C23-4D26-9026-B59F39D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1981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CLERK</a:t>
            </a:r>
          </a:p>
          <a:p>
            <a:r>
              <a:rPr lang="en-US" altLang="cs-CZ">
                <a:latin typeface="Arial" panose="020B0604020202020204" pitchFamily="34" charset="0"/>
              </a:rPr>
              <a:t>clerk_id (PK)</a:t>
            </a:r>
          </a:p>
          <a:p>
            <a:r>
              <a:rPr lang="en-US" altLang="cs-CZ">
                <a:latin typeface="Arial" panose="020B0604020202020204" pitchFamily="34" charset="0"/>
              </a:rPr>
              <a:t>clerk_name</a:t>
            </a:r>
          </a:p>
          <a:p>
            <a:r>
              <a:rPr lang="en-US" altLang="cs-CZ">
                <a:latin typeface="Arial" panose="020B0604020202020204" pitchFamily="34" charset="0"/>
              </a:rPr>
              <a:t>clerk_grade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C3EB6A18-81B7-4700-B30C-C628193A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7200"/>
            <a:ext cx="1981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PRODUCT</a:t>
            </a:r>
          </a:p>
          <a:p>
            <a:r>
              <a:rPr lang="en-US" altLang="cs-CZ">
                <a:latin typeface="Arial" panose="020B0604020202020204" pitchFamily="34" charset="0"/>
              </a:rPr>
              <a:t>SKU (PK)</a:t>
            </a:r>
          </a:p>
          <a:p>
            <a:r>
              <a:rPr lang="en-US" altLang="cs-CZ">
                <a:latin typeface="Arial" panose="020B0604020202020204" pitchFamily="34" charset="0"/>
              </a:rPr>
              <a:t>description</a:t>
            </a:r>
          </a:p>
          <a:p>
            <a:r>
              <a:rPr lang="en-US" altLang="cs-CZ">
                <a:latin typeface="Arial" panose="020B0604020202020204" pitchFamily="34" charset="0"/>
              </a:rPr>
              <a:t>brand</a:t>
            </a:r>
          </a:p>
          <a:p>
            <a:r>
              <a:rPr lang="en-US" altLang="cs-CZ">
                <a:latin typeface="Arial" panose="020B0604020202020204" pitchFamily="34" charset="0"/>
              </a:rPr>
              <a:t>category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5AB58AD6-0FEB-4663-A0FD-A6D36E9C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9601"/>
            <a:ext cx="2209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CUSTOMER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customer_ID (PK)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customer_name</a:t>
            </a:r>
          </a:p>
          <a:p>
            <a:r>
              <a:rPr lang="en-US" altLang="cs-CZ">
                <a:latin typeface="Arial" panose="020B0604020202020204" pitchFamily="34" charset="0"/>
              </a:rPr>
              <a:t>purchase_profile</a:t>
            </a:r>
          </a:p>
          <a:p>
            <a:r>
              <a:rPr lang="en-US" altLang="cs-CZ">
                <a:latin typeface="Arial" panose="020B0604020202020204" pitchFamily="34" charset="0"/>
              </a:rPr>
              <a:t>credit_profile</a:t>
            </a:r>
          </a:p>
          <a:p>
            <a:r>
              <a:rPr lang="en-US" altLang="cs-CZ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5D027344-8660-48BB-A95A-C8E0EE9F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25146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PROMOTION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promotion_NUM (PK)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promotion_name</a:t>
            </a:r>
          </a:p>
          <a:p>
            <a:r>
              <a:rPr lang="en-US" altLang="cs-CZ">
                <a:latin typeface="Arial" panose="020B0604020202020204" pitchFamily="34" charset="0"/>
              </a:rPr>
              <a:t>price_type</a:t>
            </a:r>
          </a:p>
          <a:p>
            <a:r>
              <a:rPr lang="en-US" altLang="cs-CZ">
                <a:latin typeface="Arial" panose="020B0604020202020204" pitchFamily="34" charset="0"/>
              </a:rPr>
              <a:t>ad_type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8B38831C-31E1-4091-A093-CE3C66B8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62201"/>
            <a:ext cx="24384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ORDER-LINE</a:t>
            </a:r>
          </a:p>
          <a:p>
            <a:r>
              <a:rPr lang="en-US" altLang="cs-CZ">
                <a:latin typeface="Arial" panose="020B0604020202020204" pitchFamily="34" charset="0"/>
              </a:rPr>
              <a:t>order_num (PK) (FK)</a:t>
            </a:r>
          </a:p>
          <a:p>
            <a:r>
              <a:rPr lang="en-US" altLang="cs-CZ">
                <a:latin typeface="Arial" panose="020B0604020202020204" pitchFamily="34" charset="0"/>
              </a:rPr>
              <a:t>SKU (PK) (FK)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dollars_sold</a:t>
            </a:r>
          </a:p>
          <a:p>
            <a:r>
              <a:rPr lang="en-US" altLang="cs-CZ">
                <a:latin typeface="Arial" panose="020B0604020202020204" pitchFamily="34" charset="0"/>
              </a:rPr>
              <a:t>units_sold</a:t>
            </a:r>
          </a:p>
          <a:p>
            <a:r>
              <a:rPr lang="en-US" altLang="cs-CZ">
                <a:latin typeface="Arial" panose="020B0604020202020204" pitchFamily="34" charset="0"/>
              </a:rPr>
              <a:t>dollars_cost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1827F467-4462-4B0C-9C8D-8F35FF756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B7F8D4BC-89DF-4021-86E7-4655FED4F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00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7C345B35-604C-40B3-851C-C8C9E1967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6C8DEC1C-A002-44ED-8CDC-E9AB132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9C298CF9-E8FD-4C16-AC5A-EE57C6095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143BDF2C-09FE-496C-8F5B-5A8B8BBAF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DDBA2925-9C0A-4714-B5BC-A801DB3E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2" y="825262"/>
            <a:ext cx="1806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b="1" dirty="0">
                <a:latin typeface="Arial" panose="020B0604020202020204" pitchFamily="34" charset="0"/>
              </a:rPr>
              <a:t>OLTP</a:t>
            </a:r>
            <a:endParaRPr lang="en-US" altLang="cs-CZ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DBB60BA-2D61-48AC-B95E-AA6F1A3D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"/>
            <a:ext cx="8763000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cs-CZ" altLang="cs-CZ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A23E0C15-C203-486D-AD9A-D9140699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"/>
            <a:ext cx="1981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TIME</a:t>
            </a:r>
          </a:p>
          <a:p>
            <a:r>
              <a:rPr lang="en-US" altLang="cs-CZ">
                <a:latin typeface="Arial" panose="020B0604020202020204" pitchFamily="34" charset="0"/>
              </a:rPr>
              <a:t>time_key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SQL_date</a:t>
            </a:r>
          </a:p>
          <a:p>
            <a:r>
              <a:rPr lang="en-US" altLang="cs-CZ">
                <a:latin typeface="Arial" panose="020B0604020202020204" pitchFamily="34" charset="0"/>
              </a:rPr>
              <a:t>day_of_week</a:t>
            </a:r>
          </a:p>
          <a:p>
            <a:r>
              <a:rPr lang="en-US" altLang="cs-CZ">
                <a:latin typeface="Arial" panose="020B0604020202020204" pitchFamily="34" charset="0"/>
              </a:rPr>
              <a:t>month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4F300C2C-33E7-4415-9306-E2512000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1"/>
            <a:ext cx="1981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STORE</a:t>
            </a:r>
          </a:p>
          <a:p>
            <a:r>
              <a:rPr lang="en-US" altLang="cs-CZ">
                <a:latin typeface="Arial" panose="020B0604020202020204" pitchFamily="34" charset="0"/>
              </a:rPr>
              <a:t>store_key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store_ID</a:t>
            </a:r>
          </a:p>
          <a:p>
            <a:r>
              <a:rPr lang="en-US" altLang="cs-CZ">
                <a:latin typeface="Arial" panose="020B0604020202020204" pitchFamily="34" charset="0"/>
              </a:rPr>
              <a:t>store_name</a:t>
            </a:r>
          </a:p>
          <a:p>
            <a:r>
              <a:rPr lang="en-US" altLang="cs-CZ">
                <a:latin typeface="Arial" panose="020B0604020202020204" pitchFamily="34" charset="0"/>
              </a:rPr>
              <a:t>address</a:t>
            </a:r>
          </a:p>
          <a:p>
            <a:r>
              <a:rPr lang="en-US" altLang="cs-CZ">
                <a:latin typeface="Arial" panose="020B0604020202020204" pitchFamily="34" charset="0"/>
              </a:rPr>
              <a:t>district</a:t>
            </a:r>
          </a:p>
          <a:p>
            <a:r>
              <a:rPr lang="en-US" altLang="cs-CZ">
                <a:latin typeface="Arial" panose="020B0604020202020204" pitchFamily="34" charset="0"/>
              </a:rPr>
              <a:t>floor_type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E9FAF16C-1ADD-4B5B-8A4C-41CB7FEF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1981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CLERK</a:t>
            </a:r>
          </a:p>
          <a:p>
            <a:r>
              <a:rPr lang="en-US" altLang="cs-CZ">
                <a:latin typeface="Arial" panose="020B0604020202020204" pitchFamily="34" charset="0"/>
              </a:rPr>
              <a:t>clerk_key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clerk_id</a:t>
            </a:r>
          </a:p>
          <a:p>
            <a:r>
              <a:rPr lang="en-US" altLang="cs-CZ">
                <a:latin typeface="Arial" panose="020B0604020202020204" pitchFamily="34" charset="0"/>
              </a:rPr>
              <a:t>clerk_name</a:t>
            </a:r>
          </a:p>
          <a:p>
            <a:r>
              <a:rPr lang="en-US" altLang="cs-CZ">
                <a:latin typeface="Arial" panose="020B0604020202020204" pitchFamily="34" charset="0"/>
              </a:rPr>
              <a:t>clerk_grade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CADB7D3A-6376-480F-9176-4DE1294E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1"/>
            <a:ext cx="1981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PRODUCT</a:t>
            </a:r>
          </a:p>
          <a:p>
            <a:r>
              <a:rPr lang="en-US" altLang="cs-CZ">
                <a:latin typeface="Arial" panose="020B0604020202020204" pitchFamily="34" charset="0"/>
              </a:rPr>
              <a:t>product_key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SKU</a:t>
            </a:r>
          </a:p>
          <a:p>
            <a:r>
              <a:rPr lang="en-US" altLang="cs-CZ">
                <a:latin typeface="Arial" panose="020B0604020202020204" pitchFamily="34" charset="0"/>
              </a:rPr>
              <a:t>description</a:t>
            </a:r>
          </a:p>
          <a:p>
            <a:r>
              <a:rPr lang="en-US" altLang="cs-CZ">
                <a:latin typeface="Arial" panose="020B0604020202020204" pitchFamily="34" charset="0"/>
              </a:rPr>
              <a:t>brand</a:t>
            </a:r>
          </a:p>
          <a:p>
            <a:r>
              <a:rPr lang="en-US" altLang="cs-CZ">
                <a:latin typeface="Arial" panose="020B0604020202020204" pitchFamily="34" charset="0"/>
              </a:rPr>
              <a:t>category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5DD4B40B-D616-4E85-A5B0-16639AD0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441576"/>
            <a:ext cx="2209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CUSTOMER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customer_name</a:t>
            </a:r>
          </a:p>
          <a:p>
            <a:r>
              <a:rPr lang="en-US" altLang="cs-CZ">
                <a:latin typeface="Arial" panose="020B0604020202020204" pitchFamily="34" charset="0"/>
              </a:rPr>
              <a:t>purchase_profile</a:t>
            </a:r>
          </a:p>
          <a:p>
            <a:r>
              <a:rPr lang="en-US" altLang="cs-CZ">
                <a:latin typeface="Arial" panose="020B0604020202020204" pitchFamily="34" charset="0"/>
              </a:rPr>
              <a:t>credit_profile</a:t>
            </a:r>
          </a:p>
          <a:p>
            <a:r>
              <a:rPr lang="en-US" altLang="cs-CZ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9A9A3186-4E81-4839-B898-94B093EC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236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PROMOTION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promotion_key (PK)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promotion_name</a:t>
            </a:r>
          </a:p>
          <a:p>
            <a:r>
              <a:rPr lang="en-US" altLang="cs-CZ">
                <a:latin typeface="Arial" panose="020B0604020202020204" pitchFamily="34" charset="0"/>
              </a:rPr>
              <a:t>price_type</a:t>
            </a:r>
          </a:p>
          <a:p>
            <a:r>
              <a:rPr lang="en-US" altLang="cs-CZ">
                <a:latin typeface="Arial" panose="020B0604020202020204" pitchFamily="34" charset="0"/>
              </a:rPr>
              <a:t>ad_type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6AC69372-CBFC-4FDD-9CD1-6C98BB14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1"/>
            <a:ext cx="22098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b="1">
                <a:latin typeface="Arial" panose="020B0604020202020204" pitchFamily="34" charset="0"/>
              </a:rPr>
              <a:t>FACT</a:t>
            </a:r>
          </a:p>
          <a:p>
            <a:r>
              <a:rPr lang="en-US" altLang="cs-CZ">
                <a:latin typeface="Arial" panose="020B0604020202020204" pitchFamily="34" charset="0"/>
              </a:rPr>
              <a:t>time_key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store_key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clerk_key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product_key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customer_key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promotion_key (FK)</a:t>
            </a:r>
          </a:p>
          <a:p>
            <a:r>
              <a:rPr lang="en-US" altLang="cs-CZ">
                <a:latin typeface="Arial" panose="020B0604020202020204" pitchFamily="34" charset="0"/>
              </a:rPr>
              <a:t>dollars_sold</a:t>
            </a:r>
          </a:p>
          <a:p>
            <a:r>
              <a:rPr lang="en-US" altLang="cs-CZ">
                <a:latin typeface="Arial" panose="020B0604020202020204" pitchFamily="34" charset="0"/>
              </a:rPr>
              <a:t>units_sold</a:t>
            </a:r>
          </a:p>
          <a:p>
            <a:r>
              <a:rPr lang="en-US" altLang="cs-CZ">
                <a:latin typeface="Arial" panose="020B0604020202020204" pitchFamily="34" charset="0"/>
              </a:rPr>
              <a:t>dollars_cost</a:t>
            </a: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FA6205FC-2B72-49E8-ADC4-909703347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914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BAF70860-3A3B-4B7C-8930-E9019487F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0F7945ED-4497-4C90-94DB-B4009B7F0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6670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E6D9631A-05CA-4744-896C-F30579271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2192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DD8B834C-FFF4-4BE2-BD03-1A09DC1E5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5ED60600-9505-4482-8538-FB7D72893B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B03E45E7-6848-46B8-A61C-F911DF3C5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743" y="414339"/>
            <a:ext cx="1491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cs-CZ"/>
              <a:t>DIMENSONAL</a:t>
            </a:r>
          </a:p>
          <a:p>
            <a:pPr algn="ctr"/>
            <a:r>
              <a:rPr lang="en-US" altLang="cs-CZ"/>
              <a:t>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BC54A1-C2A4-44CF-89DE-B230EA209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Simple DW hierarchy pattern.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09A7C7AA-460E-4F1A-A821-10F63196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68526"/>
            <a:ext cx="8572500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A3DED63-A52E-4BED-9B4B-D18E76D28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Good Attributes</a:t>
            </a:r>
          </a:p>
        </p:txBody>
      </p:sp>
      <p:sp>
        <p:nvSpPr>
          <p:cNvPr id="604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6F2F80-E23D-4212-B51C-2E04AFF9F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cs-CZ"/>
              <a:t>Verbose</a:t>
            </a:r>
          </a:p>
          <a:p>
            <a:r>
              <a:rPr lang="en-US" altLang="cs-CZ"/>
              <a:t>Descriptive</a:t>
            </a:r>
          </a:p>
          <a:p>
            <a:r>
              <a:rPr lang="en-US" altLang="cs-CZ"/>
              <a:t>Complete</a:t>
            </a:r>
          </a:p>
          <a:p>
            <a:r>
              <a:rPr lang="en-US" altLang="cs-CZ"/>
              <a:t>Quality assured</a:t>
            </a:r>
          </a:p>
          <a:p>
            <a:r>
              <a:rPr lang="en-US" altLang="cs-CZ"/>
              <a:t>Indexed (b-tree vs bitmap)</a:t>
            </a:r>
          </a:p>
          <a:p>
            <a:r>
              <a:rPr lang="en-US" altLang="cs-CZ"/>
              <a:t>Equally available</a:t>
            </a:r>
          </a:p>
          <a:p>
            <a:r>
              <a:rPr lang="en-US" altLang="cs-CZ"/>
              <a:t>Documented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21CE163-1471-434D-9E5C-345710B36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3048000" cy="1143000"/>
          </a:xfrm>
        </p:spPr>
        <p:txBody>
          <a:bodyPr>
            <a:normAutofit fontScale="90000"/>
          </a:bodyPr>
          <a:lstStyle/>
          <a:p>
            <a:r>
              <a:rPr lang="en-US" altLang="cs-CZ"/>
              <a:t>Date </a:t>
            </a:r>
            <a:br>
              <a:rPr lang="en-US" altLang="cs-CZ"/>
            </a:br>
            <a:r>
              <a:rPr lang="en-US" altLang="cs-CZ"/>
              <a:t>Dimensions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D6D64B4-1BBB-44ED-B65B-076E12C2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34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04B1527A-3130-47B2-8E11-7937FD3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04800"/>
            <a:ext cx="6145213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50C-6C2B-4836-A767-6EF3181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FFA-8617-46FD-BBD0-0927DF7C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 have mountains of data in this company, but we can’t access it.”</a:t>
            </a:r>
          </a:p>
          <a:p>
            <a:r>
              <a:rPr lang="en-US" dirty="0"/>
              <a:t> “We need to slice and dice the data every which way.”</a:t>
            </a:r>
          </a:p>
          <a:p>
            <a:r>
              <a:rPr lang="en-US" dirty="0"/>
              <a:t> “You’ve got to make it easy for business people to get at the data directly.”</a:t>
            </a:r>
          </a:p>
          <a:p>
            <a:r>
              <a:rPr lang="en-US" dirty="0"/>
              <a:t> “Just show me what is important.”</a:t>
            </a:r>
          </a:p>
          <a:p>
            <a:r>
              <a:rPr lang="en-US" dirty="0"/>
              <a:t> “It drives me crazy to have two people present the same business metrics</a:t>
            </a:r>
          </a:p>
          <a:p>
            <a:r>
              <a:rPr lang="en-US" dirty="0"/>
              <a:t>at a meeting, but with different numbers.”</a:t>
            </a:r>
          </a:p>
          <a:p>
            <a:r>
              <a:rPr lang="en-US" dirty="0"/>
              <a:t> “We want people to use information to support more fact-based decision</a:t>
            </a:r>
          </a:p>
          <a:p>
            <a:r>
              <a:rPr lang="cs-CZ" dirty="0"/>
              <a:t>making.”</a:t>
            </a:r>
          </a:p>
        </p:txBody>
      </p:sp>
    </p:spTree>
    <p:extLst>
      <p:ext uri="{BB962C8B-B14F-4D97-AF65-F5344CB8AC3E}">
        <p14:creationId xmlns:p14="http://schemas.microsoft.com/office/powerpoint/2010/main" val="17155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74B-E5B4-4AA4-B14B-3ED49FCB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B9E8-5895-4337-B7A1-018B8B2B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warehouse must make an organization’s information easily accessible.</a:t>
            </a:r>
            <a:endParaRPr lang="cs-CZ" dirty="0"/>
          </a:p>
          <a:p>
            <a:r>
              <a:rPr lang="en-US" dirty="0"/>
              <a:t>The data warehouse must present the organization’s information consistently.</a:t>
            </a:r>
            <a:endParaRPr lang="cs-CZ" dirty="0"/>
          </a:p>
          <a:p>
            <a:r>
              <a:rPr lang="en-US" dirty="0"/>
              <a:t>The data warehouse must be adaptive and resilient to change.</a:t>
            </a:r>
            <a:endParaRPr lang="cs-CZ" dirty="0"/>
          </a:p>
          <a:p>
            <a:r>
              <a:rPr lang="en-US" dirty="0"/>
              <a:t>The data warehouse must be a secure bastion that protects our information</a:t>
            </a:r>
            <a:r>
              <a:rPr lang="cs-CZ" dirty="0"/>
              <a:t> assets.</a:t>
            </a:r>
          </a:p>
          <a:p>
            <a:r>
              <a:rPr lang="en-US" dirty="0"/>
              <a:t>The data warehouse must serve as the foundation for improved decision</a:t>
            </a:r>
            <a:r>
              <a:rPr lang="cs-CZ" dirty="0"/>
              <a:t> making.</a:t>
            </a:r>
          </a:p>
          <a:p>
            <a:r>
              <a:rPr lang="en-US" dirty="0"/>
              <a:t>The business community must accept the data warehouse if it is to be</a:t>
            </a:r>
            <a:r>
              <a:rPr lang="cs-CZ" dirty="0"/>
              <a:t> </a:t>
            </a:r>
            <a:r>
              <a:rPr lang="en-US" dirty="0"/>
              <a:t>deemed successful.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70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295-9F78-4882-8ED8-A886F16F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5C29-D2C7-4B04-A435-7A14A825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your users by business area, job responsibilities, and computer</a:t>
            </a:r>
            <a:r>
              <a:rPr lang="cs-CZ" dirty="0"/>
              <a:t> tolerance.</a:t>
            </a:r>
          </a:p>
          <a:p>
            <a:r>
              <a:rPr lang="en-US" dirty="0"/>
              <a:t>Determine the decisions the business users want to make with the help of</a:t>
            </a:r>
            <a:r>
              <a:rPr lang="cs-CZ" dirty="0"/>
              <a:t> the data warehouse.</a:t>
            </a:r>
          </a:p>
          <a:p>
            <a:r>
              <a:rPr lang="en-US" dirty="0"/>
              <a:t>Identify the “best” users who make effective, high-impact decisions using</a:t>
            </a:r>
            <a:r>
              <a:rPr lang="cs-CZ" dirty="0"/>
              <a:t> the data warehouse.</a:t>
            </a:r>
          </a:p>
          <a:p>
            <a:r>
              <a:rPr lang="en-US" dirty="0"/>
              <a:t> Find potential new users and make them aware of the data warehouse.</a:t>
            </a:r>
            <a:endParaRPr lang="cs-CZ" dirty="0"/>
          </a:p>
          <a:p>
            <a:r>
              <a:rPr lang="en-US" dirty="0"/>
              <a:t>Choose the most effective, actionable subset of the data to present in the</a:t>
            </a:r>
            <a:r>
              <a:rPr lang="cs-CZ" dirty="0"/>
              <a:t> </a:t>
            </a:r>
            <a:r>
              <a:rPr lang="en-US" dirty="0"/>
              <a:t>data warehouse, drawn from the vast universe of possible data in your</a:t>
            </a:r>
            <a:r>
              <a:rPr lang="cs-CZ" dirty="0"/>
              <a:t>organization.</a:t>
            </a:r>
          </a:p>
          <a:p>
            <a:r>
              <a:rPr lang="en-US" dirty="0"/>
              <a:t> Make the user interfaces and applications simple and template-driven,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76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2641-68B8-4383-8BFB-3843C375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Strategy</a:t>
            </a:r>
            <a:br>
              <a:rPr lang="cs-CZ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C5F5-9C55-47EC-8324-905CB96F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sure the data is accurate and can be trusted, labeling it consistently</a:t>
            </a:r>
            <a:r>
              <a:rPr lang="cs-CZ" dirty="0"/>
              <a:t> across the enterprise.</a:t>
            </a:r>
          </a:p>
          <a:p>
            <a:r>
              <a:rPr lang="en-US" dirty="0"/>
              <a:t>Continuously monitor the accuracy of the data and the content of the</a:t>
            </a:r>
            <a:r>
              <a:rPr lang="cs-CZ" dirty="0"/>
              <a:t> delivered reports.</a:t>
            </a:r>
          </a:p>
          <a:p>
            <a:r>
              <a:rPr lang="en-US" dirty="0"/>
              <a:t>Search for new data sources, and continuously adapt the data warehouse</a:t>
            </a:r>
            <a:r>
              <a:rPr lang="cs-CZ" dirty="0"/>
              <a:t> </a:t>
            </a:r>
            <a:r>
              <a:rPr lang="en-US" dirty="0"/>
              <a:t>to changing data profiles, reporting requirements, and business priorities.</a:t>
            </a:r>
          </a:p>
          <a:p>
            <a:r>
              <a:rPr lang="en-US" dirty="0"/>
              <a:t>Take a portion of the credit for the business decisions made using the data</a:t>
            </a:r>
            <a:r>
              <a:rPr lang="cs-CZ" dirty="0"/>
              <a:t> </a:t>
            </a:r>
            <a:r>
              <a:rPr lang="en-US" dirty="0"/>
              <a:t>warehouse, and use these successes to justify your staffing, software, and</a:t>
            </a:r>
            <a:r>
              <a:rPr lang="cs-CZ" dirty="0"/>
              <a:t> hardware expenditures.</a:t>
            </a:r>
          </a:p>
          <a:p>
            <a:r>
              <a:rPr lang="en-US" dirty="0"/>
              <a:t>Publish the data on a regular basis.</a:t>
            </a:r>
          </a:p>
          <a:p>
            <a:r>
              <a:rPr lang="en-US" dirty="0"/>
              <a:t>Maintain the trust of business users.</a:t>
            </a:r>
          </a:p>
          <a:p>
            <a:r>
              <a:rPr lang="en-US" dirty="0"/>
              <a:t>Keep your business users, executive sponsors, and boss happy</a:t>
            </a:r>
            <a:r>
              <a:rPr lang="cs-CZ" dirty="0"/>
              <a:t> </a:t>
            </a:r>
            <a:r>
              <a:rPr lang="en-US" dirty="0"/>
              <a:t>explicitly matching to the users’ cognitive processing profiles.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431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2791-7D6B-4477-8488-AD64358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the data warehouse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C507DE-9CC2-43F0-900E-29D7D607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488" y="2672357"/>
            <a:ext cx="617306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3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59D0-CF9B-4154-BEAD-0756DEFE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Power BI</a:t>
            </a:r>
          </a:p>
        </p:txBody>
      </p:sp>
      <p:pic>
        <p:nvPicPr>
          <p:cNvPr id="1026" name="Picture 2" descr="Gartner Magic Quadrant for Analytics and &#10;Business &#10;Intelligence Platforms 2019">
            <a:extLst>
              <a:ext uri="{FF2B5EF4-FFF2-40B4-BE49-F238E27FC236}">
                <a16:creationId xmlns:a16="http://schemas.microsoft.com/office/drawing/2014/main" id="{051235C2-760D-4888-B423-A422BFA989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04" y="2160588"/>
            <a:ext cx="346438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7D3B-73D4-4476-9116-665279375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Getting data</a:t>
            </a:r>
            <a:endParaRPr lang="en-US" dirty="0"/>
          </a:p>
          <a:p>
            <a:r>
              <a:rPr lang="en-US" dirty="0">
                <a:hlinkClick r:id="rId4"/>
              </a:rPr>
              <a:t>Modeling</a:t>
            </a:r>
            <a:endParaRPr lang="en-US" dirty="0"/>
          </a:p>
          <a:p>
            <a:r>
              <a:rPr lang="en-US" dirty="0">
                <a:hlinkClick r:id="rId5"/>
              </a:rPr>
              <a:t>Visualizations</a:t>
            </a:r>
            <a:endParaRPr lang="en-US" dirty="0"/>
          </a:p>
          <a:p>
            <a:r>
              <a:rPr lang="en-US" u="sng" dirty="0">
                <a:hlinkClick r:id="rId6"/>
              </a:rPr>
              <a:t>Exploring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9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1736</Words>
  <Application>Microsoft Office PowerPoint</Application>
  <PresentationFormat>Widescreen</PresentationFormat>
  <Paragraphs>250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Monotype Sorts</vt:lpstr>
      <vt:lpstr>Trebuchet MS</vt:lpstr>
      <vt:lpstr>Wingdings</vt:lpstr>
      <vt:lpstr>Wingdings 3</vt:lpstr>
      <vt:lpstr>Facet</vt:lpstr>
      <vt:lpstr>Kimball - datawarehouse</vt:lpstr>
      <vt:lpstr>Data Warehouse Definition</vt:lpstr>
      <vt:lpstr>Technical skills</vt:lpstr>
      <vt:lpstr>Business Requirements</vt:lpstr>
      <vt:lpstr>Business Requirements</vt:lpstr>
      <vt:lpstr>Strategy</vt:lpstr>
      <vt:lpstr>Strategy </vt:lpstr>
      <vt:lpstr>Basic elements of the data warehouse</vt:lpstr>
      <vt:lpstr>Microsoft Power BI</vt:lpstr>
      <vt:lpstr>Staging area (kitchin)</vt:lpstr>
      <vt:lpstr>Data cleansing</vt:lpstr>
      <vt:lpstr>Staging in 3rd normal form</vt:lpstr>
      <vt:lpstr>Data Presentation</vt:lpstr>
      <vt:lpstr>Dimensional Modelling</vt:lpstr>
      <vt:lpstr>Dimensional Model</vt:lpstr>
      <vt:lpstr>Dimensional model from database perspective</vt:lpstr>
      <vt:lpstr>OLTP vs DW</vt:lpstr>
      <vt:lpstr>PowerPoint Presentation</vt:lpstr>
      <vt:lpstr>Surrogate Key</vt:lpstr>
      <vt:lpstr>Fact Table</vt:lpstr>
      <vt:lpstr>Dimension Tables</vt:lpstr>
      <vt:lpstr>Data Dimension</vt:lpstr>
      <vt:lpstr>Strengths of the Dimensional Model </vt:lpstr>
      <vt:lpstr>Building a Data Warehouse from a Normalized Database</vt:lpstr>
      <vt:lpstr>Structural Dimensions</vt:lpstr>
      <vt:lpstr>Steps in dimensional modeling</vt:lpstr>
      <vt:lpstr>Converting an ELTP Diagram</vt:lpstr>
      <vt:lpstr>Fact Tables</vt:lpstr>
      <vt:lpstr>Grain (unit of analysis)</vt:lpstr>
      <vt:lpstr>PowerPoint Presentation</vt:lpstr>
      <vt:lpstr>PowerPoint Presentation</vt:lpstr>
      <vt:lpstr>Simple DW hierarchy pattern.</vt:lpstr>
      <vt:lpstr>Good Attributes</vt:lpstr>
      <vt:lpstr>Date 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Kimball - datawarehouse</dc:title>
  <dc:creator>Rene Moyzes</dc:creator>
  <cp:lastModifiedBy>Rene Moyzes</cp:lastModifiedBy>
  <cp:revision>4</cp:revision>
  <dcterms:created xsi:type="dcterms:W3CDTF">2020-02-19T19:19:42Z</dcterms:created>
  <dcterms:modified xsi:type="dcterms:W3CDTF">2020-02-20T16:37:06Z</dcterms:modified>
</cp:coreProperties>
</file>