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4" r:id="rId10"/>
    <p:sldId id="262" r:id="rId11"/>
    <p:sldId id="265" r:id="rId12"/>
    <p:sldId id="266" r:id="rId13"/>
    <p:sldId id="267" r:id="rId14"/>
    <p:sldId id="271" r:id="rId15"/>
    <p:sldId id="273" r:id="rId16"/>
    <p:sldId id="269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72" y="-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base" TargetMode="External"/><Relationship Id="rId2" Type="http://schemas.openxmlformats.org/officeDocument/2006/relationships/hyperlink" Target="https://en.wikipedia.org/wiki/Wikipedia:Citation_need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Natural_key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guided-learning/gettingdata#step-0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microsoft.com/en-us/power-bi/guided-learning/exploringdata#step-0" TargetMode="External"/><Relationship Id="rId5" Type="http://schemas.openxmlformats.org/officeDocument/2006/relationships/hyperlink" Target="https://docs.microsoft.com/en-us/power-bi/guided-learning/visualizations#step-0" TargetMode="External"/><Relationship Id="rId4" Type="http://schemas.openxmlformats.org/officeDocument/2006/relationships/hyperlink" Target="https://docs.microsoft.com/en-us/power-bi/guided-learning/modeling#step-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F3361-76DD-4D83-888A-1C9C58EBD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Kimball - datawarehouse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02917-3271-406D-A0EF-0D7F779C3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9782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26B5-B5F7-416E-908D-F814B5FF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Staging in 3rd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9EF3E-AD68-4000-86AC-22B991C43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It is acceptable to create a normalized database to support the staging processes;</a:t>
            </a:r>
            <a:r>
              <a:rPr lang="cs-CZ" b="1" dirty="0"/>
              <a:t> </a:t>
            </a:r>
            <a:r>
              <a:rPr lang="en-US" b="1" dirty="0"/>
              <a:t>however, this is not the end goal. </a:t>
            </a:r>
            <a:endParaRPr lang="cs-CZ" b="1" dirty="0"/>
          </a:p>
          <a:p>
            <a:r>
              <a:rPr lang="en-US" b="1" dirty="0"/>
              <a:t>The normalized structures must be off-limits to</a:t>
            </a:r>
            <a:r>
              <a:rPr lang="cs-CZ" b="1" dirty="0"/>
              <a:t> </a:t>
            </a:r>
            <a:r>
              <a:rPr lang="en-US" b="1" dirty="0"/>
              <a:t>user queries because they defeat understandability and performance. </a:t>
            </a:r>
            <a:endParaRPr lang="cs-CZ" b="1" dirty="0"/>
          </a:p>
          <a:p>
            <a:r>
              <a:rPr lang="en-US" b="1" dirty="0"/>
              <a:t>As soon as a</a:t>
            </a:r>
            <a:r>
              <a:rPr lang="cs-CZ" b="1" dirty="0"/>
              <a:t> </a:t>
            </a:r>
            <a:r>
              <a:rPr lang="en-US" b="1" dirty="0"/>
              <a:t>database supports query and presentation services, it must be considered part of the</a:t>
            </a:r>
            <a:r>
              <a:rPr lang="cs-CZ" b="1" dirty="0"/>
              <a:t> </a:t>
            </a:r>
            <a:r>
              <a:rPr lang="en-US" b="1" dirty="0"/>
              <a:t>data warehouse presentation area. </a:t>
            </a:r>
            <a:endParaRPr lang="cs-CZ" b="1" dirty="0"/>
          </a:p>
          <a:p>
            <a:r>
              <a:rPr lang="en-US" b="1" dirty="0"/>
              <a:t>By default, normalized databases are excluded</a:t>
            </a:r>
            <a:r>
              <a:rPr lang="cs-CZ" b="1" dirty="0"/>
              <a:t> </a:t>
            </a:r>
            <a:r>
              <a:rPr lang="en-US" b="1" dirty="0"/>
              <a:t>from the presentation area, which should be strictly dimensionally structured.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46723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DB06-9D09-4152-97B7-943603D6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Data Presentation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94565-5744-4AA0-8A50-F3D2B2C87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presentation area is where data is organized, stored, and made available</a:t>
            </a:r>
            <a:r>
              <a:rPr lang="cs-CZ" dirty="0"/>
              <a:t> </a:t>
            </a:r>
            <a:r>
              <a:rPr lang="en-US" dirty="0"/>
              <a:t>for direct querying by users, report writers, and other analytical applications.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56387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6AD9-8866-4255-90ED-CB0B4800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Dimensional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86F06-CB00-4B7C-BB63-24F8783CB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Makes databases simple and understandable.</a:t>
            </a:r>
          </a:p>
          <a:p>
            <a:r>
              <a:rPr lang="cs-CZ" dirty="0"/>
              <a:t>Adimensional model contains the same information </a:t>
            </a:r>
            <a:r>
              <a:rPr lang="en-US" dirty="0"/>
              <a:t>as a normalized model but packages the data in a format whose design</a:t>
            </a:r>
            <a:r>
              <a:rPr lang="cs-CZ" dirty="0"/>
              <a:t> </a:t>
            </a:r>
            <a:r>
              <a:rPr lang="en-US" dirty="0"/>
              <a:t>goals are user understandability, query performance, and resilience to change.</a:t>
            </a:r>
            <a:endParaRPr lang="cs-CZ" dirty="0"/>
          </a:p>
          <a:p>
            <a:r>
              <a:rPr lang="en-US" dirty="0"/>
              <a:t>All the data marts must be built using common dimensions and facts, which</a:t>
            </a:r>
            <a:r>
              <a:rPr lang="cs-CZ" dirty="0"/>
              <a:t> </a:t>
            </a:r>
            <a:r>
              <a:rPr lang="en-US" dirty="0"/>
              <a:t>we refer to as </a:t>
            </a:r>
            <a:r>
              <a:rPr lang="en-US" b="1" i="1" dirty="0"/>
              <a:t>conformed</a:t>
            </a:r>
            <a:r>
              <a:rPr lang="en-US" i="1" dirty="0"/>
              <a:t>.</a:t>
            </a:r>
            <a:endParaRPr lang="cs-CZ" i="1" dirty="0"/>
          </a:p>
          <a:p>
            <a:r>
              <a:rPr lang="en-US" dirty="0"/>
              <a:t>Data in the </a:t>
            </a:r>
            <a:r>
              <a:rPr lang="en-US" dirty="0" err="1"/>
              <a:t>queryable</a:t>
            </a:r>
            <a:r>
              <a:rPr lang="en-US" dirty="0"/>
              <a:t> presentation area of the data warehouse must be dimensional</a:t>
            </a:r>
            <a:r>
              <a:rPr lang="cs-CZ" dirty="0"/>
              <a:t> </a:t>
            </a:r>
            <a:r>
              <a:rPr lang="en-US" dirty="0"/>
              <a:t>must be atomic, and must adhere to the data warehouse bus architecture.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59024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5A77D-7DFB-4548-AF78-C556A3EC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Dimensional Modelling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CDA91-7C92-458C-A33E-3645F7A79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6910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6C37EE-79D0-40D4-9581-47A2C361C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627" y="2471624"/>
            <a:ext cx="7836541" cy="22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55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B954-461B-478B-9A6C-6A451563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Surrogate Key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5F896D-0C6A-4748-B090-595319D4E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Wikipedia: </a:t>
            </a:r>
            <a:r>
              <a:rPr lang="en-US" dirty="0"/>
              <a:t>A </a:t>
            </a:r>
            <a:r>
              <a:rPr lang="en-US" b="1" dirty="0"/>
              <a:t>surrogate key</a:t>
            </a:r>
            <a:r>
              <a:rPr lang="en-US" dirty="0"/>
              <a:t> (or </a:t>
            </a:r>
            <a:r>
              <a:rPr lang="en-US" b="1" dirty="0"/>
              <a:t>synthetic key</a:t>
            </a:r>
            <a:r>
              <a:rPr lang="en-US" dirty="0"/>
              <a:t>, </a:t>
            </a:r>
            <a:r>
              <a:rPr lang="en-US" b="1" dirty="0"/>
              <a:t>entity identifier</a:t>
            </a:r>
            <a:r>
              <a:rPr lang="en-US" dirty="0"/>
              <a:t>, </a:t>
            </a:r>
            <a:r>
              <a:rPr lang="en-US" b="1" dirty="0"/>
              <a:t>system-generated key</a:t>
            </a:r>
            <a:r>
              <a:rPr lang="en-US" dirty="0"/>
              <a:t>, </a:t>
            </a:r>
            <a:r>
              <a:rPr lang="en-US" b="1" dirty="0"/>
              <a:t>database sequence number</a:t>
            </a:r>
            <a:r>
              <a:rPr lang="en-US" dirty="0"/>
              <a:t>, </a:t>
            </a:r>
            <a:r>
              <a:rPr lang="en-US" b="1" dirty="0" err="1"/>
              <a:t>factless</a:t>
            </a:r>
            <a:r>
              <a:rPr lang="en-US" b="1" dirty="0"/>
              <a:t> key</a:t>
            </a:r>
            <a:r>
              <a:rPr lang="en-US" dirty="0"/>
              <a:t>, </a:t>
            </a:r>
            <a:r>
              <a:rPr lang="en-US" b="1" dirty="0"/>
              <a:t>technical key</a:t>
            </a:r>
            <a:r>
              <a:rPr lang="en-US" dirty="0"/>
              <a:t>, or </a:t>
            </a:r>
            <a:r>
              <a:rPr lang="en-US" b="1" dirty="0"/>
              <a:t>arbitrary unique identifier</a:t>
            </a:r>
            <a:r>
              <a:rPr lang="en-US" baseline="30000" dirty="0"/>
              <a:t>[</a:t>
            </a:r>
            <a:r>
              <a:rPr lang="en-US" i="1" baseline="30000" dirty="0">
                <a:hlinkClick r:id="rId2" tooltip="Wikipedia:Citation needed"/>
              </a:rPr>
              <a:t>citation needed</a:t>
            </a:r>
            <a:r>
              <a:rPr lang="en-US" baseline="30000" dirty="0"/>
              <a:t>]</a:t>
            </a:r>
            <a:r>
              <a:rPr lang="en-US" dirty="0"/>
              <a:t>) in a </a:t>
            </a:r>
            <a:r>
              <a:rPr lang="en-US" dirty="0">
                <a:hlinkClick r:id="rId3" tooltip="Database"/>
              </a:rPr>
              <a:t>database</a:t>
            </a:r>
            <a:r>
              <a:rPr lang="en-US" dirty="0"/>
              <a:t> is a unique identifier for either an </a:t>
            </a:r>
            <a:r>
              <a:rPr lang="en-US" i="1" dirty="0"/>
              <a:t>entity</a:t>
            </a:r>
            <a:r>
              <a:rPr lang="en-US" dirty="0"/>
              <a:t> in the modeled world or an </a:t>
            </a:r>
            <a:r>
              <a:rPr lang="en-US" i="1" dirty="0"/>
              <a:t>object</a:t>
            </a:r>
            <a:r>
              <a:rPr lang="en-US" dirty="0"/>
              <a:t> in the database. The surrogate key is </a:t>
            </a:r>
            <a:r>
              <a:rPr lang="en-US" i="1" dirty="0"/>
              <a:t>not</a:t>
            </a:r>
            <a:r>
              <a:rPr lang="en-US" dirty="0"/>
              <a:t> derived from application data, unlike a </a:t>
            </a:r>
            <a:r>
              <a:rPr lang="en-US" i="1" dirty="0">
                <a:hlinkClick r:id="rId4" tooltip="Natural key"/>
              </a:rPr>
              <a:t>natural</a:t>
            </a:r>
            <a:r>
              <a:rPr lang="en-US" dirty="0">
                <a:hlinkClick r:id="rId4" tooltip="Natural key"/>
              </a:rPr>
              <a:t> (or </a:t>
            </a:r>
            <a:r>
              <a:rPr lang="en-US" i="1" dirty="0">
                <a:hlinkClick r:id="rId4" tooltip="Natural key"/>
              </a:rPr>
              <a:t>business</a:t>
            </a:r>
            <a:r>
              <a:rPr lang="en-US" dirty="0">
                <a:hlinkClick r:id="rId4" tooltip="Natural key"/>
              </a:rPr>
              <a:t>) key</a:t>
            </a:r>
            <a:r>
              <a:rPr lang="en-US" dirty="0"/>
              <a:t> which is derived from application data.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624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14B6-6923-4137-89C3-21AD4290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Fact Table</a:t>
            </a:r>
            <a:endParaRPr lang="cs-CZ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88E87F-939F-4A88-BCC2-DFEE371FDC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fact table is the primary table in a dimensional model where the numerical</a:t>
            </a:r>
            <a:r>
              <a:rPr lang="cs-CZ" dirty="0"/>
              <a:t> </a:t>
            </a:r>
            <a:r>
              <a:rPr lang="en-US" dirty="0"/>
              <a:t>performance measurements of the business are stored</a:t>
            </a:r>
            <a:endParaRPr lang="cs-CZ" dirty="0"/>
          </a:p>
          <a:p>
            <a:r>
              <a:rPr lang="en-US" dirty="0"/>
              <a:t>The most useful facts in a fact table are numeric and additive</a:t>
            </a:r>
            <a:endParaRPr lang="cs-CZ" dirty="0"/>
          </a:p>
          <a:p>
            <a:r>
              <a:rPr lang="en-US" dirty="0"/>
              <a:t>Fact tables express the many-to-many relationships between dimensions in dimensional</a:t>
            </a:r>
            <a:r>
              <a:rPr lang="cs-CZ" dirty="0"/>
              <a:t> models.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B365C99-C323-46F9-8AF2-FC0F6058213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09318" y="3779752"/>
            <a:ext cx="2343477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96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9FA6-237C-49CF-B74A-61C5678B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Dimension Tables</a:t>
            </a:r>
            <a:endParaRPr lang="cs-C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B682A-2560-478F-A59C-039F9461F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1930401"/>
            <a:ext cx="4185623" cy="4110962"/>
          </a:xfrm>
        </p:spPr>
        <p:txBody>
          <a:bodyPr/>
          <a:lstStyle/>
          <a:p>
            <a:r>
              <a:rPr lang="cs-CZ" dirty="0"/>
              <a:t>The dimension tables </a:t>
            </a:r>
            <a:r>
              <a:rPr lang="en-US" dirty="0"/>
              <a:t>contain the textual descriptors of the business</a:t>
            </a:r>
            <a:r>
              <a:rPr lang="cs-CZ" dirty="0"/>
              <a:t>.</a:t>
            </a:r>
          </a:p>
          <a:p>
            <a:r>
              <a:rPr lang="en-US" dirty="0"/>
              <a:t>Dimension tables are the entry points into the fact table. </a:t>
            </a:r>
            <a:endParaRPr lang="cs-CZ" dirty="0"/>
          </a:p>
          <a:p>
            <a:r>
              <a:rPr lang="en-US" dirty="0"/>
              <a:t>Robust dimension attributes</a:t>
            </a:r>
            <a:r>
              <a:rPr lang="cs-CZ" dirty="0"/>
              <a:t> </a:t>
            </a:r>
            <a:r>
              <a:rPr lang="en-US" dirty="0"/>
              <a:t>deliver robust analytic slicing and dicing capabilities.</a:t>
            </a:r>
            <a:endParaRPr lang="cs-CZ" dirty="0"/>
          </a:p>
          <a:p>
            <a:r>
              <a:rPr lang="en-US" dirty="0"/>
              <a:t>The dimensions implement</a:t>
            </a:r>
            <a:r>
              <a:rPr lang="cs-CZ" dirty="0"/>
              <a:t> </a:t>
            </a:r>
            <a:r>
              <a:rPr lang="en-US" dirty="0"/>
              <a:t>the user interface to the data warehouse.</a:t>
            </a:r>
            <a:endParaRPr lang="cs-CZ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1F4015-419C-44DD-BE74-A7F75B64D37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52369" y="2273300"/>
            <a:ext cx="2433411" cy="32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27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D49F-3D95-410E-B18A-AE8EF230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Data Dimension</a:t>
            </a:r>
            <a:endParaRPr lang="cs-CZ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0BD7A7-A800-4148-AE0D-E08CD2F439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6228" y="2736850"/>
            <a:ext cx="3984743" cy="330517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A5BD90-CAE6-45EF-B1A4-B47846901B1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/>
              <a:t>Every process has a time perspective</a:t>
            </a:r>
          </a:p>
        </p:txBody>
      </p:sp>
    </p:spTree>
    <p:extLst>
      <p:ext uri="{BB962C8B-B14F-4D97-AF65-F5344CB8AC3E}">
        <p14:creationId xmlns:p14="http://schemas.microsoft.com/office/powerpoint/2010/main" val="200160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850C-6C2B-4836-A767-6EF31813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Business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A5FFA-8617-46FD-BBD0-0927DF7C9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“We have mountains of data in this company, but we can’t access it.”</a:t>
            </a:r>
          </a:p>
          <a:p>
            <a:r>
              <a:rPr lang="en-US" dirty="0"/>
              <a:t> “We need to slice and dice the data every which way.”</a:t>
            </a:r>
          </a:p>
          <a:p>
            <a:r>
              <a:rPr lang="en-US" dirty="0"/>
              <a:t> “You’ve got to make it easy for business people to get at the data directly.”</a:t>
            </a:r>
          </a:p>
          <a:p>
            <a:r>
              <a:rPr lang="en-US" dirty="0"/>
              <a:t> “Just show me what is important.”</a:t>
            </a:r>
          </a:p>
          <a:p>
            <a:r>
              <a:rPr lang="en-US" dirty="0"/>
              <a:t> “It drives me crazy to have two people present the same business metrics</a:t>
            </a:r>
          </a:p>
          <a:p>
            <a:r>
              <a:rPr lang="en-US" dirty="0"/>
              <a:t>at a meeting, but with different numbers.”</a:t>
            </a:r>
          </a:p>
          <a:p>
            <a:r>
              <a:rPr lang="en-US" dirty="0"/>
              <a:t> “We want people to use information to support more fact-based decision</a:t>
            </a:r>
          </a:p>
          <a:p>
            <a:r>
              <a:rPr lang="cs-CZ" dirty="0"/>
              <a:t>making.”</a:t>
            </a:r>
          </a:p>
        </p:txBody>
      </p:sp>
    </p:spTree>
    <p:extLst>
      <p:ext uri="{BB962C8B-B14F-4D97-AF65-F5344CB8AC3E}">
        <p14:creationId xmlns:p14="http://schemas.microsoft.com/office/powerpoint/2010/main" val="171557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074B-E5B4-4AA4-B14B-3ED49FCB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Business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B9E8-5895-4337-B7A1-018B8B2B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warehouse must make an organization’s information easily accessible.</a:t>
            </a:r>
            <a:endParaRPr lang="cs-CZ" dirty="0"/>
          </a:p>
          <a:p>
            <a:r>
              <a:rPr lang="en-US" dirty="0"/>
              <a:t>The data warehouse must present the organization’s information consistently.</a:t>
            </a:r>
            <a:endParaRPr lang="cs-CZ" dirty="0"/>
          </a:p>
          <a:p>
            <a:r>
              <a:rPr lang="en-US" dirty="0"/>
              <a:t>The data warehouse must be adaptive and resilient to change.</a:t>
            </a:r>
            <a:endParaRPr lang="cs-CZ" dirty="0"/>
          </a:p>
          <a:p>
            <a:r>
              <a:rPr lang="en-US" dirty="0"/>
              <a:t>The data warehouse must be a secure bastion that protects our information</a:t>
            </a:r>
            <a:r>
              <a:rPr lang="cs-CZ" dirty="0"/>
              <a:t> assets.</a:t>
            </a:r>
          </a:p>
          <a:p>
            <a:r>
              <a:rPr lang="en-US" dirty="0"/>
              <a:t>The data warehouse must serve as the foundation for improved decision</a:t>
            </a:r>
            <a:r>
              <a:rPr lang="cs-CZ" dirty="0"/>
              <a:t> making.</a:t>
            </a:r>
          </a:p>
          <a:p>
            <a:r>
              <a:rPr lang="en-US" dirty="0"/>
              <a:t>The business community must accept the data warehouse if it is to be</a:t>
            </a:r>
            <a:r>
              <a:rPr lang="cs-CZ" dirty="0"/>
              <a:t> </a:t>
            </a:r>
            <a:r>
              <a:rPr lang="en-US" dirty="0"/>
              <a:t>deemed successful.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1708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2295-9F78-4882-8ED8-A886F16F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05C29-D2C7-4B04-A435-7A14A825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your users by business area, job responsibilities, and computer</a:t>
            </a:r>
            <a:r>
              <a:rPr lang="cs-CZ" dirty="0"/>
              <a:t> tolerance.</a:t>
            </a:r>
          </a:p>
          <a:p>
            <a:r>
              <a:rPr lang="en-US" dirty="0"/>
              <a:t>Determine the decisions the business users want to make with the help of</a:t>
            </a:r>
            <a:r>
              <a:rPr lang="cs-CZ" dirty="0"/>
              <a:t> the data warehouse.</a:t>
            </a:r>
          </a:p>
          <a:p>
            <a:r>
              <a:rPr lang="en-US" dirty="0"/>
              <a:t>Identify the “best” users who make effective, high-impact decisions using</a:t>
            </a:r>
            <a:r>
              <a:rPr lang="cs-CZ" dirty="0"/>
              <a:t> the data warehouse.</a:t>
            </a:r>
          </a:p>
          <a:p>
            <a:r>
              <a:rPr lang="en-US" dirty="0"/>
              <a:t> Find potential new users and make them aware of the data warehouse.</a:t>
            </a:r>
            <a:endParaRPr lang="cs-CZ" dirty="0"/>
          </a:p>
          <a:p>
            <a:r>
              <a:rPr lang="en-US" dirty="0"/>
              <a:t>Choose the most effective, actionable subset of the data to present in the</a:t>
            </a:r>
            <a:r>
              <a:rPr lang="cs-CZ" dirty="0"/>
              <a:t> </a:t>
            </a:r>
            <a:r>
              <a:rPr lang="en-US" dirty="0"/>
              <a:t>data warehouse, drawn from the vast universe of possible data in your</a:t>
            </a:r>
            <a:r>
              <a:rPr lang="cs-CZ" dirty="0"/>
              <a:t>organization.</a:t>
            </a:r>
          </a:p>
          <a:p>
            <a:r>
              <a:rPr lang="en-US" dirty="0"/>
              <a:t> Make the user interfaces and applications simple and template-driven,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1762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2641-68B8-4383-8BFB-3843C3759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Strategy</a:t>
            </a:r>
            <a:br>
              <a:rPr lang="cs-CZ" dirty="0"/>
            </a:b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C5F5-9C55-47EC-8324-905CB96F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 sure the data is accurate and can be trusted, labeling it consistently</a:t>
            </a:r>
            <a:r>
              <a:rPr lang="cs-CZ" dirty="0"/>
              <a:t> across the enterprise.</a:t>
            </a:r>
          </a:p>
          <a:p>
            <a:r>
              <a:rPr lang="en-US" dirty="0"/>
              <a:t>Continuously monitor the accuracy of the data and the content of the</a:t>
            </a:r>
            <a:r>
              <a:rPr lang="cs-CZ" dirty="0"/>
              <a:t> delivered reports.</a:t>
            </a:r>
          </a:p>
          <a:p>
            <a:r>
              <a:rPr lang="en-US" dirty="0"/>
              <a:t>Search for new data sources, and continuously adapt the data warehouse</a:t>
            </a:r>
            <a:r>
              <a:rPr lang="cs-CZ" dirty="0"/>
              <a:t> </a:t>
            </a:r>
            <a:r>
              <a:rPr lang="en-US" dirty="0"/>
              <a:t>to changing data profiles, reporting requirements, and business priorities.</a:t>
            </a:r>
          </a:p>
          <a:p>
            <a:r>
              <a:rPr lang="en-US" dirty="0"/>
              <a:t>Take a portion of the credit for the business decisions made using the data</a:t>
            </a:r>
            <a:r>
              <a:rPr lang="cs-CZ" dirty="0"/>
              <a:t> </a:t>
            </a:r>
            <a:r>
              <a:rPr lang="en-US" dirty="0"/>
              <a:t>warehouse, and use these successes to justify your staffing, software, and</a:t>
            </a:r>
            <a:r>
              <a:rPr lang="cs-CZ" dirty="0"/>
              <a:t> hardware expenditures.</a:t>
            </a:r>
          </a:p>
          <a:p>
            <a:r>
              <a:rPr lang="en-US" dirty="0"/>
              <a:t>Publish the data on a regular basis.</a:t>
            </a:r>
          </a:p>
          <a:p>
            <a:r>
              <a:rPr lang="en-US" dirty="0"/>
              <a:t>Maintain the trust of business users.</a:t>
            </a:r>
          </a:p>
          <a:p>
            <a:r>
              <a:rPr lang="en-US" dirty="0"/>
              <a:t>Keep your business users, executive sponsors, and boss happy</a:t>
            </a:r>
            <a:r>
              <a:rPr lang="cs-CZ" dirty="0"/>
              <a:t> </a:t>
            </a:r>
            <a:r>
              <a:rPr lang="en-US" dirty="0"/>
              <a:t>explicitly matching to the users’ cognitive processing profiles.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9431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2791-7D6B-4477-8488-AD64358C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elements of the data warehouse</a:t>
            </a:r>
            <a:endParaRPr lang="cs-CZ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C507DE-9CC2-43F0-900E-29D7D6075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488" y="2672357"/>
            <a:ext cx="6173061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3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259D0-CF9B-4154-BEAD-0756DEFE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Microsoft Power BI</a:t>
            </a:r>
          </a:p>
        </p:txBody>
      </p:sp>
      <p:pic>
        <p:nvPicPr>
          <p:cNvPr id="1026" name="Picture 2" descr="Gartner Magic Quadrant for Analytics and &#10;Business &#10;Intelligence Platforms 2019">
            <a:extLst>
              <a:ext uri="{FF2B5EF4-FFF2-40B4-BE49-F238E27FC236}">
                <a16:creationId xmlns:a16="http://schemas.microsoft.com/office/drawing/2014/main" id="{051235C2-760D-4888-B423-A422BFA9895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7204" y="2160588"/>
            <a:ext cx="346438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E7D3B-73D4-4476-9116-6652793754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Getting data</a:t>
            </a:r>
            <a:endParaRPr lang="en-US" dirty="0"/>
          </a:p>
          <a:p>
            <a:r>
              <a:rPr lang="en-US" dirty="0">
                <a:hlinkClick r:id="rId4"/>
              </a:rPr>
              <a:t>Modeling</a:t>
            </a:r>
            <a:endParaRPr lang="en-US" dirty="0"/>
          </a:p>
          <a:p>
            <a:r>
              <a:rPr lang="en-US" dirty="0">
                <a:hlinkClick r:id="rId5"/>
              </a:rPr>
              <a:t>Visualizations</a:t>
            </a:r>
            <a:endParaRPr lang="en-US" dirty="0"/>
          </a:p>
          <a:p>
            <a:r>
              <a:rPr lang="en-US" u="sng" dirty="0">
                <a:hlinkClick r:id="rId6"/>
              </a:rPr>
              <a:t>Exploring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6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26B5-B5F7-416E-908D-F814B5FF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Staging area (kitchin)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9EF3E-AD68-4000-86AC-22B991C43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The data </a:t>
            </a:r>
            <a:r>
              <a:rPr lang="en-US" dirty="0"/>
              <a:t>staging area is everything between the operational source systems and the</a:t>
            </a:r>
            <a:r>
              <a:rPr lang="cs-CZ" dirty="0"/>
              <a:t> data presentation area.</a:t>
            </a:r>
          </a:p>
          <a:p>
            <a:r>
              <a:rPr lang="cs-CZ" dirty="0"/>
              <a:t>Staging area might contains files or tables in any form.</a:t>
            </a:r>
          </a:p>
          <a:p>
            <a:r>
              <a:rPr lang="en-US" dirty="0"/>
              <a:t>The key architectural requirement for the data staging area is that it is off-limits to</a:t>
            </a:r>
            <a:r>
              <a:rPr lang="cs-CZ" dirty="0"/>
              <a:t> </a:t>
            </a:r>
            <a:r>
              <a:rPr lang="en-US" dirty="0"/>
              <a:t>business users and does </a:t>
            </a:r>
            <a:r>
              <a:rPr lang="en-US" i="1" dirty="0"/>
              <a:t>not </a:t>
            </a:r>
            <a:r>
              <a:rPr lang="en-US" dirty="0"/>
              <a:t>provide query and presentation services.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38493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26B5-B5F7-416E-908D-F814B5FF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9EF3E-AD68-4000-86AC-22B991C43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Data cleansing:</a:t>
            </a:r>
          </a:p>
          <a:p>
            <a:pPr lvl="1"/>
            <a:r>
              <a:rPr lang="cs-CZ" dirty="0"/>
              <a:t>C</a:t>
            </a:r>
            <a:r>
              <a:rPr lang="en-US" dirty="0" err="1"/>
              <a:t>orrecting</a:t>
            </a:r>
            <a:r>
              <a:rPr lang="en-US" dirty="0"/>
              <a:t> misspellings</a:t>
            </a:r>
            <a:endParaRPr lang="cs-CZ" dirty="0"/>
          </a:p>
          <a:p>
            <a:pPr lvl="1"/>
            <a:r>
              <a:rPr lang="en-US" dirty="0"/>
              <a:t>Resolving</a:t>
            </a:r>
            <a:r>
              <a:rPr lang="cs-CZ" dirty="0"/>
              <a:t> </a:t>
            </a:r>
            <a:r>
              <a:rPr lang="en-US" dirty="0"/>
              <a:t>domain conflicts</a:t>
            </a:r>
            <a:endParaRPr lang="cs-CZ" dirty="0"/>
          </a:p>
          <a:p>
            <a:pPr lvl="1"/>
            <a:r>
              <a:rPr lang="cs-CZ" dirty="0"/>
              <a:t>D</a:t>
            </a:r>
            <a:r>
              <a:rPr lang="en-US" dirty="0" err="1"/>
              <a:t>ealing</a:t>
            </a:r>
            <a:r>
              <a:rPr lang="en-US" dirty="0"/>
              <a:t> with missing elements</a:t>
            </a:r>
            <a:endParaRPr lang="cs-CZ" dirty="0"/>
          </a:p>
          <a:p>
            <a:pPr lvl="1"/>
            <a:r>
              <a:rPr lang="cs-CZ" dirty="0"/>
              <a:t>P</a:t>
            </a:r>
            <a:r>
              <a:rPr lang="en-US" dirty="0" err="1"/>
              <a:t>arsing</a:t>
            </a:r>
            <a:r>
              <a:rPr lang="en-US" dirty="0"/>
              <a:t> into standard formats</a:t>
            </a:r>
            <a:endParaRPr lang="cs-CZ" dirty="0"/>
          </a:p>
          <a:p>
            <a:r>
              <a:rPr lang="cs-CZ" dirty="0"/>
              <a:t>C</a:t>
            </a:r>
            <a:r>
              <a:rPr lang="en-US" dirty="0" err="1"/>
              <a:t>ombining</a:t>
            </a:r>
            <a:r>
              <a:rPr lang="en-US" dirty="0"/>
              <a:t> data from multiple sources</a:t>
            </a:r>
            <a:endParaRPr lang="cs-CZ" dirty="0"/>
          </a:p>
          <a:p>
            <a:r>
              <a:rPr lang="cs-CZ" dirty="0"/>
              <a:t>D</a:t>
            </a:r>
            <a:r>
              <a:rPr lang="en-US" dirty="0" err="1"/>
              <a:t>eduplicating</a:t>
            </a:r>
            <a:r>
              <a:rPr lang="en-US" dirty="0"/>
              <a:t> data</a:t>
            </a:r>
            <a:endParaRPr lang="cs-CZ" dirty="0"/>
          </a:p>
          <a:p>
            <a:r>
              <a:rPr lang="cs-CZ" dirty="0"/>
              <a:t>A</a:t>
            </a:r>
            <a:r>
              <a:rPr lang="en-US" dirty="0" err="1"/>
              <a:t>ssigning</a:t>
            </a:r>
            <a:r>
              <a:rPr lang="cs-CZ" dirty="0"/>
              <a:t> warehouse keys</a:t>
            </a:r>
          </a:p>
        </p:txBody>
      </p:sp>
    </p:spTree>
    <p:extLst>
      <p:ext uri="{BB962C8B-B14F-4D97-AF65-F5344CB8AC3E}">
        <p14:creationId xmlns:p14="http://schemas.microsoft.com/office/powerpoint/2010/main" val="7246996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179</TotalTime>
  <Words>826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Kimball - datawarehouse</vt:lpstr>
      <vt:lpstr>Business Requirements</vt:lpstr>
      <vt:lpstr>Business Requirements</vt:lpstr>
      <vt:lpstr>Strategy</vt:lpstr>
      <vt:lpstr>Strategy </vt:lpstr>
      <vt:lpstr>Basic elements of the data warehouse</vt:lpstr>
      <vt:lpstr>Microsoft Power BI</vt:lpstr>
      <vt:lpstr>Staging area (kitchin)</vt:lpstr>
      <vt:lpstr>Data cleansing</vt:lpstr>
      <vt:lpstr>Staging in 3rd normal form</vt:lpstr>
      <vt:lpstr>Data Presentation</vt:lpstr>
      <vt:lpstr>Dimensional Model</vt:lpstr>
      <vt:lpstr>Dimensional Modelling</vt:lpstr>
      <vt:lpstr>PowerPoint Presentation</vt:lpstr>
      <vt:lpstr>Surrogate Key</vt:lpstr>
      <vt:lpstr>Fact Table</vt:lpstr>
      <vt:lpstr>Dimension Tables</vt:lpstr>
      <vt:lpstr>Data Dimension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Kimball - datawarehouse</dc:title>
  <dc:creator>RENE MOYZES</dc:creator>
  <cp:lastModifiedBy>RENE MOYZES</cp:lastModifiedBy>
  <cp:revision>9</cp:revision>
  <dcterms:created xsi:type="dcterms:W3CDTF">2019-03-01T05:03:56Z</dcterms:created>
  <dcterms:modified xsi:type="dcterms:W3CDTF">2019-03-01T08:03:32Z</dcterms:modified>
</cp:coreProperties>
</file>