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1" r:id="rId2"/>
  </p:sldMasterIdLst>
  <p:notesMasterIdLst>
    <p:notesMasterId r:id="rId8"/>
  </p:notesMasterIdLst>
  <p:sldIdLst>
    <p:sldId id="412" r:id="rId3"/>
    <p:sldId id="256" r:id="rId4"/>
    <p:sldId id="342" r:id="rId5"/>
    <p:sldId id="449" r:id="rId6"/>
    <p:sldId id="45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se 2" id="{591A69C2-E662-744C-AC35-0DC129764AD4}">
          <p14:sldIdLst>
            <p14:sldId id="412"/>
            <p14:sldId id="256"/>
            <p14:sldId id="342"/>
            <p14:sldId id="449"/>
            <p14:sldId id="450"/>
          </p14:sldIdLst>
        </p14:section>
        <p14:section name="Appendix" id="{2F231F18-738D-D54C-B7C8-7249C432B38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95F"/>
    <a:srgbClr val="4472C4"/>
    <a:srgbClr val="002960"/>
    <a:srgbClr val="2E75B5"/>
    <a:srgbClr val="4F91FF"/>
    <a:srgbClr val="FFACC5"/>
    <a:srgbClr val="D74000"/>
    <a:srgbClr val="E9EBF5"/>
    <a:srgbClr val="BCD0EA"/>
    <a:srgbClr val="FF4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805" autoAdjust="0"/>
    <p:restoredTop sz="94660"/>
  </p:normalViewPr>
  <p:slideViewPr>
    <p:cSldViewPr snapToGrid="0">
      <p:cViewPr varScale="1">
        <p:scale>
          <a:sx n="93" d="100"/>
          <a:sy n="93" d="100"/>
        </p:scale>
        <p:origin x="208" y="536"/>
      </p:cViewPr>
      <p:guideLst>
        <p:guide orient="horz" pos="123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2C313-C83A-4639-BEE1-083EB75506DA}" type="datetimeFigureOut">
              <a:rPr lang="de-DE" smtClean="0"/>
              <a:t>20.02.20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BA7FF-1465-404D-833E-90CEBD0710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141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26CAF-3041-7349-B2E8-865138789F0E}" type="slidenum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946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26CAF-3041-7349-B2E8-865138789F0E}" type="slidenum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784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26CAF-3041-7349-B2E8-865138789F0E}" type="slidenum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8120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649760" y="6508685"/>
            <a:ext cx="892481" cy="23203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8CF15E-1F84-3740-8ED2-5CCB0C30F926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779660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2">
            <a:extLst>
              <a:ext uri="{FF2B5EF4-FFF2-40B4-BE49-F238E27FC236}">
                <a16:creationId xmlns:a16="http://schemas.microsoft.com/office/drawing/2014/main" id="{921BAD84-D8FE-1149-AF2E-755ABE2CD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038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6248ED0A-49F3-FA4D-83E5-1531C4A09F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B2E4D-591B-7D42-B0CB-FF3BFADC0ECD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D3B8B322-6309-3144-9DB7-5A559F314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RSHFR Tax Consulting </a:t>
            </a:r>
            <a:r>
              <a:rPr lang="en-GB" err="1"/>
              <a:t>GbR</a:t>
            </a:r>
            <a:endParaRPr lang="en-GB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0E437B74-C328-3A40-AEB1-364C894F1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A7423-CC9E-774D-AF0B-25C8F43DD6FD}" type="slidenum">
              <a:rPr lang="en-GB" smtClean="0"/>
              <a:t>‹Nr.›</a:t>
            </a:fld>
            <a:endParaRPr lang="en-GB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9B34B41-66D7-AF44-80F8-7D0D2E0BE629}"/>
              </a:ext>
            </a:extLst>
          </p:cNvPr>
          <p:cNvSpPr txBox="1"/>
          <p:nvPr userDrawn="1"/>
        </p:nvSpPr>
        <p:spPr>
          <a:xfrm>
            <a:off x="1783080" y="11315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C98E63B-F32F-8A47-94ED-92E7607FFAF4}"/>
              </a:ext>
            </a:extLst>
          </p:cNvPr>
          <p:cNvSpPr txBox="1"/>
          <p:nvPr userDrawn="1"/>
        </p:nvSpPr>
        <p:spPr>
          <a:xfrm>
            <a:off x="1108710" y="10172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68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94369D-85DF-3B4E-9F9B-64036661A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56660" y="431069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C538B9-9C0D-6345-AE82-6A2EF419F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8446C2-6D6A-9E43-88D5-057D0A36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B2E4D-591B-7D42-B0CB-FF3BFADC0ECD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BF73DC-605F-F24A-9906-54AE512F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2AFD6B-433D-2A4C-BAAD-8A645F67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7423-CC9E-774D-AF0B-25C8F43DD6F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832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3AE654-24E7-9543-AE39-D3303F742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B239C6-0790-DF4D-9E0F-898587FE6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0858F1-5090-6B49-8DED-8EB64DC65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B2E4D-591B-7D42-B0CB-FF3BFADC0ECD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C505D4-9224-664E-9B0A-48B47A44A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3F3018-4E38-C046-989D-5256A922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7423-CC9E-774D-AF0B-25C8F43DD6F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344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8A97A2-9CE4-6E4F-8728-6089F74D5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56660" y="431069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80C7BE-63F3-7A43-A173-FAA2E9E050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A10B09-DF35-C744-8D6A-A1CB5B034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A8503C-BA64-0240-B383-768C9F6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B2E4D-591B-7D42-B0CB-FF3BFADC0ECD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ECAB29-3AA5-734D-BC96-1F5B6AFE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5DCAAC-AC1A-3342-89CA-8CF39C36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7423-CC9E-774D-AF0B-25C8F43DD6F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04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8C5250-364D-5741-8400-8A9F83E7D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C528E8-1F42-3540-8762-B05D9ACD6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051DA7-AC8E-E047-8A20-553314732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695D0DA-2928-704D-8DDC-D00546EE2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B9667E2-18B0-054C-BBAB-7B095B6F5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D70D9D1-AE1E-4743-AFC2-60D7B9978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B2E4D-591B-7D42-B0CB-FF3BFADC0ECD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AADFD39-560B-C046-BC06-F3CD4BFDF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6B15F01-D049-0E40-BAE0-1BA6E5F0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7423-CC9E-774D-AF0B-25C8F43DD6F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0114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56EF3-0CD5-7044-97D4-FE703892A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56660" y="431069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D22F1AE-2572-7640-A0A8-A5F8F846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B2E4D-591B-7D42-B0CB-FF3BFADC0ECD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7D418AC-A375-BF46-9845-D25A3D9C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18CFA5-7D2A-1149-9AC6-3D1E6FC3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7423-CC9E-774D-AF0B-25C8F43DD6F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910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31596B2-7516-704E-8700-FFE651C3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B2E4D-591B-7D42-B0CB-FF3BFADC0ECD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CFC8641-337D-5D41-BA0D-39F50F4A3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E7EAD3-10E9-CE4A-A27E-44E83282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7423-CC9E-774D-AF0B-25C8F43DD6F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34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0698" y="241069"/>
            <a:ext cx="9459884" cy="77308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697" y="1168920"/>
            <a:ext cx="1141504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062541" y="6480687"/>
            <a:ext cx="2743200" cy="294507"/>
          </a:xfrm>
          <a:prstGeom prst="rect">
            <a:avLst/>
          </a:prstGeom>
        </p:spPr>
        <p:txBody>
          <a:bodyPr/>
          <a:lstStyle>
            <a:lvl1pPr algn="r">
              <a:defRPr sz="1300"/>
            </a:lvl1pPr>
          </a:lstStyle>
          <a:p>
            <a:fld id="{10B26CAF-3041-7349-B2E8-865138789F0E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9207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E819F3-46D7-E546-98D1-C31F9903D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042E33-4E32-D346-B3A9-2F913DB9D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9DEE92-F21D-7A4C-81BF-FBADB85A2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960E2D-0D0E-1447-8100-53D10F7B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B2E4D-591B-7D42-B0CB-FF3BFADC0ECD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5C53B2-92A6-3A45-AB6F-7347818F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869F81-6C2A-DD42-8DEF-B119CA75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7423-CC9E-774D-AF0B-25C8F43DD6F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4398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75BE33-C019-304A-8530-072A943F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7BFCE31-4CD9-8E49-9830-DC87169A5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E1A23D-896D-8B45-94E0-087F2840D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B385B2-AC35-394C-BFD9-D10898735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B2E4D-591B-7D42-B0CB-FF3BFADC0ECD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7A824F-451F-0146-89F3-47AD6E9AD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547E19-64D2-6243-93BC-18D6570A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7423-CC9E-774D-AF0B-25C8F43DD6F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0067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B4EC87-76B4-CC4D-AB41-B110DA06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56660" y="431069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1A2BA1-0D66-8E45-A1A4-6C12DB9F0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A7876E-BAE0-EA4D-ABD8-B13AF9BDF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B2E4D-591B-7D42-B0CB-FF3BFADC0ECD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CBE0C4-8960-CC4E-B845-B4425E4D2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F43AA8-9637-D147-8815-E80848081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7423-CC9E-774D-AF0B-25C8F43DD6F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4604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9586A52-39E9-0B46-9D9D-DA8AF6A00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8ACA14-0100-A447-8122-18F1EAEA8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DFBFEB-5029-7149-BECA-8F614A9F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B2E4D-591B-7D42-B0CB-FF3BFADC0ECD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448AAE-A8D7-E547-B534-3B540E49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833D75-6B0A-5641-88EB-BD9E8D9E3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7423-CC9E-774D-AF0B-25C8F43DD6F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016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26CAF-3041-7349-B2E8-865138789F0E}" type="slidenum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765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26CAF-3041-7349-B2E8-865138789F0E}" type="slidenum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047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26CAF-3041-7349-B2E8-865138789F0E}" type="slidenum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50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26CAF-3041-7349-B2E8-865138789F0E}" type="slidenum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05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1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140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26CAF-3041-7349-B2E8-865138789F0E}" type="slidenum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90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26CAF-3041-7349-B2E8-865138789F0E}" type="slidenum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172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783041" y="131489"/>
            <a:ext cx="2022700" cy="811521"/>
          </a:xfrm>
          <a:prstGeom prst="rect">
            <a:avLst/>
          </a:prstGeom>
        </p:spPr>
      </p:pic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1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de-DE" dirty="0"/>
          </a:p>
        </p:txBody>
      </p:sp>
      <p:cxnSp>
        <p:nvCxnSpPr>
          <p:cNvPr id="25" name="Straight Connector 9"/>
          <p:cNvCxnSpPr/>
          <p:nvPr userDrawn="1"/>
        </p:nvCxnSpPr>
        <p:spPr>
          <a:xfrm>
            <a:off x="381000" y="1010894"/>
            <a:ext cx="11430000" cy="0"/>
          </a:xfrm>
          <a:prstGeom prst="line">
            <a:avLst/>
          </a:prstGeom>
          <a:ln w="15875">
            <a:solidFill>
              <a:srgbClr val="0029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10"/>
          <p:cNvCxnSpPr/>
          <p:nvPr userDrawn="1"/>
        </p:nvCxnSpPr>
        <p:spPr>
          <a:xfrm flipV="1">
            <a:off x="379239" y="6479628"/>
            <a:ext cx="11433523" cy="21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 userDrawn="1"/>
        </p:nvSpPr>
        <p:spPr>
          <a:xfrm>
            <a:off x="379238" y="6481747"/>
            <a:ext cx="86903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Management Abroad Course – UAE: Group Case</a:t>
            </a:r>
          </a:p>
        </p:txBody>
      </p:sp>
    </p:spTree>
    <p:extLst>
      <p:ext uri="{BB962C8B-B14F-4D97-AF65-F5344CB8AC3E}">
        <p14:creationId xmlns:p14="http://schemas.microsoft.com/office/powerpoint/2010/main" val="114483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313603-3D31-1746-BEEF-8D5F365A7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8038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D28BE6-9DE3-9944-A8E5-21BB35B7A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B2E4D-591B-7D42-B0CB-FF3BFADC0ECD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D805CD-6EB0-EC46-A998-A830092C1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RSHFR Tax Consulting </a:t>
            </a:r>
            <a:r>
              <a:rPr lang="en-GB" err="1"/>
              <a:t>GbR</a:t>
            </a:r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E76C6D-0C9E-CE45-B107-DBF23EF44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A7423-CC9E-774D-AF0B-25C8F43DD6FD}" type="slidenum">
              <a:rPr lang="en-GB" smtClean="0"/>
              <a:t>‹Nr.›</a:t>
            </a:fld>
            <a:endParaRPr lang="en-GB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7EB8C617-97AE-5B4C-9945-F0963EA3A97B}"/>
              </a:ext>
            </a:extLst>
          </p:cNvPr>
          <p:cNvSpPr txBox="1">
            <a:spLocks/>
          </p:cNvSpPr>
          <p:nvPr userDrawn="1"/>
        </p:nvSpPr>
        <p:spPr>
          <a:xfrm>
            <a:off x="0" y="433798"/>
            <a:ext cx="11353800" cy="1325563"/>
          </a:xfrm>
          <a:prstGeom prst="rect">
            <a:avLst/>
          </a:prstGeom>
          <a:solidFill>
            <a:srgbClr val="002960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75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A1879718-1E17-504D-96E0-C64E43D8E133}"/>
              </a:ext>
            </a:extLst>
          </p:cNvPr>
          <p:cNvSpPr txBox="1">
            <a:spLocks/>
          </p:cNvSpPr>
          <p:nvPr/>
        </p:nvSpPr>
        <p:spPr>
          <a:xfrm>
            <a:off x="0" y="3906982"/>
            <a:ext cx="11353800" cy="2348179"/>
          </a:xfrm>
          <a:prstGeom prst="rect">
            <a:avLst/>
          </a:prstGeom>
          <a:solidFill>
            <a:srgbClr val="002960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elplatzhalter 11">
            <a:extLst>
              <a:ext uri="{FF2B5EF4-FFF2-40B4-BE49-F238E27FC236}">
                <a16:creationId xmlns:a16="http://schemas.microsoft.com/office/drawing/2014/main" id="{62650E51-EC63-354A-81FD-6AD7FD306712}"/>
              </a:ext>
            </a:extLst>
          </p:cNvPr>
          <p:cNvSpPr txBox="1">
            <a:spLocks/>
          </p:cNvSpPr>
          <p:nvPr/>
        </p:nvSpPr>
        <p:spPr>
          <a:xfrm>
            <a:off x="0" y="4430828"/>
            <a:ext cx="11353800" cy="1325563"/>
          </a:xfrm>
          <a:prstGeom prst="rect">
            <a:avLst/>
          </a:prstGeom>
        </p:spPr>
        <p:txBody>
          <a:bodyPr vert="horz" lIns="216000" tIns="45720" rIns="9000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0" dirty="0">
                <a:solidFill>
                  <a:prstClr val="white"/>
                </a:solidFill>
                <a:latin typeface="Calibri Light" panose="020F0302020204030204"/>
              </a:rPr>
              <a:t>	Guess a number</a:t>
            </a:r>
            <a:endParaRPr kumimoji="0" lang="en-GB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36C46857-18A9-F842-8439-BD8FB1DFE9E9}"/>
              </a:ext>
            </a:extLst>
          </p:cNvPr>
          <p:cNvSpPr/>
          <p:nvPr/>
        </p:nvSpPr>
        <p:spPr>
          <a:xfrm>
            <a:off x="0" y="290945"/>
            <a:ext cx="11526982" cy="15101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2B0ACA9-6BA4-724C-A778-2BC25758A3B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3547" y="2179962"/>
            <a:ext cx="3223492" cy="161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5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66147205-AFA0-5949-95A3-C431358DF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RSHFR Tax Consultants </a:t>
            </a:r>
            <a:r>
              <a:rPr kumimoji="0" lang="en-GB" sz="12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GbR</a:t>
            </a: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DBB47E74-FADE-C345-9B9C-397461C08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EA7423-CC9E-774D-AF0B-25C8F43DD6F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elplatzhalter 11">
            <a:extLst>
              <a:ext uri="{FF2B5EF4-FFF2-40B4-BE49-F238E27FC236}">
                <a16:creationId xmlns:a16="http://schemas.microsoft.com/office/drawing/2014/main" id="{4AEEA2C1-C6D2-5649-B24B-CB98B3911F1B}"/>
              </a:ext>
            </a:extLst>
          </p:cNvPr>
          <p:cNvSpPr txBox="1">
            <a:spLocks/>
          </p:cNvSpPr>
          <p:nvPr/>
        </p:nvSpPr>
        <p:spPr>
          <a:xfrm>
            <a:off x="0" y="430510"/>
            <a:ext cx="10515600" cy="1325563"/>
          </a:xfrm>
          <a:prstGeom prst="rect">
            <a:avLst/>
          </a:prstGeom>
        </p:spPr>
        <p:txBody>
          <a:bodyPr vert="horz" lIns="216000" tIns="45720" rIns="9000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The Rules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B73F2E1-7D28-8944-AC25-833F47F36C8E}"/>
              </a:ext>
            </a:extLst>
          </p:cNvPr>
          <p:cNvGrpSpPr/>
          <p:nvPr/>
        </p:nvGrpSpPr>
        <p:grpSpPr>
          <a:xfrm>
            <a:off x="838200" y="2141843"/>
            <a:ext cx="4657955" cy="1173871"/>
            <a:chOff x="838200" y="2002943"/>
            <a:chExt cx="4657955" cy="1173871"/>
          </a:xfrm>
        </p:grpSpPr>
        <p:sp>
          <p:nvSpPr>
            <p:cNvPr id="24" name="Ellipse 10">
              <a:extLst>
                <a:ext uri="{FF2B5EF4-FFF2-40B4-BE49-F238E27FC236}">
                  <a16:creationId xmlns:a16="http://schemas.microsoft.com/office/drawing/2014/main" id="{5888C520-F891-B748-BB92-ED84D1ABC10E}"/>
                </a:ext>
              </a:extLst>
            </p:cNvPr>
            <p:cNvSpPr/>
            <p:nvPr/>
          </p:nvSpPr>
          <p:spPr>
            <a:xfrm>
              <a:off x="838200" y="2816096"/>
              <a:ext cx="360000" cy="360000"/>
            </a:xfrm>
            <a:prstGeom prst="ellipse">
              <a:avLst/>
            </a:prstGeom>
            <a:solidFill>
              <a:srgbClr val="0029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321D79A9-0F62-0949-B111-50E096F9E368}"/>
                </a:ext>
              </a:extLst>
            </p:cNvPr>
            <p:cNvSpPr txBox="1"/>
            <p:nvPr/>
          </p:nvSpPr>
          <p:spPr>
            <a:xfrm>
              <a:off x="1392065" y="2807482"/>
              <a:ext cx="4104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Keep guessing till you got it</a:t>
              </a:r>
            </a:p>
          </p:txBody>
        </p: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F36670D7-9865-444B-9FC9-0F982F23743F}"/>
                </a:ext>
              </a:extLst>
            </p:cNvPr>
            <p:cNvGrpSpPr/>
            <p:nvPr/>
          </p:nvGrpSpPr>
          <p:grpSpPr>
            <a:xfrm>
              <a:off x="838200" y="2002943"/>
              <a:ext cx="4657955" cy="369332"/>
              <a:chOff x="381000" y="2141583"/>
              <a:chExt cx="4657955" cy="369332"/>
            </a:xfrm>
          </p:grpSpPr>
          <p:sp>
            <p:nvSpPr>
              <p:cNvPr id="30" name="Ellipse 10">
                <a:extLst>
                  <a:ext uri="{FF2B5EF4-FFF2-40B4-BE49-F238E27FC236}">
                    <a16:creationId xmlns:a16="http://schemas.microsoft.com/office/drawing/2014/main" id="{04BC2A2B-E451-4240-B4CC-FB6A1A5C65DA}"/>
                  </a:ext>
                </a:extLst>
              </p:cNvPr>
              <p:cNvSpPr/>
              <p:nvPr/>
            </p:nvSpPr>
            <p:spPr>
              <a:xfrm>
                <a:off x="381000" y="2150197"/>
                <a:ext cx="360000" cy="360000"/>
              </a:xfrm>
              <a:prstGeom prst="ellipse">
                <a:avLst/>
              </a:prstGeom>
              <a:solidFill>
                <a:srgbClr val="0029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AF1828A6-F2D9-1A4C-8828-5704DB68C79B}"/>
                  </a:ext>
                </a:extLst>
              </p:cNvPr>
              <p:cNvSpPr txBox="1"/>
              <p:nvPr/>
            </p:nvSpPr>
            <p:spPr>
              <a:xfrm>
                <a:off x="934865" y="2141583"/>
                <a:ext cx="41040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Guess a number</a:t>
                </a:r>
              </a:p>
            </p:txBody>
          </p:sp>
        </p:grpSp>
      </p:grp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87B74CAF-8249-E64F-9E6D-C3FCF840A4C9}"/>
              </a:ext>
            </a:extLst>
          </p:cNvPr>
          <p:cNvSpPr txBox="1">
            <a:spLocks/>
          </p:cNvSpPr>
          <p:nvPr/>
        </p:nvSpPr>
        <p:spPr>
          <a:xfrm>
            <a:off x="838200" y="637020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0B2E4D-591B-7D42-B0CB-FF3BFADC0ECD}" type="datetimeFigureOut">
              <a:rPr lang="en-GB" smtClean="0"/>
              <a:pPr/>
              <a:t>20/02/2020</a:t>
            </a:fld>
            <a:endParaRPr lang="en-GB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347E74D-81E8-F842-8016-3E5D330D6E49}"/>
              </a:ext>
            </a:extLst>
          </p:cNvPr>
          <p:cNvSpPr/>
          <p:nvPr/>
        </p:nvSpPr>
        <p:spPr>
          <a:xfrm rot="20776950">
            <a:off x="3507414" y="3578211"/>
            <a:ext cx="3934691" cy="1357745"/>
          </a:xfrm>
          <a:prstGeom prst="rect">
            <a:avLst/>
          </a:prstGeom>
          <a:solidFill>
            <a:srgbClr val="0029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but only 8 times</a:t>
            </a:r>
          </a:p>
        </p:txBody>
      </p:sp>
    </p:spTree>
    <p:extLst>
      <p:ext uri="{BB962C8B-B14F-4D97-AF65-F5344CB8AC3E}">
        <p14:creationId xmlns:p14="http://schemas.microsoft.com/office/powerpoint/2010/main" val="136731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ußzeilenplatzhalter 4">
            <a:extLst>
              <a:ext uri="{FF2B5EF4-FFF2-40B4-BE49-F238E27FC236}">
                <a16:creationId xmlns:a16="http://schemas.microsoft.com/office/drawing/2014/main" id="{238AA7B5-D8C6-EE4D-B8F4-9E498F144491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RSHFR Tax Consultants </a:t>
            </a:r>
            <a:r>
              <a:rPr lang="en-GB" dirty="0" err="1"/>
              <a:t>GbR</a:t>
            </a:r>
            <a:endParaRPr lang="en-GB"/>
          </a:p>
        </p:txBody>
      </p:sp>
      <p:sp>
        <p:nvSpPr>
          <p:cNvPr id="28" name="Foliennummernplatzhalter 5">
            <a:extLst>
              <a:ext uri="{FF2B5EF4-FFF2-40B4-BE49-F238E27FC236}">
                <a16:creationId xmlns:a16="http://schemas.microsoft.com/office/drawing/2014/main" id="{D2A6DB58-E337-FF41-B2EB-E85454754C2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EA7423-CC9E-774D-AF0B-25C8F43DD6FD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29" name="Titelplatzhalter 11">
            <a:extLst>
              <a:ext uri="{FF2B5EF4-FFF2-40B4-BE49-F238E27FC236}">
                <a16:creationId xmlns:a16="http://schemas.microsoft.com/office/drawing/2014/main" id="{56390768-A3C6-7949-8B59-B0C833F82C0C}"/>
              </a:ext>
            </a:extLst>
          </p:cNvPr>
          <p:cNvSpPr txBox="1">
            <a:spLocks/>
          </p:cNvSpPr>
          <p:nvPr/>
        </p:nvSpPr>
        <p:spPr>
          <a:xfrm>
            <a:off x="0" y="442118"/>
            <a:ext cx="10515600" cy="1325563"/>
          </a:xfrm>
          <a:prstGeom prst="rect">
            <a:avLst/>
          </a:prstGeom>
        </p:spPr>
        <p:txBody>
          <a:bodyPr vert="horz" lIns="216000" tIns="45720" rIns="9000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The Code (1)</a:t>
            </a:r>
          </a:p>
        </p:txBody>
      </p:sp>
      <p:sp>
        <p:nvSpPr>
          <p:cNvPr id="18" name="Datumsplatzhalter 3">
            <a:extLst>
              <a:ext uri="{FF2B5EF4-FFF2-40B4-BE49-F238E27FC236}">
                <a16:creationId xmlns:a16="http://schemas.microsoft.com/office/drawing/2014/main" id="{A82E1498-2794-6449-85C2-E6A8833F5948}"/>
              </a:ext>
            </a:extLst>
          </p:cNvPr>
          <p:cNvSpPr txBox="1">
            <a:spLocks/>
          </p:cNvSpPr>
          <p:nvPr/>
        </p:nvSpPr>
        <p:spPr>
          <a:xfrm>
            <a:off x="838200" y="637020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0B2E4D-591B-7D42-B0CB-FF3BFADC0ECD}" type="datetimeFigureOut">
              <a:rPr lang="en-GB" smtClean="0"/>
              <a:pPr/>
              <a:t>20/02/2020</a:t>
            </a:fld>
            <a:endParaRPr lang="en-GB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B84AC97-B876-BC48-9892-2E05FD167CE5}"/>
              </a:ext>
            </a:extLst>
          </p:cNvPr>
          <p:cNvSpPr/>
          <p:nvPr/>
        </p:nvSpPr>
        <p:spPr>
          <a:xfrm>
            <a:off x="838200" y="2105892"/>
            <a:ext cx="10515600" cy="4018461"/>
          </a:xfrm>
          <a:prstGeom prst="rect">
            <a:avLst/>
          </a:prstGeom>
          <a:noFill/>
          <a:ln>
            <a:solidFill>
              <a:srgbClr val="002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108000" rtlCol="0" anchor="t" anchorCtr="0"/>
          <a:lstStyle/>
          <a:p>
            <a:r>
              <a:rPr lang="de-DE" sz="1600" dirty="0" err="1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import</a:t>
            </a:r>
            <a:r>
              <a:rPr lang="de-DE" sz="1600" dirty="0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 </a:t>
            </a:r>
            <a:r>
              <a:rPr lang="de-DE" sz="1600" dirty="0" err="1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random</a:t>
            </a:r>
            <a:endParaRPr lang="de-DE" sz="1600" dirty="0">
              <a:solidFill>
                <a:srgbClr val="00295F"/>
              </a:solidFill>
              <a:latin typeface="Arial Hebrew" pitchFamily="2" charset="-79"/>
              <a:cs typeface="Arial Hebrew" pitchFamily="2" charset="-79"/>
            </a:endParaRPr>
          </a:p>
          <a:p>
            <a:endParaRPr lang="en" sz="1600" dirty="0">
              <a:solidFill>
                <a:srgbClr val="00295F"/>
              </a:solidFill>
              <a:latin typeface="Arial Hebrew" pitchFamily="2" charset="-79"/>
              <a:cs typeface="Arial Hebrew" pitchFamily="2" charset="-79"/>
            </a:endParaRPr>
          </a:p>
          <a:p>
            <a:r>
              <a:rPr lang="de-DE" sz="1600" dirty="0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P</a:t>
            </a:r>
            <a:r>
              <a:rPr lang="en" sz="1600" dirty="0" err="1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rint</a:t>
            </a:r>
            <a:r>
              <a:rPr lang="en" sz="1600" dirty="0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 ("Today we will play a little game called 'Guess the number'.\</a:t>
            </a:r>
            <a:r>
              <a:rPr lang="en" sz="1600" dirty="0" err="1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nIn</a:t>
            </a:r>
            <a:r>
              <a:rPr lang="en" sz="1600" dirty="0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 this game you have to find out which number (a random number between 1 and 100) the computer chose. \</a:t>
            </a:r>
            <a:r>
              <a:rPr lang="en" sz="1600" dirty="0" err="1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nYou</a:t>
            </a:r>
            <a:r>
              <a:rPr lang="en" sz="1600" dirty="0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 have 8 tries. The computer will always indicate whether your the unknown number is higher or lower.")</a:t>
            </a:r>
          </a:p>
          <a:p>
            <a:endParaRPr lang="en" sz="1600" dirty="0">
              <a:solidFill>
                <a:srgbClr val="00295F"/>
              </a:solidFill>
              <a:latin typeface="Arial Hebrew" pitchFamily="2" charset="-79"/>
              <a:cs typeface="Arial Hebrew" pitchFamily="2" charset="-79"/>
            </a:endParaRPr>
          </a:p>
          <a:p>
            <a:r>
              <a:rPr lang="en" sz="1600" dirty="0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for x in range(1):</a:t>
            </a:r>
          </a:p>
          <a:p>
            <a:r>
              <a:rPr lang="en" sz="1600" dirty="0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    </a:t>
            </a:r>
            <a:r>
              <a:rPr lang="en" sz="1600" dirty="0" err="1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hidden_number</a:t>
            </a:r>
            <a:r>
              <a:rPr lang="en" sz="1600" dirty="0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=</a:t>
            </a:r>
            <a:r>
              <a:rPr lang="en" sz="1600" dirty="0" err="1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random.randint</a:t>
            </a:r>
            <a:r>
              <a:rPr lang="en" sz="1600" dirty="0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(1,101)</a:t>
            </a:r>
          </a:p>
          <a:p>
            <a:r>
              <a:rPr lang="en" sz="1600" dirty="0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print("\</a:t>
            </a:r>
            <a:r>
              <a:rPr lang="en" sz="1600" dirty="0" err="1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nThe</a:t>
            </a:r>
            <a:r>
              <a:rPr lang="en" sz="1600" dirty="0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 computer selected a number between 1 and 100.")</a:t>
            </a:r>
          </a:p>
          <a:p>
            <a:endParaRPr lang="en" sz="1600" dirty="0">
              <a:solidFill>
                <a:srgbClr val="00295F"/>
              </a:solidFill>
              <a:latin typeface="Arial Hebrew" pitchFamily="2" charset="-79"/>
              <a:cs typeface="Arial Hebrew" pitchFamily="2" charset="-79"/>
            </a:endParaRPr>
          </a:p>
          <a:p>
            <a:r>
              <a:rPr lang="en" sz="1600" dirty="0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choice = </a:t>
            </a:r>
            <a:r>
              <a:rPr lang="en" sz="1600" dirty="0" err="1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int</a:t>
            </a:r>
            <a:r>
              <a:rPr lang="en" sz="1600" dirty="0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(input("Make your 1.guess: "))</a:t>
            </a:r>
          </a:p>
          <a:p>
            <a:r>
              <a:rPr lang="en" sz="1600" dirty="0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 </a:t>
            </a:r>
          </a:p>
          <a:p>
            <a:r>
              <a:rPr lang="en" sz="1600" dirty="0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if choice &lt; 1 or choice &gt; 100:</a:t>
            </a:r>
          </a:p>
          <a:p>
            <a:r>
              <a:rPr lang="en" sz="1600" dirty="0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    choice = </a:t>
            </a:r>
            <a:r>
              <a:rPr lang="en" sz="1600" dirty="0" err="1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int</a:t>
            </a:r>
            <a:r>
              <a:rPr lang="en" sz="1600" dirty="0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(input("Please try again. You have to choose a number between 1 and 100: "))</a:t>
            </a:r>
          </a:p>
          <a:p>
            <a:endParaRPr lang="en" sz="1600" dirty="0">
              <a:solidFill>
                <a:srgbClr val="00295F"/>
              </a:solidFill>
              <a:latin typeface="Arial Hebrew" pitchFamily="2" charset="-79"/>
              <a:cs typeface="Arial Hebrew" pitchFamily="2" charset="-79"/>
            </a:endParaRPr>
          </a:p>
          <a:p>
            <a:r>
              <a:rPr lang="en" sz="1600" dirty="0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count = 0</a:t>
            </a:r>
          </a:p>
        </p:txBody>
      </p:sp>
    </p:spTree>
    <p:extLst>
      <p:ext uri="{BB962C8B-B14F-4D97-AF65-F5344CB8AC3E}">
        <p14:creationId xmlns:p14="http://schemas.microsoft.com/office/powerpoint/2010/main" val="305574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ußzeilenplatzhalter 4">
            <a:extLst>
              <a:ext uri="{FF2B5EF4-FFF2-40B4-BE49-F238E27FC236}">
                <a16:creationId xmlns:a16="http://schemas.microsoft.com/office/drawing/2014/main" id="{238AA7B5-D8C6-EE4D-B8F4-9E498F144491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RSHFR Tax Consultants </a:t>
            </a:r>
            <a:r>
              <a:rPr lang="en-GB" dirty="0" err="1"/>
              <a:t>GbR</a:t>
            </a:r>
            <a:endParaRPr lang="en-GB"/>
          </a:p>
        </p:txBody>
      </p:sp>
      <p:sp>
        <p:nvSpPr>
          <p:cNvPr id="28" name="Foliennummernplatzhalter 5">
            <a:extLst>
              <a:ext uri="{FF2B5EF4-FFF2-40B4-BE49-F238E27FC236}">
                <a16:creationId xmlns:a16="http://schemas.microsoft.com/office/drawing/2014/main" id="{D2A6DB58-E337-FF41-B2EB-E85454754C2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EA7423-CC9E-774D-AF0B-25C8F43DD6FD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29" name="Titelplatzhalter 11">
            <a:extLst>
              <a:ext uri="{FF2B5EF4-FFF2-40B4-BE49-F238E27FC236}">
                <a16:creationId xmlns:a16="http://schemas.microsoft.com/office/drawing/2014/main" id="{56390768-A3C6-7949-8B59-B0C833F82C0C}"/>
              </a:ext>
            </a:extLst>
          </p:cNvPr>
          <p:cNvSpPr txBox="1">
            <a:spLocks/>
          </p:cNvSpPr>
          <p:nvPr/>
        </p:nvSpPr>
        <p:spPr>
          <a:xfrm>
            <a:off x="0" y="442118"/>
            <a:ext cx="10515600" cy="1325563"/>
          </a:xfrm>
          <a:prstGeom prst="rect">
            <a:avLst/>
          </a:prstGeom>
        </p:spPr>
        <p:txBody>
          <a:bodyPr vert="horz" lIns="216000" tIns="45720" rIns="9000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The Code (2)</a:t>
            </a:r>
          </a:p>
        </p:txBody>
      </p:sp>
      <p:sp>
        <p:nvSpPr>
          <p:cNvPr id="18" name="Datumsplatzhalter 3">
            <a:extLst>
              <a:ext uri="{FF2B5EF4-FFF2-40B4-BE49-F238E27FC236}">
                <a16:creationId xmlns:a16="http://schemas.microsoft.com/office/drawing/2014/main" id="{A82E1498-2794-6449-85C2-E6A8833F5948}"/>
              </a:ext>
            </a:extLst>
          </p:cNvPr>
          <p:cNvSpPr txBox="1">
            <a:spLocks/>
          </p:cNvSpPr>
          <p:nvPr/>
        </p:nvSpPr>
        <p:spPr>
          <a:xfrm>
            <a:off x="838200" y="637020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0B2E4D-591B-7D42-B0CB-FF3BFADC0ECD}" type="datetimeFigureOut">
              <a:rPr lang="en-GB" smtClean="0"/>
              <a:pPr/>
              <a:t>20/02/2020</a:t>
            </a:fld>
            <a:endParaRPr lang="en-GB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B84AC97-B876-BC48-9892-2E05FD167CE5}"/>
              </a:ext>
            </a:extLst>
          </p:cNvPr>
          <p:cNvSpPr/>
          <p:nvPr/>
        </p:nvSpPr>
        <p:spPr>
          <a:xfrm>
            <a:off x="838200" y="2105892"/>
            <a:ext cx="10515600" cy="4018461"/>
          </a:xfrm>
          <a:prstGeom prst="rect">
            <a:avLst/>
          </a:prstGeom>
          <a:noFill/>
          <a:ln>
            <a:solidFill>
              <a:srgbClr val="002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108000" rtlCol="0" anchor="t" anchorCtr="0"/>
          <a:lstStyle/>
          <a:p>
            <a:r>
              <a:rPr lang="en" sz="1600" dirty="0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while </a:t>
            </a:r>
            <a:r>
              <a:rPr lang="en" sz="1600" dirty="0" err="1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hidden_number</a:t>
            </a:r>
            <a:r>
              <a:rPr lang="en" sz="1600" dirty="0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 != choice and count&lt;7:</a:t>
            </a:r>
          </a:p>
          <a:p>
            <a:r>
              <a:rPr lang="en" sz="1600" dirty="0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    if choice &lt; 1 or choice &gt; 100:</a:t>
            </a:r>
          </a:p>
          <a:p>
            <a:r>
              <a:rPr lang="en" sz="1600" dirty="0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        choice = </a:t>
            </a:r>
            <a:r>
              <a:rPr lang="en" sz="1600" dirty="0" err="1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int</a:t>
            </a:r>
            <a:r>
              <a:rPr lang="en" sz="1600" dirty="0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(input("Please try again. You have to choose a number between 1 and 100: "))</a:t>
            </a:r>
          </a:p>
          <a:p>
            <a:r>
              <a:rPr lang="en" sz="1600" dirty="0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    else:</a:t>
            </a:r>
          </a:p>
          <a:p>
            <a:r>
              <a:rPr lang="en" sz="1600" dirty="0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        count +=1</a:t>
            </a:r>
          </a:p>
          <a:p>
            <a:r>
              <a:rPr lang="en" sz="1600" dirty="0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        if </a:t>
            </a:r>
            <a:r>
              <a:rPr lang="en" sz="1600" dirty="0" err="1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hidden_number</a:t>
            </a:r>
            <a:r>
              <a:rPr lang="en" sz="1600" dirty="0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 &gt; choice:</a:t>
            </a:r>
          </a:p>
          <a:p>
            <a:r>
              <a:rPr lang="en" sz="1600" dirty="0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            print("The unknown number is higher.\n")</a:t>
            </a:r>
          </a:p>
          <a:p>
            <a:r>
              <a:rPr lang="en" sz="1600" dirty="0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        </a:t>
            </a:r>
            <a:r>
              <a:rPr lang="en" sz="1600" dirty="0" err="1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elif</a:t>
            </a:r>
            <a:r>
              <a:rPr lang="en" sz="1600" dirty="0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 </a:t>
            </a:r>
            <a:r>
              <a:rPr lang="en" sz="1600" dirty="0" err="1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hidden_number</a:t>
            </a:r>
            <a:r>
              <a:rPr lang="en" sz="1600" dirty="0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 &lt; choice:</a:t>
            </a:r>
          </a:p>
          <a:p>
            <a:r>
              <a:rPr lang="en" sz="1600" dirty="0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            print("The unknown number is smaller.\n")</a:t>
            </a:r>
          </a:p>
          <a:p>
            <a:r>
              <a:rPr lang="en" sz="1600" dirty="0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        choice = </a:t>
            </a:r>
            <a:r>
              <a:rPr lang="en" sz="1600" dirty="0" err="1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int</a:t>
            </a:r>
            <a:r>
              <a:rPr lang="en" sz="1600" dirty="0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(input("Make your next guess:"))</a:t>
            </a:r>
          </a:p>
          <a:p>
            <a:r>
              <a:rPr lang="en" sz="1600" dirty="0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if </a:t>
            </a:r>
            <a:r>
              <a:rPr lang="en" sz="1600" dirty="0" err="1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hidden_number</a:t>
            </a:r>
            <a:r>
              <a:rPr lang="en" sz="1600" dirty="0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 == choice:</a:t>
            </a:r>
          </a:p>
          <a:p>
            <a:r>
              <a:rPr lang="en" sz="1600" dirty="0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    print("\n\</a:t>
            </a:r>
            <a:r>
              <a:rPr lang="en" sz="1600" dirty="0" err="1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nYou</a:t>
            </a:r>
            <a:r>
              <a:rPr lang="en" sz="1600" dirty="0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 did it!\</a:t>
            </a:r>
            <a:r>
              <a:rPr lang="en" sz="1600" dirty="0" err="1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nThe</a:t>
            </a:r>
            <a:r>
              <a:rPr lang="en" sz="1600" dirty="0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 hidden number was",</a:t>
            </a:r>
            <a:r>
              <a:rPr lang="en" sz="1600" dirty="0" err="1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hidden_number</a:t>
            </a:r>
            <a:r>
              <a:rPr lang="en" sz="1600" dirty="0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)</a:t>
            </a:r>
          </a:p>
          <a:p>
            <a:r>
              <a:rPr lang="en" sz="1600" dirty="0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else:</a:t>
            </a:r>
          </a:p>
          <a:p>
            <a:r>
              <a:rPr lang="en" sz="1600" dirty="0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    print("\n\</a:t>
            </a:r>
            <a:r>
              <a:rPr lang="en" sz="1600" dirty="0" err="1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nYou</a:t>
            </a:r>
            <a:r>
              <a:rPr lang="en" sz="1600" dirty="0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 failed!\</a:t>
            </a:r>
            <a:r>
              <a:rPr lang="en" sz="1600" dirty="0" err="1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nThe</a:t>
            </a:r>
            <a:r>
              <a:rPr lang="en" sz="1600" dirty="0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 hidden number was", </a:t>
            </a:r>
            <a:r>
              <a:rPr lang="en" sz="1600" dirty="0" err="1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hidden_number</a:t>
            </a:r>
            <a:r>
              <a:rPr lang="en" sz="1600" dirty="0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)</a:t>
            </a:r>
            <a:endParaRPr lang="de-DE" sz="1600" dirty="0">
              <a:solidFill>
                <a:srgbClr val="00295F"/>
              </a:solidFill>
              <a:latin typeface="Arial Hebrew" pitchFamily="2" charset="-79"/>
              <a:cs typeface="Arial Hebrew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56808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ußzeilenplatzhalter 4">
            <a:extLst>
              <a:ext uri="{FF2B5EF4-FFF2-40B4-BE49-F238E27FC236}">
                <a16:creationId xmlns:a16="http://schemas.microsoft.com/office/drawing/2014/main" id="{238AA7B5-D8C6-EE4D-B8F4-9E498F144491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RSHFR Tax Consultants </a:t>
            </a:r>
            <a:r>
              <a:rPr lang="en-GB" dirty="0" err="1"/>
              <a:t>GbR</a:t>
            </a:r>
            <a:endParaRPr lang="en-GB"/>
          </a:p>
        </p:txBody>
      </p:sp>
      <p:sp>
        <p:nvSpPr>
          <p:cNvPr id="28" name="Foliennummernplatzhalter 5">
            <a:extLst>
              <a:ext uri="{FF2B5EF4-FFF2-40B4-BE49-F238E27FC236}">
                <a16:creationId xmlns:a16="http://schemas.microsoft.com/office/drawing/2014/main" id="{D2A6DB58-E337-FF41-B2EB-E85454754C2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EA7423-CC9E-774D-AF0B-25C8F43DD6FD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29" name="Titelplatzhalter 11">
            <a:extLst>
              <a:ext uri="{FF2B5EF4-FFF2-40B4-BE49-F238E27FC236}">
                <a16:creationId xmlns:a16="http://schemas.microsoft.com/office/drawing/2014/main" id="{56390768-A3C6-7949-8B59-B0C833F82C0C}"/>
              </a:ext>
            </a:extLst>
          </p:cNvPr>
          <p:cNvSpPr txBox="1">
            <a:spLocks/>
          </p:cNvSpPr>
          <p:nvPr/>
        </p:nvSpPr>
        <p:spPr>
          <a:xfrm>
            <a:off x="0" y="442118"/>
            <a:ext cx="10515600" cy="1325563"/>
          </a:xfrm>
          <a:prstGeom prst="rect">
            <a:avLst/>
          </a:prstGeom>
        </p:spPr>
        <p:txBody>
          <a:bodyPr vert="horz" lIns="216000" tIns="45720" rIns="9000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Let’s play</a:t>
            </a:r>
          </a:p>
        </p:txBody>
      </p:sp>
      <p:sp>
        <p:nvSpPr>
          <p:cNvPr id="18" name="Datumsplatzhalter 3">
            <a:extLst>
              <a:ext uri="{FF2B5EF4-FFF2-40B4-BE49-F238E27FC236}">
                <a16:creationId xmlns:a16="http://schemas.microsoft.com/office/drawing/2014/main" id="{A82E1498-2794-6449-85C2-E6A8833F5948}"/>
              </a:ext>
            </a:extLst>
          </p:cNvPr>
          <p:cNvSpPr txBox="1">
            <a:spLocks/>
          </p:cNvSpPr>
          <p:nvPr/>
        </p:nvSpPr>
        <p:spPr>
          <a:xfrm>
            <a:off x="838200" y="637020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0B2E4D-591B-7D42-B0CB-FF3BFADC0ECD}" type="datetimeFigureOut">
              <a:rPr lang="en-GB" smtClean="0"/>
              <a:pPr/>
              <a:t>20/02/2020</a:t>
            </a:fld>
            <a:endParaRPr lang="en-GB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B84AC97-B876-BC48-9892-2E05FD167CE5}"/>
              </a:ext>
            </a:extLst>
          </p:cNvPr>
          <p:cNvSpPr/>
          <p:nvPr/>
        </p:nvSpPr>
        <p:spPr>
          <a:xfrm>
            <a:off x="838200" y="3574476"/>
            <a:ext cx="10370127" cy="716590"/>
          </a:xfrm>
          <a:prstGeom prst="rect">
            <a:avLst/>
          </a:prstGeom>
          <a:noFill/>
          <a:ln>
            <a:solidFill>
              <a:srgbClr val="002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108000" rtlCol="0" anchor="t" anchorCtr="0"/>
          <a:lstStyle/>
          <a:p>
            <a:pPr algn="ctr"/>
            <a:r>
              <a:rPr lang="de-DE" sz="1600" dirty="0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http://localhost:8888/</a:t>
            </a:r>
            <a:r>
              <a:rPr lang="de-DE" sz="1600" dirty="0" err="1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notebooks</a:t>
            </a:r>
            <a:r>
              <a:rPr lang="de-DE" sz="1600" dirty="0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/Desktop/Miniproject/Project-Week-1-Build-Your-Own-Game/</a:t>
            </a:r>
            <a:r>
              <a:rPr lang="de-DE" sz="1600" dirty="0" err="1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your</a:t>
            </a:r>
            <a:r>
              <a:rPr lang="de-DE" sz="1600" dirty="0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-project/</a:t>
            </a:r>
            <a:r>
              <a:rPr lang="de-DE" sz="1600" dirty="0" err="1">
                <a:solidFill>
                  <a:srgbClr val="00295F"/>
                </a:solidFill>
                <a:latin typeface="Arial Hebrew" pitchFamily="2" charset="-79"/>
                <a:cs typeface="Arial Hebrew" pitchFamily="2" charset="-79"/>
              </a:rPr>
              <a:t>Untitled.ipynb</a:t>
            </a:r>
            <a:endParaRPr lang="de-DE" sz="1600" dirty="0">
              <a:solidFill>
                <a:srgbClr val="00295F"/>
              </a:solidFill>
              <a:latin typeface="Arial Hebrew" pitchFamily="2" charset="-79"/>
              <a:cs typeface="Arial Hebrew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7576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</Words>
  <Application>Microsoft Macintosh PowerPoint</Application>
  <PresentationFormat>Breitbild</PresentationFormat>
  <Paragraphs>51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Arial Hebrew</vt:lpstr>
      <vt:lpstr>Calibri</vt:lpstr>
      <vt:lpstr>Calibri Light</vt:lpstr>
      <vt:lpstr>Office-Design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 Abroad Course UAE: Law and Human Rights in Application</dc:title>
  <dc:creator>Ole Hünecken</dc:creator>
  <cp:lastModifiedBy>Raube, Rene</cp:lastModifiedBy>
  <cp:revision>1449</cp:revision>
  <cp:lastPrinted>2018-04-04T15:21:24Z</cp:lastPrinted>
  <dcterms:created xsi:type="dcterms:W3CDTF">2017-04-16T06:44:59Z</dcterms:created>
  <dcterms:modified xsi:type="dcterms:W3CDTF">2020-02-20T20:53:00Z</dcterms:modified>
</cp:coreProperties>
</file>