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310" r:id="rId7"/>
    <p:sldId id="313" r:id="rId8"/>
    <p:sldId id="308" r:id="rId9"/>
    <p:sldId id="262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DBF4-B7B1-D7F3-84BE-912367B5F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24D22-F48C-7EB9-E8DD-F1A714C9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D183-121E-6392-6797-EA5487BD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B1846-C037-394B-7F8E-8EE2D938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4248-F0A1-071E-BA71-253C890E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040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446F-AA6E-DABD-0275-EAA6D49B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1317-CFC4-2DCE-EE0A-DBCB18967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1597-7B35-D24B-5021-816F18F3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3E9A-309C-4C2A-E300-C4CAC23A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7E38-A4AF-2F81-7EA4-F6BF3AEA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315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D7718-121D-3E7B-52F6-8440FAD2E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9B2B3-9B20-1713-6ECC-53440BEE8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151C-5BA9-A104-0FD6-31A14EA4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9CD7-A364-F8E1-E4D1-544A3AB6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B357-6988-ACAB-6A29-FD893D62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956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F716-F79A-86E3-E339-0DC9EB90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7F4A-A262-66C1-3AB8-DFCA3A19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C11D-F8C4-D826-F5C4-7E5FD0A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C09-1EFB-16F0-CDDF-C414F32A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2B42-4AF5-76D1-FB1A-9994D2F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175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F491-4A08-CA06-3DD6-94C64389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99C3-EB5E-C446-16C6-C9552063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6CF8-A1D7-AD0F-E45A-8FD01906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CD9B-5EEE-E5BB-5BEC-1FC3D654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12F8-A8EA-87D9-BBD4-6A1397C9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685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0146-D2D6-AE4E-AC12-316E4D9B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3219-C349-0D3B-741C-F07DDA960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19309-4E04-B73E-71ED-417F60F99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8934-E35A-CD74-BFD3-5304B3D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7088-8141-FA39-6452-21B458D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5A844-D1A3-A3AB-2027-7EF4166D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969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749E-EB0B-6C6A-6FD9-F00EB3D6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E9F1A-D0AD-4807-276B-B75C7A3E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4FDA7-EC0B-AB9A-0BB1-8B5F5F3AD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17CA1-351E-E2A5-B8F0-83667255A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AD2C7-4E07-256E-1E42-612D42635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9C314-D6F7-281D-A3F2-DA8DD63E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98E22-F2A8-1532-7284-DB5854A0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701A6-8C48-2A77-7ACC-5A81E703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66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AB76-2FFC-0CD0-FEC0-2D64FB3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17447-3418-0F75-7EB6-DD3F3B61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ABF16-7D3F-F7F0-D3F0-D5205C3B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C3460-948B-29A6-0001-0666611B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747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DD4E5-E62F-AEE6-FE1E-4B3EC7D2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CB60D-B4F8-7905-B53B-DE21935C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02E66-DF1E-0002-DC69-797E1B85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2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176D-A8A1-B7B0-7A9B-5EF379C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7082-4CE7-AB54-ED74-FDB2730E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0E867-1CBA-90E2-9F6D-63C585984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78837-7379-0E61-78F9-F10274A2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DDB5-3158-9B1D-F0CF-A37183A6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E1268-9ACC-6F73-EA2B-E7469F61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05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30F3-747C-982F-68FD-47E61896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DAA78-9BA5-614A-19BA-9488F2C77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A5D8-9F9D-96AE-299B-B646859C8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58FD2-9FA1-3BDF-D420-3C3FF2FC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54460-44DC-9AF6-28F2-C7ECCDA5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19E1-086A-810D-8847-EFC9A87F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1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247E3-DCB2-823B-17C2-325F89FC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3490-6C47-9675-5F3A-A15627B0E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16EF-8580-50E7-0176-BAA0490A5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611E5-0D6A-014C-A3A7-6369A403B998}" type="datetimeFigureOut">
              <a:rPr lang="en-NL" smtClean="0"/>
              <a:t>04/08/2025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DA1E-77FA-F3E5-F7F4-2C41FF09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2AFE5-D269-2977-BA2B-4B1161A56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CE186-EA83-CD47-BC66-D9353DCA76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591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Academic_Press" TargetMode="External"/><Relationship Id="rId7" Type="http://schemas.openxmlformats.org/officeDocument/2006/relationships/hyperlink" Target="https://en.wikipedia.org/wiki/Special:BookSources/9781483263366" TargetMode="External"/><Relationship Id="rId2" Type="http://schemas.openxmlformats.org/officeDocument/2006/relationships/hyperlink" Target="https://books.google.com/books?id=dabiBQAAQBAJ&amp;pg=PA2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SBN_(identifier)" TargetMode="External"/><Relationship Id="rId5" Type="http://schemas.openxmlformats.org/officeDocument/2006/relationships/hyperlink" Target="https://doi.org/10.1016%2FB978-0-12-438150-6.50018-2" TargetMode="External"/><Relationship Id="rId4" Type="http://schemas.openxmlformats.org/officeDocument/2006/relationships/hyperlink" Target="https://en.wikipedia.org/wiki/Doi_(identifier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2113-021-00113-2" TargetMode="External"/><Relationship Id="rId2" Type="http://schemas.openxmlformats.org/officeDocument/2006/relationships/hyperlink" Target="https://link.springer.com/content/pdf/10.1007/s42113-021-00120-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42113-022-00160-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5E6A5-8ACD-E6C4-CCD7-65049E54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045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47085D-0B23-179C-2350-71EC37F8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956" y="274147"/>
            <a:ext cx="7854779" cy="3820340"/>
          </a:xfrm>
        </p:spPr>
        <p:txBody>
          <a:bodyPr>
            <a:normAutofit/>
          </a:bodyPr>
          <a:lstStyle/>
          <a:p>
            <a:r>
              <a:rPr lang="en-GB" sz="5100" dirty="0">
                <a:solidFill>
                  <a:schemeClr val="bg1"/>
                </a:solidFill>
              </a:rPr>
              <a:t>Model-Based Neuroscience </a:t>
            </a:r>
            <a:br>
              <a:rPr lang="en-GB" sz="5100" dirty="0">
                <a:solidFill>
                  <a:schemeClr val="bg1"/>
                </a:solidFill>
              </a:rPr>
            </a:br>
            <a:r>
              <a:rPr lang="en-GB" sz="5100" dirty="0">
                <a:solidFill>
                  <a:schemeClr val="bg1"/>
                </a:solidFill>
              </a:rPr>
              <a:t>&amp; </a:t>
            </a:r>
            <a:br>
              <a:rPr lang="en-GB" sz="5100" dirty="0">
                <a:solidFill>
                  <a:schemeClr val="bg1"/>
                </a:solidFill>
              </a:rPr>
            </a:br>
            <a:r>
              <a:rPr lang="en-GB" sz="5100" dirty="0">
                <a:solidFill>
                  <a:schemeClr val="bg1"/>
                </a:solidFill>
              </a:rPr>
              <a:t>Cognition </a:t>
            </a:r>
            <a:br>
              <a:rPr lang="en-GB" sz="5100" dirty="0">
                <a:solidFill>
                  <a:schemeClr val="bg1"/>
                </a:solidFill>
              </a:rPr>
            </a:br>
            <a:r>
              <a:rPr lang="en-GB" sz="5100" dirty="0">
                <a:solidFill>
                  <a:schemeClr val="bg1"/>
                </a:solidFill>
              </a:rPr>
              <a:t>Summer School</a:t>
            </a:r>
            <a:br>
              <a:rPr lang="en-GB" sz="5100" dirty="0">
                <a:solidFill>
                  <a:schemeClr val="bg1"/>
                </a:solidFill>
              </a:rPr>
            </a:br>
            <a:r>
              <a:rPr lang="en-GB" sz="5100" dirty="0">
                <a:solidFill>
                  <a:schemeClr val="bg1"/>
                </a:solidFill>
              </a:rPr>
              <a:t>2025</a:t>
            </a:r>
            <a:endParaRPr lang="en-NL" sz="5100" dirty="0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0A22-D4A4-0D45-B8E9-763BA80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97"/>
            <a:ext cx="10515600" cy="969689"/>
          </a:xfrm>
        </p:spPr>
        <p:txBody>
          <a:bodyPr/>
          <a:lstStyle/>
          <a:p>
            <a:pPr algn="ctr"/>
            <a:r>
              <a:rPr lang="en-US" dirty="0"/>
              <a:t>Formal Generative Models: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A1B4-D535-A148-817D-8BEBA8F6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586"/>
            <a:ext cx="10859814" cy="57544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Generative Model</a:t>
            </a:r>
            <a:r>
              <a:rPr lang="en-US" dirty="0"/>
              <a:t>: A mathematical structure (typically instantiated as a computer program) that generates simulated data.</a:t>
            </a:r>
          </a:p>
          <a:p>
            <a:r>
              <a:rPr lang="en-US" b="1" dirty="0"/>
              <a:t>Model Parameters</a:t>
            </a:r>
            <a:r>
              <a:rPr lang="en-US" dirty="0"/>
              <a:t>: Variables whose values determine the data generated by the model. They can be either fixed a priori (constants) or determined based on empirical data (estimated parameters).</a:t>
            </a:r>
          </a:p>
          <a:p>
            <a:r>
              <a:rPr lang="en-US" b="1" dirty="0"/>
              <a:t>Model Estimation</a:t>
            </a:r>
            <a:r>
              <a:rPr lang="en-US" dirty="0"/>
              <a:t>: Choosing a set of parameter values that provide a best match between some observed data and the data generated by the model.</a:t>
            </a:r>
          </a:p>
          <a:p>
            <a:r>
              <a:rPr lang="en-US" b="1" dirty="0"/>
              <a:t>Fit Metric / Objective Function</a:t>
            </a:r>
            <a:r>
              <a:rPr lang="en-US" dirty="0"/>
              <a:t>: a measure of the quality of the data-model match, goodness-of-fit or deviance (badness-of-fit, e.g., sum-square-error).</a:t>
            </a:r>
          </a:p>
          <a:p>
            <a:r>
              <a:rPr lang="en-US" b="1" dirty="0"/>
              <a:t>Model Selection</a:t>
            </a:r>
            <a:r>
              <a:rPr lang="en-US" dirty="0"/>
              <a:t>: a method of selecting from a set of estimated models the one that is “best” in the sense of matching both that data from which it was estimated and potential future data it aims to explain. </a:t>
            </a:r>
          </a:p>
          <a:p>
            <a:r>
              <a:rPr lang="en-US" b="1" dirty="0"/>
              <a:t>Parameter-based inference</a:t>
            </a:r>
            <a:r>
              <a:rPr lang="en-US" dirty="0"/>
              <a:t>: Inferences about (latent) psychological processes made based on parameters that describe them rather than indirectly based on observed (manifest)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52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726A-239B-774E-AC9D-1E8EB3F6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“All models are wrong, but some are useful”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C82C-F2A8-744C-A754-E7E62EA5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960" y="1152962"/>
            <a:ext cx="10933387" cy="5008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Models of complex systems are necessarily approximations that ignore some aspects a system, e.g., the Gas Law</a:t>
            </a:r>
          </a:p>
          <a:p>
            <a:pPr marL="0" indent="0" algn="ctr">
              <a:spcBef>
                <a:spcPts val="1600"/>
              </a:spcBef>
              <a:buNone/>
            </a:pPr>
            <a:r>
              <a:rPr lang="en-US" dirty="0"/>
              <a:t>   </a:t>
            </a:r>
            <a:r>
              <a:rPr lang="en-US" b="1" dirty="0"/>
              <a:t>Pressure</a:t>
            </a:r>
            <a:r>
              <a:rPr lang="en-US" dirty="0"/>
              <a:t> x </a:t>
            </a:r>
            <a:r>
              <a:rPr lang="en-US" b="1" dirty="0"/>
              <a:t>Volum</a:t>
            </a:r>
            <a:r>
              <a:rPr lang="en-US" dirty="0"/>
              <a:t>e = </a:t>
            </a:r>
            <a:r>
              <a:rPr lang="en-US" b="1" dirty="0"/>
              <a:t>n</a:t>
            </a:r>
            <a:r>
              <a:rPr lang="en-US" dirty="0"/>
              <a:t> x </a:t>
            </a:r>
            <a:r>
              <a:rPr lang="en-US" b="1" dirty="0"/>
              <a:t>R</a:t>
            </a:r>
            <a:r>
              <a:rPr lang="en-US" dirty="0"/>
              <a:t> x </a:t>
            </a:r>
            <a:r>
              <a:rPr lang="en-US" b="1" dirty="0"/>
              <a:t>Temperature</a:t>
            </a:r>
            <a:r>
              <a:rPr lang="en-US" dirty="0"/>
              <a:t> </a:t>
            </a:r>
            <a:r>
              <a:rPr lang="en-US" sz="2000" dirty="0">
                <a:solidFill>
                  <a:prstClr val="black"/>
                </a:solidFill>
              </a:rPr>
              <a:t>(n: # molecules, R: gas constant)</a:t>
            </a:r>
          </a:p>
          <a:p>
            <a:pPr marL="0" indent="0" algn="ctr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 Such approximate models can be useful in two key senses.</a:t>
            </a:r>
          </a:p>
          <a:p>
            <a:r>
              <a:rPr lang="en-US" dirty="0"/>
              <a:t>Foregrounding the main constants and variables that determine how a complex system acts, promoting </a:t>
            </a:r>
            <a:r>
              <a:rPr lang="en-US" b="1" dirty="0"/>
              <a:t>understanding</a:t>
            </a:r>
            <a:r>
              <a:rPr lang="en-US" dirty="0"/>
              <a:t> and </a:t>
            </a:r>
            <a:r>
              <a:rPr lang="en-US" b="1" dirty="0"/>
              <a:t>explanation</a:t>
            </a:r>
            <a:r>
              <a:rPr lang="en-US" dirty="0"/>
              <a:t>.</a:t>
            </a:r>
          </a:p>
          <a:p>
            <a:r>
              <a:rPr lang="en-US" dirty="0"/>
              <a:t>Accurately </a:t>
            </a:r>
            <a:r>
              <a:rPr lang="en-US" b="1" dirty="0"/>
              <a:t>predicting</a:t>
            </a:r>
            <a:r>
              <a:rPr lang="en-US" dirty="0"/>
              <a:t> new data (i.e., “out-of-sample” data).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7032A-D008-074E-BC5B-860AB1945611}"/>
              </a:ext>
            </a:extLst>
          </p:cNvPr>
          <p:cNvSpPr/>
          <p:nvPr/>
        </p:nvSpPr>
        <p:spPr>
          <a:xfrm>
            <a:off x="504494" y="6161584"/>
            <a:ext cx="11498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i="1" baseline="30000" dirty="0"/>
              <a:t>1</a:t>
            </a:r>
            <a:r>
              <a:rPr lang="en-AU" i="1" dirty="0"/>
              <a:t>Box, G. E. P. (1979), "Robustness in the strategy of scientific model building", in </a:t>
            </a:r>
            <a:r>
              <a:rPr lang="en-AU" i="1" dirty="0" err="1"/>
              <a:t>Launer</a:t>
            </a:r>
            <a:r>
              <a:rPr lang="en-AU" i="1" dirty="0"/>
              <a:t>, R. L.; Wilkinson, G. N. (eds.), </a:t>
            </a:r>
            <a:r>
              <a:rPr lang="en-AU" i="1" dirty="0">
                <a:hlinkClick r:id="rId2"/>
              </a:rPr>
              <a:t>Robustness in Statistics</a:t>
            </a:r>
            <a:r>
              <a:rPr lang="en-AU" i="1" dirty="0"/>
              <a:t>, </a:t>
            </a:r>
            <a:r>
              <a:rPr lang="en-AU" i="1" dirty="0">
                <a:hlinkClick r:id="rId3" tooltip="Academic Press"/>
              </a:rPr>
              <a:t>Academic Press</a:t>
            </a:r>
            <a:r>
              <a:rPr lang="en-AU" i="1" dirty="0"/>
              <a:t>, pp. 201–236, </a:t>
            </a:r>
            <a:r>
              <a:rPr lang="en-AU" i="1" dirty="0">
                <a:hlinkClick r:id="rId4" tooltip="Doi (identifier)"/>
              </a:rPr>
              <a:t>doi</a:t>
            </a:r>
            <a:r>
              <a:rPr lang="en-AU" i="1" dirty="0"/>
              <a:t>:</a:t>
            </a:r>
            <a:r>
              <a:rPr lang="en-AU" i="1" dirty="0">
                <a:hlinkClick r:id="rId5"/>
              </a:rPr>
              <a:t>10.1016/B978-0-12-438150-6.50018-2</a:t>
            </a:r>
            <a:r>
              <a:rPr lang="en-AU" i="1" dirty="0"/>
              <a:t>, </a:t>
            </a:r>
            <a:r>
              <a:rPr lang="en-AU" i="1" dirty="0">
                <a:hlinkClick r:id="rId6" tooltip="ISBN (identifier)"/>
              </a:rPr>
              <a:t>ISBN</a:t>
            </a:r>
            <a:r>
              <a:rPr lang="en-AU" i="1" dirty="0"/>
              <a:t> </a:t>
            </a:r>
            <a:r>
              <a:rPr lang="en-AU" i="1" dirty="0">
                <a:hlinkClick r:id="rId7" tooltip="Special:BookSources/9781483263366"/>
              </a:rPr>
              <a:t>9781483263366</a:t>
            </a:r>
            <a:r>
              <a:rPr lang="en-AU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EDA6E-18E4-2D44-B6E8-4ACBA0FC91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074" r="7454"/>
          <a:stretch/>
        </p:blipFill>
        <p:spPr>
          <a:xfrm>
            <a:off x="3065607" y="2581147"/>
            <a:ext cx="5118539" cy="11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8577-9C10-324D-895B-445FF001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124" y="114136"/>
            <a:ext cx="7780227" cy="1001467"/>
          </a:xfrm>
        </p:spPr>
        <p:txBody>
          <a:bodyPr/>
          <a:lstStyle/>
          <a:p>
            <a:r>
              <a:rPr lang="en-US" dirty="0"/>
              <a:t>Model Complexity</a:t>
            </a:r>
          </a:p>
        </p:txBody>
      </p:sp>
      <p:pic>
        <p:nvPicPr>
          <p:cNvPr id="5" name="Content Placeholder 4" descr="A picture containing text, device, barometer&#10;&#10;Description automatically generated">
            <a:extLst>
              <a:ext uri="{FF2B5EF4-FFF2-40B4-BE49-F238E27FC236}">
                <a16:creationId xmlns:a16="http://schemas.microsoft.com/office/drawing/2014/main" id="{A580DBFD-2DFD-1B44-988A-9DCA865E1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8769" y="1193740"/>
            <a:ext cx="3858318" cy="39497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B1C332-1C10-744D-BAEC-BF7D3ED53357}"/>
              </a:ext>
            </a:extLst>
          </p:cNvPr>
          <p:cNvSpPr/>
          <p:nvPr/>
        </p:nvSpPr>
        <p:spPr>
          <a:xfrm>
            <a:off x="333702" y="1115603"/>
            <a:ext cx="7317799" cy="263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Useful models tend to be </a:t>
            </a:r>
            <a:r>
              <a:rPr lang="en-US" sz="2600" b="1" dirty="0">
                <a:solidFill>
                  <a:prstClr val="black"/>
                </a:solidFill>
              </a:rPr>
              <a:t>parsimonious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</a:rPr>
              <a:t>Occam’s Razor: “</a:t>
            </a:r>
            <a:r>
              <a:rPr lang="en-AU" sz="2600" dirty="0">
                <a:solidFill>
                  <a:prstClr val="black"/>
                </a:solidFill>
              </a:rPr>
              <a:t>entities should not be multiplied beyond necessity”</a:t>
            </a:r>
            <a:r>
              <a:rPr lang="en-AU" sz="2600" baseline="30000" dirty="0">
                <a:solidFill>
                  <a:prstClr val="black"/>
                </a:solidFill>
              </a:rPr>
              <a:t>1</a:t>
            </a:r>
            <a:r>
              <a:rPr lang="en-AU" sz="2600" dirty="0">
                <a:solidFill>
                  <a:prstClr val="black"/>
                </a:solidFill>
              </a:rPr>
              <a:t> e.g., Ptolemaic epicycles.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600" b="1" dirty="0">
                <a:solidFill>
                  <a:prstClr val="black"/>
                </a:solidFill>
              </a:rPr>
              <a:t>Overfitting</a:t>
            </a:r>
            <a:r>
              <a:rPr lang="en-AU" sz="2600" dirty="0">
                <a:solidFill>
                  <a:prstClr val="black"/>
                </a:solidFill>
              </a:rPr>
              <a:t>: adjusting many parameters to get a very accurate fit causes poor prediction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A5ECF-2DD7-DC47-AB61-06B85AB3F389}"/>
              </a:ext>
            </a:extLst>
          </p:cNvPr>
          <p:cNvSpPr/>
          <p:nvPr/>
        </p:nvSpPr>
        <p:spPr>
          <a:xfrm>
            <a:off x="7772400" y="192273"/>
            <a:ext cx="431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Probably not his actual words: https://</a:t>
            </a:r>
            <a:r>
              <a:rPr lang="en-US" dirty="0" err="1"/>
              <a:t>www.irishphilosophy.com</a:t>
            </a:r>
            <a:r>
              <a:rPr lang="en-US" dirty="0"/>
              <a:t>/ 2014/</a:t>
            </a:r>
          </a:p>
          <a:p>
            <a:r>
              <a:rPr lang="en-US" dirty="0"/>
              <a:t>05/27/who-sharpened-</a:t>
            </a:r>
            <a:r>
              <a:rPr lang="en-US" dirty="0" err="1"/>
              <a:t>occams</a:t>
            </a:r>
            <a:r>
              <a:rPr lang="en-US" dirty="0"/>
              <a:t>-razor/</a:t>
            </a:r>
            <a:r>
              <a:rPr lang="en-US" baseline="30000" dirty="0"/>
              <a:t>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DF9AABD-B7C6-6244-B5D8-A031CC68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02" y="3295635"/>
            <a:ext cx="5970971" cy="35401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7ABE53-1043-EA47-8F8C-C7A911E5CA11}"/>
              </a:ext>
            </a:extLst>
          </p:cNvPr>
          <p:cNvSpPr/>
          <p:nvPr/>
        </p:nvSpPr>
        <p:spPr>
          <a:xfrm>
            <a:off x="6410961" y="5236618"/>
            <a:ext cx="4770038" cy="1429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AU" sz="2600" b="1" dirty="0">
                <a:solidFill>
                  <a:prstClr val="black"/>
                </a:solidFill>
              </a:rPr>
              <a:t>Model Selection Metrics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prstClr val="black"/>
                </a:solidFill>
              </a:rPr>
              <a:t>Out-of-sample prediction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AU" sz="2600" dirty="0">
                <a:solidFill>
                  <a:prstClr val="black"/>
                </a:solidFill>
              </a:rPr>
              <a:t>deviance + complexity penalty</a:t>
            </a:r>
            <a:endParaRPr lang="en-US" sz="2600" dirty="0">
              <a:solidFill>
                <a:prstClr val="black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5B7703-6838-A149-A1EC-9279CE0A12C0}"/>
              </a:ext>
            </a:extLst>
          </p:cNvPr>
          <p:cNvSpPr/>
          <p:nvPr/>
        </p:nvSpPr>
        <p:spPr>
          <a:xfrm>
            <a:off x="685108" y="6077537"/>
            <a:ext cx="5099004" cy="42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AU" sz="2400" dirty="0">
                <a:solidFill>
                  <a:prstClr val="black"/>
                </a:solidFill>
              </a:rPr>
              <a:t>Observed data = structure + noise </a:t>
            </a:r>
          </a:p>
        </p:txBody>
      </p:sp>
    </p:spTree>
    <p:extLst>
      <p:ext uri="{BB962C8B-B14F-4D97-AF65-F5344CB8AC3E}">
        <p14:creationId xmlns:p14="http://schemas.microsoft.com/office/powerpoint/2010/main" val="30352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4944-1397-A34E-956D-22FB0D3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140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Likelihood: The key to Bayesian cognitive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2CF1-F0C8-AA4A-A965-CE7627BF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1" y="1690688"/>
            <a:ext cx="10921409" cy="4802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Likelihood = probability of the parameters given the data.</a:t>
            </a:r>
          </a:p>
          <a:p>
            <a:r>
              <a:rPr lang="en-US" dirty="0"/>
              <a:t>We will focus on cases in which the likelihood can be computed directly.</a:t>
            </a:r>
          </a:p>
          <a:p>
            <a:r>
              <a:rPr lang="en-US" dirty="0"/>
              <a:t>When this is not the case you can use simulation-based methods if your model is generative. </a:t>
            </a:r>
          </a:p>
          <a:p>
            <a:r>
              <a:rPr lang="en-US" dirty="0"/>
              <a:t>The most straightforward approaches use functions like R’s “density” to get an approximate likelihood, as in these papers (we will look at such approximations in the lab).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Turner, B. M., </a:t>
            </a:r>
            <a:r>
              <a:rPr lang="en-US" sz="1700" dirty="0" err="1"/>
              <a:t>Sederberg</a:t>
            </a:r>
            <a:r>
              <a:rPr lang="en-US" sz="1700" dirty="0"/>
              <a:t>, P. B., &amp; McClelland, J. L. (2016). Bayesian analysis of simulation-based models. Journal of Mathematical Psychology, 72, 191–199. </a:t>
            </a:r>
          </a:p>
          <a:p>
            <a:pPr marL="0" indent="0">
              <a:buNone/>
            </a:pPr>
            <a:r>
              <a:rPr lang="en-US" sz="1700" dirty="0"/>
              <a:t>Holmes, W. R. (2015). A practical guide to the Probability Density Approximation (PDA) with improved implementation and error characterization. Journal of Mathematical Psychology, 68, 13–24. 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recently there are also methods based on neural networks (e.g., ”</a:t>
            </a:r>
            <a:r>
              <a:rPr lang="en-US" dirty="0" err="1"/>
              <a:t>BayesFlow</a:t>
            </a:r>
            <a:r>
              <a:rPr lang="en-US" dirty="0"/>
              <a:t>”, see https://</a:t>
            </a:r>
            <a:r>
              <a:rPr lang="en-US" dirty="0" err="1"/>
              <a:t>arxiv.org</a:t>
            </a:r>
            <a:r>
              <a:rPr lang="en-US" dirty="0"/>
              <a:t>/abs/2003.06281)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8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F90-B8A9-617E-FEF7-91577B8F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E822-72E9-11D4-A36C-F6D1A3E0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81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Rather than the likelihood we often work with its logarithm (more numerically stable) and:</a:t>
            </a:r>
          </a:p>
          <a:p>
            <a:pPr marL="0" indent="0" algn="ctr">
              <a:buNone/>
            </a:pPr>
            <a:r>
              <a:rPr lang="en-US" sz="2400" dirty="0"/>
              <a:t>Deviance = - 2 x Log Likelihood</a:t>
            </a:r>
          </a:p>
          <a:p>
            <a:pPr marL="0" indent="0">
              <a:buNone/>
            </a:pPr>
            <a:r>
              <a:rPr lang="en-US" sz="2400" dirty="0"/>
              <a:t>Measure of </a:t>
            </a:r>
            <a:r>
              <a:rPr lang="en-US" sz="2400" b="1" dirty="0"/>
              <a:t>misfit</a:t>
            </a:r>
            <a:r>
              <a:rPr lang="en-US" sz="2400" dirty="0"/>
              <a:t>, smaller = better fit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Point-estimate complexity penalties:</a:t>
            </a:r>
          </a:p>
          <a:p>
            <a:r>
              <a:rPr lang="en-US" sz="2400" dirty="0"/>
              <a:t>AIC (Akaike Information Criterion) </a:t>
            </a:r>
          </a:p>
          <a:p>
            <a:pPr marL="0" indent="0">
              <a:buNone/>
            </a:pPr>
            <a:r>
              <a:rPr lang="en-US" sz="2400" dirty="0"/>
              <a:t>Minimum Deviance + 2 x # parameters</a:t>
            </a:r>
          </a:p>
          <a:p>
            <a:r>
              <a:rPr lang="en-US" sz="2400" dirty="0"/>
              <a:t>BIC (Bayesian Information Criterion)</a:t>
            </a:r>
          </a:p>
          <a:p>
            <a:pPr marL="0" indent="0">
              <a:buNone/>
            </a:pPr>
            <a:r>
              <a:rPr lang="en-US" sz="2400" dirty="0"/>
              <a:t>Minimum Deviance +  # parameters x log(# data points) </a:t>
            </a:r>
          </a:p>
          <a:p>
            <a:r>
              <a:rPr lang="en-US" sz="2400" dirty="0"/>
              <a:t>ICs can be turned into weights (0-1 scale)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9373F-B7C4-31F0-C6E7-171DE075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19" y="3406634"/>
            <a:ext cx="3234999" cy="1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4197-1C11-DB3C-9778-8AC285CC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EMC2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9FBB2-2291-83BE-277E-2F1A529B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37" y="1497860"/>
            <a:ext cx="8945526" cy="5199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D4F88-64CE-2906-A369-F33D88F02034}"/>
              </a:ext>
            </a:extLst>
          </p:cNvPr>
          <p:cNvSpPr txBox="1"/>
          <p:nvPr/>
        </p:nvSpPr>
        <p:spPr>
          <a:xfrm>
            <a:off x="5618421" y="5849310"/>
            <a:ext cx="4471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osf.io</a:t>
            </a:r>
            <a:r>
              <a:rPr lang="en-GB" dirty="0"/>
              <a:t>/preprints/</a:t>
            </a:r>
            <a:r>
              <a:rPr lang="en-GB" dirty="0" err="1"/>
              <a:t>psyarxiv</a:t>
            </a:r>
            <a:r>
              <a:rPr lang="en-GB" dirty="0"/>
              <a:t>/2e4dq_v4</a:t>
            </a:r>
          </a:p>
        </p:txBody>
      </p:sp>
    </p:spTree>
    <p:extLst>
      <p:ext uri="{BB962C8B-B14F-4D97-AF65-F5344CB8AC3E}">
        <p14:creationId xmlns:p14="http://schemas.microsoft.com/office/powerpoint/2010/main" val="309721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869C-19EA-B5C2-0106-3760F294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81" y="76625"/>
            <a:ext cx="3622158" cy="1143000"/>
          </a:xfrm>
        </p:spPr>
        <p:txBody>
          <a:bodyPr/>
          <a:lstStyle/>
          <a:p>
            <a:r>
              <a:rPr lang="en-US" dirty="0"/>
              <a:t>Linear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8A69-FE09-4864-B0F2-8D8ED388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3" y="1194816"/>
            <a:ext cx="11238614" cy="5510784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We will make extensive use of R’s linear model language for specifying designs, e.g., two main effects and an interaction:</a:t>
            </a:r>
          </a:p>
          <a:p>
            <a:pPr marL="0" indent="0" algn="ctr">
              <a:buNone/>
            </a:pPr>
            <a:r>
              <a:rPr lang="en-US" sz="3800" dirty="0"/>
              <a:t>y ~ A + B + A:B  </a:t>
            </a:r>
          </a:p>
          <a:p>
            <a:pPr marL="0" indent="0" algn="ctr">
              <a:buNone/>
            </a:pPr>
            <a:r>
              <a:rPr lang="en-US" sz="3800" dirty="0"/>
              <a:t>which is the same as y ~ A*B</a:t>
            </a:r>
          </a:p>
          <a:p>
            <a:pPr marL="0" indent="0">
              <a:buNone/>
            </a:pPr>
            <a:endParaRPr lang="en-GB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Wilkinson, G. N., &amp; Rogers, C. E. (1973). Symbolic description of factorial models for analysis of variance. </a:t>
            </a:r>
            <a:r>
              <a:rPr lang="en-GB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the Royal Statistical Society: Series C (Applied Statistics)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GB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392–399. 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3800" b="1" dirty="0"/>
              <a:t>Marginality</a:t>
            </a:r>
            <a:r>
              <a:rPr lang="en-US" sz="3800" dirty="0"/>
              <a:t>: a higher order term can only be included if its constituents are also included. </a:t>
            </a:r>
          </a:p>
          <a:p>
            <a:pPr marL="0" indent="0" algn="ctr">
              <a:buNone/>
            </a:pPr>
            <a:r>
              <a:rPr lang="en-US" sz="3800" dirty="0"/>
              <a:t>e.g.,  y ~ A + B is OK but y ~ A + A:B is not</a:t>
            </a:r>
          </a:p>
          <a:p>
            <a:pPr marL="0" indent="0" algn="ctr">
              <a:buNone/>
            </a:pPr>
            <a:endParaRPr lang="en-US" sz="1300" dirty="0"/>
          </a:p>
          <a:p>
            <a:r>
              <a:rPr lang="en-US" sz="3800" dirty="0"/>
              <a:t>My take on marginality</a:t>
            </a:r>
          </a:p>
          <a:p>
            <a:pPr marL="0" indent="0">
              <a:buNone/>
            </a:pPr>
            <a:r>
              <a:rPr lang="en-US" sz="2600" dirty="0"/>
              <a:t>Heathcote, A. &amp; Matzke, D. (2023). The limits of marginality. Computational Brain &amp; Behavior, 6, 28–34. </a:t>
            </a:r>
            <a:r>
              <a:rPr lang="en-US" sz="2600" dirty="0">
                <a:hlinkClick r:id="rId2"/>
              </a:rPr>
              <a:t>https://link.springer.com/content/pdf/10.1007/s42113-021-00120-3.pdf</a:t>
            </a:r>
            <a:endParaRPr lang="en-US" sz="26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dirty="0"/>
              <a:t>The wider debate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https://link.springer.com/article/10.1007/s42113-021-00113-2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hlinkClick r:id="rId4"/>
              </a:rPr>
              <a:t>https://link.springer.com/article/10.1007/s42113-022-00160-3</a:t>
            </a:r>
            <a:endParaRPr lang="en-US" sz="2600" dirty="0"/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30331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DAA5-B8A9-7444-92ED-A4FFAB7B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46" y="192130"/>
            <a:ext cx="6328677" cy="1325563"/>
          </a:xfrm>
        </p:spPr>
        <p:txBody>
          <a:bodyPr/>
          <a:lstStyle/>
          <a:p>
            <a:pPr algn="ctr"/>
            <a:r>
              <a:rPr lang="en-US" dirty="0"/>
              <a:t>Uncertainty &amp; Noise in </a:t>
            </a:r>
            <a:br>
              <a:rPr lang="en-US" dirty="0"/>
            </a:br>
            <a:r>
              <a:rPr lang="en-US" dirty="0"/>
              <a:t>Dynamic Models of Choice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8D15D6-BE1C-FF42-A965-7D2F954EA665}"/>
              </a:ext>
            </a:extLst>
          </p:cNvPr>
          <p:cNvSpPr/>
          <p:nvPr/>
        </p:nvSpPr>
        <p:spPr>
          <a:xfrm>
            <a:off x="356285" y="1812067"/>
            <a:ext cx="7527326" cy="433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Aleatoric  data: </a:t>
            </a:r>
            <a:r>
              <a:rPr lang="en-US" sz="2000" dirty="0">
                <a:solidFill>
                  <a:prstClr val="black"/>
                </a:solidFill>
              </a:rPr>
              <a:t>Response time (</a:t>
            </a:r>
            <a:r>
              <a:rPr lang="en-US" sz="2000" b="1" dirty="0">
                <a:solidFill>
                  <a:prstClr val="black"/>
                </a:solidFill>
              </a:rPr>
              <a:t>RT</a:t>
            </a:r>
            <a:r>
              <a:rPr lang="en-US" sz="2000" dirty="0">
                <a:solidFill>
                  <a:prstClr val="black"/>
                </a:solidFill>
              </a:rPr>
              <a:t>) distribution, the time to make a choice varies randomly over repeated measurement occasions even with identical stimuli (defective for choice).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This is explained by a process that seeks to reduce </a:t>
            </a:r>
            <a:r>
              <a:rPr lang="en-US" sz="2000" b="1" dirty="0">
                <a:solidFill>
                  <a:prstClr val="black"/>
                </a:solidFill>
              </a:rPr>
              <a:t>epistemic</a:t>
            </a:r>
            <a:r>
              <a:rPr lang="en-US" sz="2000" dirty="0">
                <a:solidFill>
                  <a:prstClr val="black"/>
                </a:solidFill>
              </a:rPr>
              <a:t> uncertainty about which stimulus is present by summing samples from the stimulus (Wiener Decision Model, </a:t>
            </a:r>
            <a:r>
              <a:rPr lang="en-US" sz="2000" b="1" dirty="0">
                <a:solidFill>
                  <a:prstClr val="black"/>
                </a:solidFill>
              </a:rPr>
              <a:t>WDM</a:t>
            </a:r>
            <a:r>
              <a:rPr lang="en-US" sz="2000" dirty="0">
                <a:solidFill>
                  <a:prstClr val="black"/>
                </a:solidFill>
              </a:rPr>
              <a:t>).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We will also use </a:t>
            </a:r>
            <a:r>
              <a:rPr lang="en-US" sz="2000" b="1" dirty="0">
                <a:solidFill>
                  <a:prstClr val="black"/>
                </a:solidFill>
              </a:rPr>
              <a:t>Bayesian methods </a:t>
            </a:r>
            <a:r>
              <a:rPr lang="en-US" sz="2000" dirty="0">
                <a:solidFill>
                  <a:prstClr val="black"/>
                </a:solidFill>
              </a:rPr>
              <a:t>to </a:t>
            </a:r>
            <a:r>
              <a:rPr lang="en-US" sz="2000" b="1" dirty="0">
                <a:solidFill>
                  <a:prstClr val="black"/>
                </a:solidFill>
              </a:rPr>
              <a:t>estimate</a:t>
            </a:r>
            <a:r>
              <a:rPr lang="en-US" sz="2000" dirty="0">
                <a:solidFill>
                  <a:prstClr val="black"/>
                </a:solidFill>
              </a:rPr>
              <a:t> these </a:t>
            </a:r>
            <a:r>
              <a:rPr lang="en-US" sz="2000" b="1" dirty="0">
                <a:solidFill>
                  <a:prstClr val="black"/>
                </a:solidFill>
              </a:rPr>
              <a:t>Evidence Accumulation Models (EAMSs) </a:t>
            </a:r>
            <a:r>
              <a:rPr lang="en-US" sz="2000" dirty="0">
                <a:solidFill>
                  <a:prstClr val="black"/>
                </a:solidFill>
              </a:rPr>
              <a:t>from data and quantify our uncertainty about their parameters.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First, </a:t>
            </a:r>
            <a:r>
              <a:rPr lang="en-US" sz="2000" dirty="0">
                <a:solidFill>
                  <a:prstClr val="black"/>
                </a:solidFill>
              </a:rPr>
              <a:t>we will do some exercises in the 1-BasicEAMs.R script.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1) Simulating the WDM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2) Look at the Flanker experiment, which will be used to illustrate individual-participant model fitting in the first two EMC2 lessons.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29F5D-2D0E-4D47-81FB-DF0B7C81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68" y="3719496"/>
            <a:ext cx="3838832" cy="313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8B76BE-1B42-7442-92E2-C8711C26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234" y="-1"/>
            <a:ext cx="3882766" cy="32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1045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Model-Based Neuroscience  &amp;  Cognition  Summer School 2025</vt:lpstr>
      <vt:lpstr>Formal Generative Models: Definitions</vt:lpstr>
      <vt:lpstr>“All models are wrong, but some are useful”1</vt:lpstr>
      <vt:lpstr>Model Complexity</vt:lpstr>
      <vt:lpstr>Likelihood: The key to Bayesian cognitive modeling</vt:lpstr>
      <vt:lpstr>Likelihood and Model Selection</vt:lpstr>
      <vt:lpstr>EMC2 Workflow</vt:lpstr>
      <vt:lpstr>Linear Designs</vt:lpstr>
      <vt:lpstr>Uncertainty &amp; Noise in  Dynamic Models of Choice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Heathcote</dc:creator>
  <cp:lastModifiedBy>Andrew Heathcote</cp:lastModifiedBy>
  <cp:revision>11</cp:revision>
  <dcterms:created xsi:type="dcterms:W3CDTF">2024-07-27T08:36:27Z</dcterms:created>
  <dcterms:modified xsi:type="dcterms:W3CDTF">2025-08-04T08:56:01Z</dcterms:modified>
</cp:coreProperties>
</file>