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7" r:id="rId4"/>
    <p:sldId id="258" r:id="rId5"/>
    <p:sldId id="273" r:id="rId6"/>
    <p:sldId id="259" r:id="rId7"/>
    <p:sldId id="274" r:id="rId8"/>
    <p:sldId id="260" r:id="rId9"/>
    <p:sldId id="261" r:id="rId10"/>
    <p:sldId id="263" r:id="rId11"/>
    <p:sldId id="264" r:id="rId12"/>
    <p:sldId id="275" r:id="rId13"/>
    <p:sldId id="267" r:id="rId14"/>
    <p:sldId id="262" r:id="rId15"/>
    <p:sldId id="265" r:id="rId16"/>
    <p:sldId id="268" r:id="rId17"/>
    <p:sldId id="269" r:id="rId18"/>
    <p:sldId id="276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63E76-EACC-4797-859B-678AB1202C81}" type="datetimeFigureOut">
              <a:rPr lang="de-DE" smtClean="0"/>
              <a:t>17.07.2025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D5A72-1F27-4393-B88E-91A29BD88FF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632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Ausreißer noch nicht behandelt!!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5A72-1F27-4393-B88E-91A29BD88FF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43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Einkommen", "Alter", "Gesamtausgaben", 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5A72-1F27-4393-B88E-91A29BD88FF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7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Einkommen", "Alter", "Gesamtausgaben",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5A72-1F27-4393-B88E-91A29BD88FF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24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MAE: 203.15R²: 0.74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5A72-1F27-4393-B88E-91A29BD88FF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556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Zeitreihen Analyse leider zu wenig </a:t>
            </a:r>
            <a:r>
              <a:rPr lang="de-DE" dirty="0" err="1"/>
              <a:t>angaben,viele</a:t>
            </a:r>
            <a:r>
              <a:rPr lang="de-DE" dirty="0"/>
              <a:t> </a:t>
            </a:r>
            <a:r>
              <a:rPr lang="de-DE" dirty="0" err="1"/>
              <a:t>einträge</a:t>
            </a:r>
            <a:r>
              <a:rPr lang="de-DE" dirty="0"/>
              <a:t> ohne Datum von daher ist dies etwas </a:t>
            </a:r>
            <a:r>
              <a:rPr lang="de-DE" dirty="0" err="1"/>
              <a:t>ungenau,bei</a:t>
            </a:r>
            <a:r>
              <a:rPr lang="de-DE" dirty="0"/>
              <a:t> nächsten Dateneinträgen drauf achten!!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D5A72-1F27-4393-B88E-91A29BD88FF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18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2DEA-A154-4EC1-A47A-566006FBB8F1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24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6585-7BBB-4A45-9517-B4DE0E430B2A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47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C12F8-9323-484B-B289-63C614C210CC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890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83551-6C59-40F8-BDB3-F974491E1ABC}" type="datetime1">
              <a:rPr lang="de-DE" smtClean="0"/>
              <a:t>17.07.2025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36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2B6A-73A6-491E-8949-E121CD4E636C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480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D214-9127-41EF-829C-C61F7696E763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24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B7AD-75F5-487F-8AA3-85B4B5ED5542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41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9640-DF05-4B2A-80F7-9259C7959CC8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61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4A2C-7A86-497C-8FFB-7CF9EF93D119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838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7F0A-5BAF-4D63-81DA-549D5C5AB256}" type="datetime1">
              <a:rPr lang="de-DE" smtClean="0"/>
              <a:t>17.07.2025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70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711C8-CFC9-4766-ABBF-95388D700193}" type="datetime1">
              <a:rPr lang="de-DE" smtClean="0"/>
              <a:t>17.07.2025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58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216D8-4C2E-4EA4-86A7-756E98F45BBA}" type="datetime1">
              <a:rPr lang="de-DE" smtClean="0"/>
              <a:t>17.07.2025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31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F1FF-7F27-4578-B76A-26FA5314422B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854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6984FDD-108C-4E81-B042-80E243872685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42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10B666B-52FA-48A5-9EF6-32250700227E}" type="datetime1">
              <a:rPr lang="de-DE" smtClean="0"/>
              <a:t>17.07.2025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C22EFE8-411E-4608-B126-DF31DB2A18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516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7142B-82FA-ADCF-2C55-5359371A9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639097"/>
            <a:ext cx="6446205" cy="3781101"/>
          </a:xfrm>
        </p:spPr>
        <p:txBody>
          <a:bodyPr>
            <a:normAutofit/>
          </a:bodyPr>
          <a:lstStyle/>
          <a:p>
            <a:r>
              <a:rPr lang="de-DE" dirty="0"/>
              <a:t>Marktkampagnen</a:t>
            </a:r>
            <a:br>
              <a:rPr lang="de-DE" dirty="0"/>
            </a:br>
            <a:r>
              <a:rPr lang="de-DE" dirty="0"/>
              <a:t>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95768D-8092-7CF7-8A8C-58023911B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446205" cy="785656"/>
          </a:xfrm>
        </p:spPr>
        <p:txBody>
          <a:bodyPr>
            <a:normAutofit/>
          </a:bodyPr>
          <a:lstStyle/>
          <a:p>
            <a:r>
              <a:rPr lang="de-DE" dirty="0"/>
              <a:t>Rene Westphal</a:t>
            </a:r>
          </a:p>
        </p:txBody>
      </p:sp>
      <p:pic>
        <p:nvPicPr>
          <p:cNvPr id="7" name="Grafik 6" descr="Ein Bild, das Person, Kleidung, Menschliches Gesicht, Im Haus enthält.&#10;&#10;KI-generierte Inhalte können fehlerhaft sein.">
            <a:extLst>
              <a:ext uri="{FF2B5EF4-FFF2-40B4-BE49-F238E27FC236}">
                <a16:creationId xmlns:a16="http://schemas.microsoft.com/office/drawing/2014/main" id="{6B0E7A78-FE3B-B1CD-470D-5F3F2E8C4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67"/>
          <a:stretch>
            <a:fillRect/>
          </a:stretch>
        </p:blipFill>
        <p:spPr>
          <a:xfrm>
            <a:off x="7541342" y="10"/>
            <a:ext cx="4650658" cy="685799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8FB16B-64A3-BAC6-3162-DDD289BF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34626" y="6041362"/>
            <a:ext cx="134370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EEB2132-7508-4B9F-AE32-CF6369B0D305}" type="datetime1">
              <a:rPr lang="de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17.07.2025</a:t>
            </a:fld>
            <a:endParaRPr lang="de-DE">
              <a:solidFill>
                <a:srgbClr val="FFFFFF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A355F1-C8F6-9C5C-BBEE-EB780C08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C22EFE8-411E-4608-B126-DF31DB2A18F4}" type="slidenum">
              <a:rPr lang="de-DE" smtClean="0"/>
              <a:pPr>
                <a:spcAft>
                  <a:spcPts val="600"/>
                </a:spcAft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40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66B06-21CD-9E34-BD26-255552FA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Kundensegmente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B8DBDE-42DF-CA82-D6E1-0BBAF2AEC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96" y="2268488"/>
            <a:ext cx="8064844" cy="4358555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01E8AEA-3E2E-FC92-C3FE-FF22EE48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3F798-2C76-4E16-A8DE-FFDEF6313966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F117D4-C668-4BB4-43A3-234B7E4E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0104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parallel enthält.&#10;&#10;KI-generierte Inhalte können fehlerhaft sein.">
            <a:extLst>
              <a:ext uri="{FF2B5EF4-FFF2-40B4-BE49-F238E27FC236}">
                <a16:creationId xmlns:a16="http://schemas.microsoft.com/office/drawing/2014/main" id="{18762749-E040-83FD-983F-3F777493C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2" y="384079"/>
            <a:ext cx="9756742" cy="6308951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975B8A1-CC6B-DFFC-4FAB-2C18EE8A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F5091-AF97-416D-A543-8B740E5F6924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BEDB9D-3A80-69DA-6D3E-AF24B5E7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06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337B34-DA64-427E-EF17-C8622DC6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Konfusionsmatrix</a:t>
            </a:r>
          </a:p>
        </p:txBody>
      </p:sp>
      <p:pic>
        <p:nvPicPr>
          <p:cNvPr id="7" name="Inhaltsplatzhalter 6" descr="Ein Bild, das Text, Screenshot, Diagramm, Software enthält.">
            <a:extLst>
              <a:ext uri="{FF2B5EF4-FFF2-40B4-BE49-F238E27FC236}">
                <a16:creationId xmlns:a16="http://schemas.microsoft.com/office/drawing/2014/main" id="{16EE591F-AB3A-FAB1-FF5F-A3C9CB9FD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15" y="2222500"/>
            <a:ext cx="7456603" cy="418398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8DDE05-0610-EF5A-AC32-111212B5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B7AD-75F5-487F-8AA3-85B4B5ED5542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DB99C6-E996-6D32-2CC9-36D60409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122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291DA-4BA8-503D-CFA7-C6B3F7B2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ROC-Kurve</a:t>
            </a:r>
          </a:p>
        </p:txBody>
      </p:sp>
      <p:pic>
        <p:nvPicPr>
          <p:cNvPr id="5" name="Inhaltsplatzhalter 4" descr="Ein Bild, das Text, Reihe, Diagramm, Zahl enthält.&#10;&#10;KI-generierte Inhalte können fehlerhaft sein.">
            <a:extLst>
              <a:ext uri="{FF2B5EF4-FFF2-40B4-BE49-F238E27FC236}">
                <a16:creationId xmlns:a16="http://schemas.microsoft.com/office/drawing/2014/main" id="{E22AB234-6867-0E25-9CCC-864EFF3054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68" y="2335621"/>
            <a:ext cx="8408709" cy="435741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6D0E7F3-070C-20EC-719A-6E000B90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9A982-5D24-44D9-AFBC-568D05723DCF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7BFDD7-80DE-1569-2429-F2E09A68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181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7E30D-9233-39F1-0EC7-952398EA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Elbow-Cluster</a:t>
            </a:r>
          </a:p>
        </p:txBody>
      </p:sp>
      <p:pic>
        <p:nvPicPr>
          <p:cNvPr id="5" name="Inhaltsplatzhalter 4" descr="Ein Bild, das Reihe, Diagramm, parallel, Zahl enthält.">
            <a:extLst>
              <a:ext uri="{FF2B5EF4-FFF2-40B4-BE49-F238E27FC236}">
                <a16:creationId xmlns:a16="http://schemas.microsoft.com/office/drawing/2014/main" id="{4614A94C-428E-A2B4-A362-78253D7A6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16" y="2307341"/>
            <a:ext cx="8949882" cy="4291422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3FBC278-B7FA-E648-01C9-E5E28F52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F2E7-AF56-44F3-B24B-168B0F16909D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78740C-A6FF-B5FA-7F5C-CFD2E58A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992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C558F-E330-A98A-0A7A-305663F4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Vorhergesagte </a:t>
            </a:r>
            <a:r>
              <a:rPr lang="de-DE" dirty="0" err="1">
                <a:highlight>
                  <a:srgbClr val="000000"/>
                </a:highlight>
              </a:rPr>
              <a:t>vs</a:t>
            </a:r>
            <a:r>
              <a:rPr lang="de-DE" dirty="0">
                <a:highlight>
                  <a:srgbClr val="000000"/>
                </a:highlight>
              </a:rPr>
              <a:t> Tatsächliche Gesamtausgaben</a:t>
            </a:r>
          </a:p>
        </p:txBody>
      </p:sp>
      <p:pic>
        <p:nvPicPr>
          <p:cNvPr id="5" name="Inhaltsplatzhalter 4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F6BD54BF-685D-7109-85C7-715304B0B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9" y="2363903"/>
            <a:ext cx="8474697" cy="4197618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05E5D87-93FC-A391-227A-4FC25C38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5E42C-862B-4E96-8845-41545E7C34C8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A5890-E2DE-29FA-D84E-CBA479E5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883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CE502-2D9D-1A06-DFEE-B2EB531D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highlight>
                  <a:srgbClr val="000000"/>
                </a:highlight>
              </a:rPr>
              <a:t>Featuring</a:t>
            </a:r>
            <a:endParaRPr lang="de-DE" dirty="0">
              <a:highlight>
                <a:srgbClr val="000000"/>
              </a:highlight>
            </a:endParaRPr>
          </a:p>
        </p:txBody>
      </p:sp>
      <p:pic>
        <p:nvPicPr>
          <p:cNvPr id="5" name="Inhaltsplatzhalter 4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DC9B99E-3777-DFA1-B962-15ABBB22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15" y="2297914"/>
            <a:ext cx="8229600" cy="4347982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2E16986-1BA7-98ED-E104-4DBD3A4C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25F61-A45A-4283-8B44-25D9F5436A9B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028CD8-E133-014E-A8C2-4A62EF12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028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D5178-AC35-BD21-662D-234F23F2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Logistische Feature</a:t>
            </a:r>
          </a:p>
        </p:txBody>
      </p:sp>
      <p:pic>
        <p:nvPicPr>
          <p:cNvPr id="5" name="Inhaltsplatzhalter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30A25FCA-3C26-1AAD-B566-F0F259034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81" y="2335622"/>
            <a:ext cx="7589092" cy="4319702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FA4B316-A5DE-E1C8-90EF-2D6FDCF9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05A41-6877-4A30-97B5-20DEF8308AD1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9BCC2B-C509-976B-7B6E-F123B6C3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595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09A5C-0FFD-5D12-ED10-DD043955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Random Forest Regressor</a:t>
            </a:r>
          </a:p>
        </p:txBody>
      </p:sp>
      <p:pic>
        <p:nvPicPr>
          <p:cNvPr id="7" name="Inhaltsplatzhalter 6" descr="Ein Bild, das Text, Screenshot, Diagramm, Reihe enthält.">
            <a:extLst>
              <a:ext uri="{FF2B5EF4-FFF2-40B4-BE49-F238E27FC236}">
                <a16:creationId xmlns:a16="http://schemas.microsoft.com/office/drawing/2014/main" id="{0D142C33-2030-1CB4-F485-813451DCF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123" y="2303601"/>
            <a:ext cx="7514009" cy="410288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2CEF4-9B9A-CD0F-DB50-2411157E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B7AD-75F5-487F-8AA3-85B4B5ED5542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4A1BE0-037C-8252-54F9-97DD9E27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864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39F50-4175-FF4B-5388-1E77D9A7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Boxplot</a:t>
            </a:r>
          </a:p>
        </p:txBody>
      </p:sp>
      <p:pic>
        <p:nvPicPr>
          <p:cNvPr id="5" name="Inhaltsplatzhalter 4" descr="Ein Bild, das Screenshot, Rechteck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B1B80D6-856C-957A-A3F5-677B07560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13" y="2432718"/>
            <a:ext cx="4904004" cy="4052923"/>
          </a:xfrm>
        </p:spPr>
      </p:pic>
      <p:pic>
        <p:nvPicPr>
          <p:cNvPr id="7" name="Grafik 6" descr="Ein Bild, das Screenshot, Diagramm, Rechteck, Reihe enthält.">
            <a:extLst>
              <a:ext uri="{FF2B5EF4-FFF2-40B4-BE49-F238E27FC236}">
                <a16:creationId xmlns:a16="http://schemas.microsoft.com/office/drawing/2014/main" id="{D631921B-7F0F-C1FD-7020-B710E295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538" y="2432718"/>
            <a:ext cx="5929460" cy="4052923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CC5B2B0-AC82-4F4F-391D-81E8D1FF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60E2-A966-4B2E-84D6-EAD29EC99D1E}" type="datetime1">
              <a:rPr lang="de-DE" smtClean="0"/>
              <a:t>17.07.2025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22C45D-3B8F-8CD7-1017-0503597E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910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DABC83-765B-A72C-3894-6C83A130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451513"/>
            <a:ext cx="10571998" cy="970450"/>
          </a:xfrm>
        </p:spPr>
        <p:txBody>
          <a:bodyPr/>
          <a:lstStyle/>
          <a:p>
            <a:pPr algn="ctr"/>
            <a:r>
              <a:rPr lang="de-DE" sz="6000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0C45F4-2977-323F-86B1-53308F7A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überprüft bereinigt und </a:t>
            </a:r>
            <a:r>
              <a:rPr lang="de-DE" dirty="0" err="1"/>
              <a:t>modell</a:t>
            </a:r>
            <a:r>
              <a:rPr lang="de-DE" dirty="0"/>
              <a:t> erstellt </a:t>
            </a:r>
          </a:p>
          <a:p>
            <a:r>
              <a:rPr lang="de-DE" dirty="0"/>
              <a:t>Visualisierung und Darstellung des Maschinen </a:t>
            </a:r>
            <a:r>
              <a:rPr lang="de-DE" dirty="0" err="1"/>
              <a:t>Learnings</a:t>
            </a:r>
            <a:endParaRPr lang="de-DE" dirty="0"/>
          </a:p>
          <a:p>
            <a:r>
              <a:rPr lang="de-DE" dirty="0"/>
              <a:t>Dashboard Ergebnis Vorhersage Für Kampagne 6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01C8FF-01E5-6592-AC2D-AC22D922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B7AD-75F5-487F-8AA3-85B4B5ED5542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96FE96-166B-E959-2D86-E818CAEF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388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03A94-DD05-8981-1804-A0C1F684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Vorhersage der Gesamtausgaben </a:t>
            </a:r>
          </a:p>
        </p:txBody>
      </p:sp>
      <p:pic>
        <p:nvPicPr>
          <p:cNvPr id="5" name="Inhaltsplatzhalter 4" descr="Ein Bild, das Text, Reihe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1E4049B-8827-4897-B0E1-A6EFD95180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006" y="2307341"/>
            <a:ext cx="8824306" cy="4385690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40BA44C-C54A-BA49-B4F9-1468237A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ACC0-B2CE-4A36-9E6A-B1724826CCF6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A68E95-4289-3349-F595-8C58ADA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757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92493-9342-05AD-B8C0-81B4952F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2624781"/>
            <a:ext cx="10571998" cy="970450"/>
          </a:xfrm>
        </p:spPr>
        <p:txBody>
          <a:bodyPr/>
          <a:lstStyle/>
          <a:p>
            <a:pPr algn="ctr"/>
            <a:r>
              <a:rPr lang="de-DE" sz="4800" dirty="0"/>
              <a:t>Dashboard für Vorhersage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A865C4-FEC2-2E25-76C5-E387E772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EB17C-6F95-4F8C-A279-02C8B92E6D38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A391CC-65B7-52F4-49FA-D2B51CED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26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Diagramm, Reihe enthält.">
            <a:extLst>
              <a:ext uri="{FF2B5EF4-FFF2-40B4-BE49-F238E27FC236}">
                <a16:creationId xmlns:a16="http://schemas.microsoft.com/office/drawing/2014/main" id="{50D93B66-7DA1-662D-A84A-22F1F9FD7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61" y="1084084"/>
            <a:ext cx="9726755" cy="4497194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AD3139A-BDC6-8355-C499-56BAA989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295B-60CD-4A9C-B7F5-1C3F11DF1215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D97BFE-2C13-9D82-DDFB-1AC8388D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5735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Diagramm, Rechteck enthält.">
            <a:extLst>
              <a:ext uri="{FF2B5EF4-FFF2-40B4-BE49-F238E27FC236}">
                <a16:creationId xmlns:a16="http://schemas.microsoft.com/office/drawing/2014/main" id="{F7FFFD30-7AD0-A60D-4C95-60E27BD4B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94" y="2379275"/>
            <a:ext cx="9000945" cy="4096830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C081A8-2222-4487-883A-EE08737DF471}"/>
              </a:ext>
            </a:extLst>
          </p:cNvPr>
          <p:cNvSpPr txBox="1"/>
          <p:nvPr/>
        </p:nvSpPr>
        <p:spPr>
          <a:xfrm>
            <a:off x="1960775" y="381895"/>
            <a:ext cx="9304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highlight>
                  <a:srgbClr val="000000"/>
                </a:highlight>
              </a:rPr>
              <a:t>Anzahl der Kunden pro Kampagne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FE264C9-53AB-3E51-F2B5-7B81CC58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0072-FFAE-4BC4-8CF3-F729DCA19AD2}" type="datetime1">
              <a:rPr lang="de-DE" smtClean="0"/>
              <a:t>17.07.2025</a:t>
            </a:fld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787E3D0-425B-5483-7732-B3F8B284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352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7888D1-C06D-DC4A-2A40-B7070A38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Ausgaben pro </a:t>
            </a:r>
            <a:r>
              <a:rPr lang="de-DE" dirty="0" err="1">
                <a:highlight>
                  <a:srgbClr val="000000"/>
                </a:highlight>
              </a:rPr>
              <a:t>Katergorie</a:t>
            </a:r>
            <a:endParaRPr lang="de-DE" dirty="0">
              <a:highlight>
                <a:srgbClr val="000000"/>
              </a:highlight>
            </a:endParaRPr>
          </a:p>
        </p:txBody>
      </p:sp>
      <p:pic>
        <p:nvPicPr>
          <p:cNvPr id="7" name="Inhaltsplatzhalter 6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E33DA891-EA1F-4CA1-889B-C5F028CFA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563" y="2279061"/>
            <a:ext cx="7632837" cy="3932557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637003-41F7-6390-9BC0-C544FAC3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B7AD-75F5-487F-8AA3-85B4B5ED5542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C2BF07-3654-1059-98CF-A344CC0C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58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75CC50-0A73-E4D0-F74C-75ACF24D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Vergleich der Kampagne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43EF73-B363-EA38-310B-3AEC1537F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115" y="2253006"/>
            <a:ext cx="8965823" cy="4298623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C9D750-1485-B70A-5537-BAE9FD6F7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37181-0A64-4E4F-979D-43DDBFE9C3FC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CB55FF-61AE-F9AE-056F-F9E8C4A0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25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45C80-1691-0788-D41C-D8E30688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Statistischer Vergleich</a:t>
            </a:r>
          </a:p>
        </p:txBody>
      </p:sp>
      <p:pic>
        <p:nvPicPr>
          <p:cNvPr id="7" name="Inhaltsplatzhalter 6" descr="Ein Bild, das Text, Diagramm, Reihe, Screenshot enthält.">
            <a:extLst>
              <a:ext uri="{FF2B5EF4-FFF2-40B4-BE49-F238E27FC236}">
                <a16:creationId xmlns:a16="http://schemas.microsoft.com/office/drawing/2014/main" id="{C3CE07B5-9948-9A75-DD08-7D2AB05F6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88" y="2222500"/>
            <a:ext cx="7569723" cy="411231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1ECCB1-D1F3-D9CE-0688-7B9ACF5E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6B7AD-75F5-487F-8AA3-85B4B5ED5542}" type="datetime1">
              <a:rPr lang="de-DE" smtClean="0"/>
              <a:t>17.07.2025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CA0E47-4112-EFBA-2E31-005B9B69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160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848D3-0FC6-DCCE-4553-2AEA9ADA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Altersgruppierung und Clustering</a:t>
            </a:r>
          </a:p>
        </p:txBody>
      </p:sp>
      <p:pic>
        <p:nvPicPr>
          <p:cNvPr id="5" name="Inhaltsplatzhalter 4" descr="Ein Bild, das Text, Screenshot, Schrift, Zahl enthält.">
            <a:extLst>
              <a:ext uri="{FF2B5EF4-FFF2-40B4-BE49-F238E27FC236}">
                <a16:creationId xmlns:a16="http://schemas.microsoft.com/office/drawing/2014/main" id="{CBD24FC8-89AC-1240-73F8-039E8E8D7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6" y="2205873"/>
            <a:ext cx="4631328" cy="1734532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92CC85-5F42-67C1-3311-4DD204985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" y="4393850"/>
            <a:ext cx="10388338" cy="1056517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25399F4-FE6E-C51D-193C-B09A3E0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69B7-F5FA-4BCD-A3D1-6C45EC295F56}" type="datetime1">
              <a:rPr lang="de-DE" smtClean="0"/>
              <a:t>17.07.2025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C55211-50CF-14BC-A185-C06382A1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388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86E6D-01C3-BA0B-9EB4-6116C331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highlight>
                  <a:srgbClr val="000000"/>
                </a:highlight>
              </a:rPr>
              <a:t>Clustering mit drei Segmenten</a:t>
            </a:r>
          </a:p>
        </p:txBody>
      </p:sp>
      <p:pic>
        <p:nvPicPr>
          <p:cNvPr id="5" name="Inhaltsplatzhalter 4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75373D5-1D56-95FB-81F4-18C99DC6B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23" y="2307340"/>
            <a:ext cx="9087439" cy="4448423"/>
          </a:xfr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F3AE5C4-5F2C-EED3-4BFD-4BE21AF6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AC75-187D-4013-9424-E9DE3569CFD3}" type="datetime1">
              <a:rPr lang="de-DE" smtClean="0"/>
              <a:t>17.07.2025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9FD538-42E9-5A5B-5085-B4BD0B50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2EFE8-411E-4608-B126-DF31DB2A18F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199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TM03457503[[fn=Zitierfähig]]</Template>
  <TotalTime>0</TotalTime>
  <Words>162</Words>
  <Application>Microsoft Office PowerPoint</Application>
  <PresentationFormat>Breitbild</PresentationFormat>
  <Paragraphs>75</Paragraphs>
  <Slides>21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Aptos</vt:lpstr>
      <vt:lpstr>Century Gothic</vt:lpstr>
      <vt:lpstr>Wingdings 2</vt:lpstr>
      <vt:lpstr>Zitierfähig</vt:lpstr>
      <vt:lpstr>Marktkampagnen Analyse</vt:lpstr>
      <vt:lpstr>Einleitung</vt:lpstr>
      <vt:lpstr>PowerPoint-Präsentation</vt:lpstr>
      <vt:lpstr>PowerPoint-Präsentation</vt:lpstr>
      <vt:lpstr>Ausgaben pro Katergorie</vt:lpstr>
      <vt:lpstr>Vergleich der Kampagne</vt:lpstr>
      <vt:lpstr>Statistischer Vergleich</vt:lpstr>
      <vt:lpstr>Altersgruppierung und Clustering</vt:lpstr>
      <vt:lpstr>Clustering mit drei Segmenten</vt:lpstr>
      <vt:lpstr>Kundensegmente</vt:lpstr>
      <vt:lpstr>PowerPoint-Präsentation</vt:lpstr>
      <vt:lpstr>Konfusionsmatrix</vt:lpstr>
      <vt:lpstr>ROC-Kurve</vt:lpstr>
      <vt:lpstr>Elbow-Cluster</vt:lpstr>
      <vt:lpstr>Vorhergesagte vs Tatsächliche Gesamtausgaben</vt:lpstr>
      <vt:lpstr>Featuring</vt:lpstr>
      <vt:lpstr>Logistische Feature</vt:lpstr>
      <vt:lpstr>Random Forest Regressor</vt:lpstr>
      <vt:lpstr>Boxplot</vt:lpstr>
      <vt:lpstr>Vorhersage der Gesamtausgaben </vt:lpstr>
      <vt:lpstr>Dashboard für Vorhersage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Westphal</dc:creator>
  <cp:lastModifiedBy>Rene Westphal</cp:lastModifiedBy>
  <cp:revision>3</cp:revision>
  <dcterms:created xsi:type="dcterms:W3CDTF">2025-06-13T11:52:15Z</dcterms:created>
  <dcterms:modified xsi:type="dcterms:W3CDTF">2025-07-17T07:13:57Z</dcterms:modified>
</cp:coreProperties>
</file>