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98" r:id="rId5"/>
    <p:sldId id="302" r:id="rId6"/>
    <p:sldId id="303" r:id="rId7"/>
    <p:sldId id="305" r:id="rId8"/>
    <p:sldId id="316" r:id="rId9"/>
    <p:sldId id="304" r:id="rId10"/>
    <p:sldId id="306" r:id="rId11"/>
    <p:sldId id="301" r:id="rId12"/>
    <p:sldId id="307" r:id="rId13"/>
    <p:sldId id="312" r:id="rId14"/>
    <p:sldId id="313" r:id="rId15"/>
    <p:sldId id="314" r:id="rId16"/>
    <p:sldId id="315" r:id="rId17"/>
    <p:sldId id="318" r:id="rId18"/>
    <p:sldId id="309" r:id="rId19"/>
    <p:sldId id="310" r:id="rId20"/>
    <p:sldId id="308" r:id="rId21"/>
    <p:sldId id="311" r:id="rId22"/>
    <p:sldId id="317" r:id="rId23"/>
    <p:sldId id="319" r:id="rId2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1" d="100"/>
          <a:sy n="71" d="100"/>
        </p:scale>
        <p:origin x="90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22D0-69DB-4AD2-BFDB-B6B0697DB30B}" type="datetimeFigureOut">
              <a:rPr lang="de-DE" smtClean="0"/>
              <a:t>17.07.2025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2C47E-A6F7-498A-BC00-873284D75D5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6854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0A2B6-884F-47F1-97D4-56FF4241B1BC}" type="datetimeFigureOut">
              <a:rPr lang="de-DE" smtClean="0"/>
              <a:t>17.07.2025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F654A-7554-4E4B-9F02-6F44B6EE535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348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F654A-7554-4E4B-9F02-6F44B6EE535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4025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Januar,Juni,September,Oktober</a:t>
            </a:r>
            <a:r>
              <a:rPr lang="de-DE" dirty="0"/>
              <a:t> sind die </a:t>
            </a:r>
            <a:r>
              <a:rPr lang="de-DE" dirty="0" err="1"/>
              <a:t>monate</a:t>
            </a:r>
            <a:r>
              <a:rPr lang="de-DE" dirty="0"/>
              <a:t> wo am meisten remote-jobs auf dem markt waren.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F654A-7554-4E4B-9F02-6F44B6EE5359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2249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job_data1[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salary_year_avg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260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F654A-7554-4E4B-9F02-6F44B6EE5359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1369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State=SD 291K </a:t>
            </a:r>
          </a:p>
          <a:p>
            <a:r>
              <a:rPr lang="de-DE" dirty="0"/>
              <a:t>State =140K</a:t>
            </a:r>
          </a:p>
          <a:p>
            <a:r>
              <a:rPr lang="de-DE" dirty="0"/>
              <a:t>Ny 96 K</a:t>
            </a:r>
          </a:p>
          <a:p>
            <a:r>
              <a:rPr lang="de-DE" dirty="0"/>
              <a:t>State </a:t>
            </a:r>
            <a:r>
              <a:rPr lang="de-DE" dirty="0" err="1"/>
              <a:t>Ak</a:t>
            </a:r>
            <a:r>
              <a:rPr lang="de-DE" dirty="0"/>
              <a:t> = 122 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F654A-7554-4E4B-9F02-6F44B6EE5359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591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 tipp zur </a:t>
            </a:r>
            <a:r>
              <a:rPr lang="de-DE" dirty="0" err="1"/>
              <a:t>optimirung</a:t>
            </a:r>
            <a:r>
              <a:rPr lang="de-DE" dirty="0"/>
              <a:t> wäre die daten anders eintragen zulassen sodass man sich ein bereinigungsschritt sparen würde. Und </a:t>
            </a:r>
            <a:r>
              <a:rPr lang="de-DE" dirty="0" err="1"/>
              <a:t>categorisieren</a:t>
            </a:r>
            <a:r>
              <a:rPr lang="de-DE" dirty="0"/>
              <a:t>.</a:t>
            </a:r>
          </a:p>
          <a:p>
            <a:r>
              <a:rPr lang="de-DE" dirty="0"/>
              <a:t>Daten aus dem </a:t>
            </a:r>
            <a:r>
              <a:rPr lang="de-DE" dirty="0" err="1"/>
              <a:t>jahr</a:t>
            </a:r>
            <a:r>
              <a:rPr lang="de-DE" dirty="0"/>
              <a:t> 24 um besser zu Analysieren und genauere </a:t>
            </a:r>
            <a:r>
              <a:rPr lang="de-DE" dirty="0" err="1"/>
              <a:t>prognose</a:t>
            </a:r>
            <a:r>
              <a:rPr lang="de-DE" dirty="0"/>
              <a:t> </a:t>
            </a:r>
            <a:r>
              <a:rPr lang="de-DE"/>
              <a:t>zu stellen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F654A-7554-4E4B-9F02-6F44B6EE5359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7945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14.04.2025</a:t>
            </a:r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14.04.2025</a:t>
            </a:r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14.04.2025</a:t>
            </a:r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14.04.2025</a:t>
            </a:r>
            <a:endParaRPr lang="de-DE" noProof="0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14.04.2025</a:t>
            </a:r>
            <a:endParaRPr lang="de-DE" noProof="0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14.04.2025</a:t>
            </a:r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14.04.2025</a:t>
            </a:r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de-DE" noProof="0"/>
              <a:t>14.04.2025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14.04.2025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14.04.2025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Nahaufnahme eines Blatts Papier mit einem Bleistift darauf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de-DE" sz="4400" dirty="0">
                <a:solidFill>
                  <a:schemeClr val="tx1"/>
                </a:solidFill>
              </a:rPr>
              <a:t>Job Data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8" name="Grafik 7" descr="Ein Bild, das Text, Karte, Screenshot, Wasser enthält.&#10;&#10;KI-generierte Inhalte können fehlerhaft sein.">
            <a:extLst>
              <a:ext uri="{FF2B5EF4-FFF2-40B4-BE49-F238E27FC236}">
                <a16:creationId xmlns:a16="http://schemas.microsoft.com/office/drawing/2014/main" id="{44D2ED53-A0F0-7DEC-B718-0B4DCDB65D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1236" y="492227"/>
            <a:ext cx="5731177" cy="550526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D67795F3-3A60-102E-A528-36BED406BFD3}"/>
              </a:ext>
            </a:extLst>
          </p:cNvPr>
          <p:cNvSpPr txBox="1"/>
          <p:nvPr/>
        </p:nvSpPr>
        <p:spPr>
          <a:xfrm>
            <a:off x="8176090" y="4613720"/>
            <a:ext cx="328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Rene Westphal  		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4FE384-72F5-4081-1F5E-1F36BDB9F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1</a:t>
            </a:fld>
            <a:endParaRPr lang="de-DE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0CB1F8B-41AB-E84F-69B4-6DC64FD17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14.04.2025</a:t>
            </a:r>
            <a:endParaRPr lang="de-DE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D712F3B-5833-F73E-12C9-8A81729287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1644" y="318781"/>
            <a:ext cx="195072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C08F5-76A4-1E10-576D-F3056E487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Anteile der Drei Jobmodelle</a:t>
            </a:r>
          </a:p>
        </p:txBody>
      </p:sp>
      <p:pic>
        <p:nvPicPr>
          <p:cNvPr id="9" name="Inhaltsplatzhalter 8" descr="Ein Bild, das Text, Screenshot, Rechteck, Diagramm enthält.&#10;&#10;KI-generierte Inhalte können fehlerhaft sein.">
            <a:extLst>
              <a:ext uri="{FF2B5EF4-FFF2-40B4-BE49-F238E27FC236}">
                <a16:creationId xmlns:a16="http://schemas.microsoft.com/office/drawing/2014/main" id="{352D6235-52D6-1B1A-E095-7EE927AFB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896" y="1918253"/>
            <a:ext cx="8527774" cy="4442790"/>
          </a:xfrm>
        </p:spPr>
      </p:pic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966532F4-44D8-CA12-75DC-7EEA26D93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10</a:t>
            </a:fld>
            <a:endParaRPr lang="de-DE" noProof="0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967C8A4C-D98B-3289-2ABF-86B949EC1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14.04.2025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070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BB60E5B-4346-2117-053A-DC2E48E79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2636" y="1713871"/>
            <a:ext cx="3517567" cy="306450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err="1"/>
              <a:t>Vergleich</a:t>
            </a:r>
            <a:r>
              <a:rPr lang="en-US" dirty="0"/>
              <a:t> Full time</a:t>
            </a:r>
          </a:p>
          <a:p>
            <a:pPr marL="285750" indent="-285750">
              <a:buFontTx/>
              <a:buChar char="-"/>
            </a:pPr>
            <a:r>
              <a:rPr lang="en-US" dirty="0"/>
              <a:t>Mit Part time </a:t>
            </a:r>
          </a:p>
          <a:p>
            <a:pPr marL="285750" indent="-285750">
              <a:buFontTx/>
              <a:buChar char="-"/>
            </a:pPr>
            <a:r>
              <a:rPr lang="en-US" dirty="0"/>
              <a:t>Und der Mischung</a:t>
            </a:r>
          </a:p>
        </p:txBody>
      </p:sp>
      <p:pic>
        <p:nvPicPr>
          <p:cNvPr id="9" name="Inhaltsplatzhalter 8" descr="Ein Bild, das Text, Screenshot, Diagramm, Rechteck enthält.&#10;&#10;KI-generierte Inhalte können fehlerhaft sein.">
            <a:extLst>
              <a:ext uri="{FF2B5EF4-FFF2-40B4-BE49-F238E27FC236}">
                <a16:creationId xmlns:a16="http://schemas.microsoft.com/office/drawing/2014/main" id="{862D8112-5CB1-0E49-48C8-B0B446268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0965" y="1154811"/>
            <a:ext cx="7451035" cy="4548377"/>
          </a:xfrm>
        </p:spPr>
      </p:pic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3E3A627D-6F7B-E874-EC49-1923DABD1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pPr rtl="0"/>
              <a:t>11</a:t>
            </a:fld>
            <a:endParaRPr lang="de-DE" noProof="0" dirty="0"/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76A8D019-65A8-9369-7847-518CD893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14.04.2025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8654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E24BACC6-7B87-A63D-6B97-A88859724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574" y="160255"/>
            <a:ext cx="10028583" cy="5920034"/>
          </a:xfrm>
        </p:spPr>
      </p:pic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B5A0274-22CD-26D5-0F7C-4B5D4B91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12</a:t>
            </a:fld>
            <a:endParaRPr lang="de-DE" noProof="0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0B43E655-97FD-4D8E-8B5C-55E707EA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14.04.2025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5138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8E8B0-39A8-7DF7-2D8D-97FC7061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121" y="644821"/>
            <a:ext cx="10058400" cy="1450757"/>
          </a:xfrm>
        </p:spPr>
        <p:txBody>
          <a:bodyPr/>
          <a:lstStyle/>
          <a:p>
            <a:pPr algn="ctr"/>
            <a:r>
              <a:rPr lang="de-DE" dirty="0"/>
              <a:t>Vergleich</a:t>
            </a:r>
          </a:p>
        </p:txBody>
      </p:sp>
      <p:pic>
        <p:nvPicPr>
          <p:cNvPr id="5" name="Inhaltsplatzhalter 4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F1E50D39-C1E0-A00E-2D18-DD021E2DA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40974" y="2095578"/>
            <a:ext cx="6563282" cy="4262186"/>
          </a:xfr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33D6C0-CF3E-73EA-035E-756D7B53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13</a:t>
            </a:fld>
            <a:endParaRPr lang="de-DE" noProof="0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B4A3C514-892A-BBCD-D3D9-7933C6C6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14.04.2025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8481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83F1D-B9B4-A796-9E4B-95D98A44F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695" y="588260"/>
            <a:ext cx="10058400" cy="1450757"/>
          </a:xfrm>
        </p:spPr>
        <p:txBody>
          <a:bodyPr/>
          <a:lstStyle/>
          <a:p>
            <a:pPr algn="ctr"/>
            <a:r>
              <a:rPr lang="de-DE" dirty="0"/>
              <a:t>Übersicht Visual Studio Code</a:t>
            </a:r>
          </a:p>
        </p:txBody>
      </p:sp>
      <p:pic>
        <p:nvPicPr>
          <p:cNvPr id="5" name="Inhaltsplatzhalter 4" descr="Ein Bild, das Text, Screenshot, Karte Menü, Schrift enthält.&#10;&#10;KI-generierte Inhalte können fehlerhaft sein.">
            <a:extLst>
              <a:ext uri="{FF2B5EF4-FFF2-40B4-BE49-F238E27FC236}">
                <a16:creationId xmlns:a16="http://schemas.microsoft.com/office/drawing/2014/main" id="{1D5E8D7D-ABCD-B315-4E5E-39F4EA314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9609" y="2108199"/>
            <a:ext cx="4909930" cy="4034183"/>
          </a:xfr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83211F-CEAC-DB70-CA21-0E188549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14</a:t>
            </a:fld>
            <a:endParaRPr lang="de-DE" noProof="0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31C8AD8B-E6B0-60CB-00B4-EDBE5EC9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14.04.2025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1082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CF6247-3C1A-5134-6E05-B375404B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109" y="587869"/>
            <a:ext cx="10058400" cy="1450757"/>
          </a:xfrm>
        </p:spPr>
        <p:txBody>
          <a:bodyPr/>
          <a:lstStyle/>
          <a:p>
            <a:pPr algn="ctr"/>
            <a:r>
              <a:rPr lang="de-DE" dirty="0" err="1"/>
              <a:t>Jobposting</a:t>
            </a:r>
            <a:endParaRPr lang="de-DE" dirty="0"/>
          </a:p>
        </p:txBody>
      </p:sp>
      <p:pic>
        <p:nvPicPr>
          <p:cNvPr id="5" name="Inhaltsplatzhalter 4" descr="Ein Bild, das Reihe, Diagramm, Text, Zahl enthält.&#10;&#10;KI-generierte Inhalte können fehlerhaft sein.">
            <a:extLst>
              <a:ext uri="{FF2B5EF4-FFF2-40B4-BE49-F238E27FC236}">
                <a16:creationId xmlns:a16="http://schemas.microsoft.com/office/drawing/2014/main" id="{AD0DC56D-DC72-E71A-94AA-78F69FC36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5738" y="2038626"/>
            <a:ext cx="8289802" cy="4362174"/>
          </a:xfr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857729-0E80-A9E6-62DC-49354F7C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15</a:t>
            </a:fld>
            <a:endParaRPr lang="de-DE" noProof="0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7C270F-5FA4-3BAA-A369-B12B466F0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14.04.2025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7555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6CA1C-DAAC-3F20-5BA1-BCC53403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Jobpostings</a:t>
            </a:r>
            <a:r>
              <a:rPr lang="de-DE" dirty="0"/>
              <a:t> Wöchentlich</a:t>
            </a:r>
          </a:p>
        </p:txBody>
      </p:sp>
      <p:pic>
        <p:nvPicPr>
          <p:cNvPr id="5" name="Inhaltsplatzhalter 4" descr="Ein Bild, das Text, Diagramm, Reihe enthält.">
            <a:extLst>
              <a:ext uri="{FF2B5EF4-FFF2-40B4-BE49-F238E27FC236}">
                <a16:creationId xmlns:a16="http://schemas.microsoft.com/office/drawing/2014/main" id="{B8DE5FFE-E9A7-5D8D-DCA9-5024A70BD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562" y="2061066"/>
            <a:ext cx="7484305" cy="4198332"/>
          </a:xfr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3A7A54-2E63-5841-9CF8-9F456ED6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16</a:t>
            </a:fld>
            <a:endParaRPr lang="de-DE" noProof="0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BD7438D7-B9D0-3366-7109-856652E64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14.04.2025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4809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65466-0E2F-26CB-959F-1737723DC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Durchschnittsgehalt</a:t>
            </a:r>
          </a:p>
        </p:txBody>
      </p:sp>
      <p:pic>
        <p:nvPicPr>
          <p:cNvPr id="5" name="Inhaltsplatzhalter 4" descr="Ein Bild, das Text, Diagramm, Reihe, Screenshot enthält.">
            <a:extLst>
              <a:ext uri="{FF2B5EF4-FFF2-40B4-BE49-F238E27FC236}">
                <a16:creationId xmlns:a16="http://schemas.microsoft.com/office/drawing/2014/main" id="{D337AC57-07A9-3482-14A3-85E02943E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1799" y="1979629"/>
            <a:ext cx="6268606" cy="4399231"/>
          </a:xfr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CE53EA-E44D-39C7-1645-EAA30B95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17</a:t>
            </a:fld>
            <a:endParaRPr lang="de-DE" noProof="0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BBE2F7B-211B-871D-DA5F-E7280E88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14.04.2025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4606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676FD-E6C2-64CD-7484-346890CB1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US Bundesstaaten</a:t>
            </a:r>
          </a:p>
        </p:txBody>
      </p:sp>
      <p:pic>
        <p:nvPicPr>
          <p:cNvPr id="5" name="Inhaltsplatzhalter 4" descr="Ein Bild, das Karte, Diagramm enthält.&#10;&#10;KI-generierte Inhalte können fehlerhaft sein.">
            <a:extLst>
              <a:ext uri="{FF2B5EF4-FFF2-40B4-BE49-F238E27FC236}">
                <a16:creationId xmlns:a16="http://schemas.microsoft.com/office/drawing/2014/main" id="{06A03A34-17F3-A44B-F94F-7AA304C96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4207" y="2049274"/>
            <a:ext cx="10243585" cy="3665726"/>
          </a:xfr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EDB9C8-77BF-0535-BE63-AF888261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18</a:t>
            </a:fld>
            <a:endParaRPr lang="de-DE" noProof="0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449F10A-B64E-3888-5709-927A69A98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14.04.2025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0576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0E7D84-B483-6E62-6344-9BB865BCA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US-Bundesstaaten</a:t>
            </a:r>
          </a:p>
        </p:txBody>
      </p:sp>
      <p:pic>
        <p:nvPicPr>
          <p:cNvPr id="5" name="Inhaltsplatzhalter 4" descr="Ein Bild, das Text, Screenshot, Reihe, Rechteck enthält.&#10;&#10;KI-generierte Inhalte können fehlerhaft sein.">
            <a:extLst>
              <a:ext uri="{FF2B5EF4-FFF2-40B4-BE49-F238E27FC236}">
                <a16:creationId xmlns:a16="http://schemas.microsoft.com/office/drawing/2014/main" id="{626918AB-43EB-9BCB-57B4-0BFD44F5F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6304" y="2108199"/>
            <a:ext cx="7702826" cy="4123635"/>
          </a:xfr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B8425E-829B-860B-3DF2-1009BA7E1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19</a:t>
            </a:fld>
            <a:endParaRPr lang="de-DE" noProof="0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553B20E-50BC-DABD-598A-1DF7AA40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14.04.2025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7690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3E8C9-0629-F0E1-FBBE-2BE9F632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756" y="647111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de-DE" sz="4000" b="1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63C98F-7F2F-02A7-E819-200053EC1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sz="2000" dirty="0"/>
              <a:t> Überblick der Daten Visual Studio Code.</a:t>
            </a:r>
          </a:p>
          <a:p>
            <a:pPr>
              <a:buFontTx/>
              <a:buChar char="-"/>
            </a:pPr>
            <a:r>
              <a:rPr lang="de-DE" sz="2800" baseline="9000" dirty="0"/>
              <a:t> Datenbereinigung in VSC.</a:t>
            </a:r>
          </a:p>
          <a:p>
            <a:pPr>
              <a:buFontTx/>
              <a:buChar char="-"/>
            </a:pPr>
            <a:r>
              <a:rPr lang="de-DE" sz="2800" baseline="9000" dirty="0"/>
              <a:t> Erste Erkenntnisse über die Daten notiert</a:t>
            </a:r>
          </a:p>
          <a:p>
            <a:pPr>
              <a:buFontTx/>
              <a:buChar char="-"/>
            </a:pPr>
            <a:r>
              <a:rPr lang="de-DE" sz="2800" baseline="9000" dirty="0"/>
              <a:t> Um anschließend im VSC Berechnungen zu coden um Visualisierungen zu erstellen </a:t>
            </a:r>
          </a:p>
          <a:p>
            <a:pPr>
              <a:buFontTx/>
              <a:buChar char="-"/>
            </a:pPr>
            <a:r>
              <a:rPr lang="de-DE" sz="2800" baseline="9000" dirty="0"/>
              <a:t>  Ergebnisse betrachten und zur Präsentation vorbereiten</a:t>
            </a:r>
          </a:p>
          <a:p>
            <a:pPr>
              <a:buFontTx/>
              <a:buChar char="-"/>
            </a:pPr>
            <a:r>
              <a:rPr lang="de-DE" sz="2800" baseline="9000" dirty="0"/>
              <a:t> Vortrag und Auswertung der Daten erklären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3CBF31-599A-2189-4492-68ACFB66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2</a:t>
            </a:fld>
            <a:endParaRPr lang="de-DE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7C2551A-56FD-A4FE-A561-D4D2F87B3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14.04.2025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6227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302826-4D37-24CB-4559-387807F2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Erklärung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631070-246D-6A6F-CFA2-F2995A431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sz="4000" dirty="0"/>
              <a:t>- In den Daten sehen wir das der Datasmartpoint Lehrplan eine sehr vielseitigen </a:t>
            </a:r>
            <a:r>
              <a:rPr lang="de-DE" sz="4000" dirty="0" err="1"/>
              <a:t>beinhaltung</a:t>
            </a:r>
            <a:r>
              <a:rPr lang="de-DE" sz="4000" dirty="0"/>
              <a:t> hat.</a:t>
            </a:r>
          </a:p>
          <a:p>
            <a:r>
              <a:rPr lang="de-DE" sz="4000" dirty="0"/>
              <a:t>- die Aufstiegsmöglichkeiten/</a:t>
            </a:r>
            <a:r>
              <a:rPr lang="de-DE" sz="4000" dirty="0" err="1"/>
              <a:t>Full-time,Part-time,und</a:t>
            </a:r>
            <a:r>
              <a:rPr lang="de-DE" sz="4000" dirty="0"/>
              <a:t> kombiniert(Weiterbildungsmöglichkeiten)</a:t>
            </a:r>
          </a:p>
          <a:p>
            <a:r>
              <a:rPr lang="de-DE" sz="4000" dirty="0"/>
              <a:t>-  Einblick über ungefähre </a:t>
            </a:r>
            <a:r>
              <a:rPr lang="de-DE" sz="4000" dirty="0" err="1"/>
              <a:t>Gehälter,Internationale</a:t>
            </a:r>
            <a:r>
              <a:rPr lang="de-DE" sz="4000" dirty="0"/>
              <a:t> Job Möglichkeit 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715C25-C19F-62AA-0A99-B2CE9B87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20</a:t>
            </a:fld>
            <a:endParaRPr lang="de-DE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41721A9-CBD3-A58F-63F0-3F0ED20F4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14.04.2025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17241314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AD3849-E5D6-3761-BD55-6738B595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618" y="623090"/>
            <a:ext cx="10495721" cy="1450757"/>
          </a:xfrm>
        </p:spPr>
        <p:txBody>
          <a:bodyPr>
            <a:normAutofit/>
          </a:bodyPr>
          <a:lstStyle/>
          <a:p>
            <a:r>
              <a:rPr lang="de-DE" sz="4000" b="1" dirty="0"/>
              <a:t>Überblick der Daten Visual Studio Code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DD49E7D-3C88-CCEB-0E32-5F46377A2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618" y="2612658"/>
            <a:ext cx="10495721" cy="1062219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76EF51D-4629-FF05-9C3C-9F2E738C3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18" y="4550175"/>
            <a:ext cx="10495721" cy="102893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DB058E-B342-C7F6-A3B6-FA2F06B9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3</a:t>
            </a:fld>
            <a:endParaRPr lang="de-DE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0B83BE9-8F33-E0BA-36F0-BFA75802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14.04.2025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2518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9C8E6-7BB9-864B-C3FC-3BBF96B1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694" y="644821"/>
            <a:ext cx="10058400" cy="1450757"/>
          </a:xfrm>
        </p:spPr>
        <p:txBody>
          <a:bodyPr/>
          <a:lstStyle/>
          <a:p>
            <a:pPr algn="ctr"/>
            <a:r>
              <a:rPr lang="de-DE" dirty="0"/>
              <a:t>Häufigsten Jobtitel</a:t>
            </a:r>
          </a:p>
        </p:txBody>
      </p:sp>
      <p:pic>
        <p:nvPicPr>
          <p:cNvPr id="5" name="Inhaltsplatzhalter 4" descr="Ein Bild, das Text, Diagramm, Reihe, Screenshot enthält.&#10;&#10;KI-generierte Inhalte können fehlerhaft sein.">
            <a:extLst>
              <a:ext uri="{FF2B5EF4-FFF2-40B4-BE49-F238E27FC236}">
                <a16:creationId xmlns:a16="http://schemas.microsoft.com/office/drawing/2014/main" id="{887E87F8-2302-49A5-3C4A-C7C972537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5690" y="2185356"/>
            <a:ext cx="6316590" cy="4147886"/>
          </a:xfr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F5FF08-95E1-09A7-0865-508A8C2E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4</a:t>
            </a:fld>
            <a:endParaRPr lang="de-DE" noProof="0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6D3747E-A278-5427-E9F8-155F6AA0B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14.04.2025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237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37C00-AD00-1D57-4DDD-CBBFDDF82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987" y="597688"/>
            <a:ext cx="10058400" cy="1450757"/>
          </a:xfrm>
        </p:spPr>
        <p:txBody>
          <a:bodyPr/>
          <a:lstStyle/>
          <a:p>
            <a:pPr algn="ctr"/>
            <a:r>
              <a:rPr lang="de-DE" dirty="0"/>
              <a:t>Rollencluster</a:t>
            </a:r>
          </a:p>
        </p:txBody>
      </p:sp>
      <p:pic>
        <p:nvPicPr>
          <p:cNvPr id="5" name="Inhaltsplatzhalter 4" descr="Ein Bild, das Screenshot, Text, Reihe, Rechteck enthält.&#10;&#10;KI-generierte Inhalte können fehlerhaft sein.">
            <a:extLst>
              <a:ext uri="{FF2B5EF4-FFF2-40B4-BE49-F238E27FC236}">
                <a16:creationId xmlns:a16="http://schemas.microsoft.com/office/drawing/2014/main" id="{31ACB67F-65A3-5BD9-D31E-8D96F1CDD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585" y="2128077"/>
            <a:ext cx="7935459" cy="4034183"/>
          </a:xfr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C65DD2-D5FA-939B-2F2E-236593A3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5</a:t>
            </a:fld>
            <a:endParaRPr lang="de-DE" noProof="0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2FD7BB51-510A-6C3A-22FD-C5E870B10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14.04.2025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461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35216AB6-6A34-8322-3675-F238DBD23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err="1"/>
              <a:t>Anzahl</a:t>
            </a:r>
            <a:r>
              <a:rPr lang="en-US" dirty="0"/>
              <a:t> der  </a:t>
            </a:r>
            <a:r>
              <a:rPr lang="en-US" dirty="0" err="1"/>
              <a:t>meistgefragten</a:t>
            </a:r>
            <a:r>
              <a:rPr lang="en-US" dirty="0"/>
              <a:t> Skills</a:t>
            </a:r>
          </a:p>
        </p:txBody>
      </p:sp>
      <p:pic>
        <p:nvPicPr>
          <p:cNvPr id="6" name="Inhaltsplatzhalter 5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2FCE83E6-704A-5D26-4961-6842233FF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2044" y="2108199"/>
            <a:ext cx="7146234" cy="4073939"/>
          </a:xfr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E5E188F-9FBE-4207-D8A6-9C9F2A2A4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6</a:t>
            </a:fld>
            <a:endParaRPr lang="de-DE" noProof="0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E03944CE-43F0-F2CB-49FA-9BBC6948F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14.04.2025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9904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84AF19-EB03-59AD-E336-FF28F35E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Top 5</a:t>
            </a:r>
          </a:p>
        </p:txBody>
      </p:sp>
      <p:pic>
        <p:nvPicPr>
          <p:cNvPr id="5" name="Inhaltsplatzhalter 4" descr="Ein Bild, das Diagramm, Screenshot, Kreis, Text enthält.">
            <a:extLst>
              <a:ext uri="{FF2B5EF4-FFF2-40B4-BE49-F238E27FC236}">
                <a16:creationId xmlns:a16="http://schemas.microsoft.com/office/drawing/2014/main" id="{9373C2BA-2CF3-3574-52EE-8492EC339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2462" y="2013932"/>
            <a:ext cx="4668912" cy="4311454"/>
          </a:xfr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671F76-778B-E7A5-9A03-53689DA1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7</a:t>
            </a:fld>
            <a:endParaRPr lang="de-DE" noProof="0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36BEA72-868F-185E-C217-EB3AF702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14.04.2025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0410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, Screenshot, Reihe, Schrift enthält.">
            <a:extLst>
              <a:ext uri="{FF2B5EF4-FFF2-40B4-BE49-F238E27FC236}">
                <a16:creationId xmlns:a16="http://schemas.microsoft.com/office/drawing/2014/main" id="{9C9857D3-7268-963C-93F3-A4445BDBA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2731" y="2043433"/>
            <a:ext cx="6336669" cy="4146066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DF044CD-67A9-1B3B-83C8-6329CB635BFB}"/>
              </a:ext>
            </a:extLst>
          </p:cNvPr>
          <p:cNvSpPr txBox="1"/>
          <p:nvPr/>
        </p:nvSpPr>
        <p:spPr>
          <a:xfrm>
            <a:off x="952106" y="1227825"/>
            <a:ext cx="10426047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700" dirty="0"/>
              <a:t>Jobtitel mit dem </a:t>
            </a:r>
            <a:r>
              <a:rPr lang="de-DE" sz="4700" dirty="0" err="1"/>
              <a:t>höhchsten</a:t>
            </a:r>
            <a:r>
              <a:rPr lang="de-DE" sz="4700" dirty="0"/>
              <a:t> Jahresgehalt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8BBA3E7-DC80-FD81-637A-1D51DD09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8</a:t>
            </a:fld>
            <a:endParaRPr lang="de-DE" noProof="0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1D4DE7E-2F05-4E6A-3064-B66E2346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14.04.2025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5985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0329F-1A4C-62D0-9A72-17A2AFD9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Anzahl an </a:t>
            </a:r>
            <a:r>
              <a:rPr lang="de-DE" dirty="0" err="1"/>
              <a:t>Jobposting</a:t>
            </a:r>
            <a:r>
              <a:rPr lang="de-DE" dirty="0"/>
              <a:t> im Monat</a:t>
            </a:r>
          </a:p>
        </p:txBody>
      </p:sp>
      <p:pic>
        <p:nvPicPr>
          <p:cNvPr id="5" name="Inhaltsplatzhalter 4" descr="Ein Bild, das Text, Screenshot, Zahl, Reihe enthält.&#10;&#10;KI-generierte Inhalte können fehlerhaft sein.">
            <a:extLst>
              <a:ext uri="{FF2B5EF4-FFF2-40B4-BE49-F238E27FC236}">
                <a16:creationId xmlns:a16="http://schemas.microsoft.com/office/drawing/2014/main" id="{421A6B79-7980-CD04-1747-B46308290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8518" y="1928191"/>
            <a:ext cx="6841594" cy="4462669"/>
          </a:xfr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C96226-E7EF-CBA7-D3D1-0A45EC6C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9</a:t>
            </a:fld>
            <a:endParaRPr lang="de-DE" noProof="0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25039DD3-D092-5305-A2AE-D9362043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14.04.2025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3480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Benutzerdefiniert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26_TF22712842.potx" id="{F5B7AB07-F859-4656-A1C1-DAFCFA0ACA4B}" vid="{A6E2497D-935A-4CFD-B9FD-6DCB15FA68B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{65FD779C-B972-4BC0-840E-6BCDB4E8FAA0}tf22712842_win32</Template>
  <TotalTime>0</TotalTime>
  <Words>272</Words>
  <Application>Microsoft Office PowerPoint</Application>
  <PresentationFormat>Breitbild</PresentationFormat>
  <Paragraphs>84</Paragraphs>
  <Slides>20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Bookman Old Style</vt:lpstr>
      <vt:lpstr>Calibri</vt:lpstr>
      <vt:lpstr>Consolas</vt:lpstr>
      <vt:lpstr>Franklin Gothic Book</vt:lpstr>
      <vt:lpstr>Benutzerdefiniert</vt:lpstr>
      <vt:lpstr>Job Data</vt:lpstr>
      <vt:lpstr>Gliederung</vt:lpstr>
      <vt:lpstr>Überblick der Daten Visual Studio Code</vt:lpstr>
      <vt:lpstr>Häufigsten Jobtitel</vt:lpstr>
      <vt:lpstr>Rollencluster</vt:lpstr>
      <vt:lpstr>Anzahl der  meistgefragten Skills</vt:lpstr>
      <vt:lpstr>Top 5</vt:lpstr>
      <vt:lpstr>PowerPoint-Präsentation</vt:lpstr>
      <vt:lpstr>Anzahl an Jobposting im Monat</vt:lpstr>
      <vt:lpstr>Anteile der Drei Jobmodelle</vt:lpstr>
      <vt:lpstr>PowerPoint-Präsentation</vt:lpstr>
      <vt:lpstr>PowerPoint-Präsentation</vt:lpstr>
      <vt:lpstr>Vergleich</vt:lpstr>
      <vt:lpstr>Übersicht Visual Studio Code</vt:lpstr>
      <vt:lpstr>Jobposting</vt:lpstr>
      <vt:lpstr>Jobpostings Wöchentlich</vt:lpstr>
      <vt:lpstr>Durchschnittsgehalt</vt:lpstr>
      <vt:lpstr>US Bundesstaaten</vt:lpstr>
      <vt:lpstr>US-Bundesstaaten</vt:lpstr>
      <vt:lpstr>Erklärung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Rene Westphal</dc:creator>
  <cp:lastModifiedBy>Rene Westphal</cp:lastModifiedBy>
  <cp:revision>11</cp:revision>
  <dcterms:created xsi:type="dcterms:W3CDTF">2025-04-11T09:12:40Z</dcterms:created>
  <dcterms:modified xsi:type="dcterms:W3CDTF">2025-07-17T07:04:44Z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