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61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97" r:id="rId15"/>
    <p:sldId id="294" r:id="rId16"/>
    <p:sldId id="263" r:id="rId17"/>
    <p:sldId id="278" r:id="rId18"/>
    <p:sldId id="275" r:id="rId19"/>
    <p:sldId id="272" r:id="rId20"/>
    <p:sldId id="265" r:id="rId21"/>
    <p:sldId id="276" r:id="rId22"/>
    <p:sldId id="273" r:id="rId23"/>
    <p:sldId id="274" r:id="rId24"/>
    <p:sldId id="266" r:id="rId25"/>
    <p:sldId id="267" r:id="rId26"/>
    <p:sldId id="292" r:id="rId27"/>
    <p:sldId id="269" r:id="rId28"/>
    <p:sldId id="296" r:id="rId29"/>
    <p:sldId id="298" r:id="rId30"/>
    <p:sldId id="268" r:id="rId31"/>
    <p:sldId id="277" r:id="rId32"/>
    <p:sldId id="260" r:id="rId33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ng Liu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00509B"/>
    <a:srgbClr val="860000"/>
    <a:srgbClr val="FCFEBA"/>
    <a:srgbClr val="175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0" autoAdjust="0"/>
    <p:restoredTop sz="81522" autoAdjust="0"/>
  </p:normalViewPr>
  <p:slideViewPr>
    <p:cSldViewPr snapToGrid="0">
      <p:cViewPr varScale="1">
        <p:scale>
          <a:sx n="70" d="100"/>
          <a:sy n="70" d="100"/>
        </p:scale>
        <p:origin x="6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excel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ne\AppData\Roaming\Microsoft\Excel\register_eval_final_excel%20(version%201).xlsb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filt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'Target+Source1+Source2'!$C$3</c:f>
              <c:strCache>
                <c:ptCount val="1"/>
                <c:pt idx="0">
                  <c:v>Summe Schaltleistung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'Target+Source1+Source2'!$C$4:$C$9</c:f>
              <c:numCache>
                <c:formatCode>General</c:formatCode>
                <c:ptCount val="6"/>
                <c:pt idx="0">
                  <c:v>6.7359099999999996E-7</c:v>
                </c:pt>
                <c:pt idx="1">
                  <c:v>1.5470110000000001E-6</c:v>
                </c:pt>
                <c:pt idx="2">
                  <c:v>1.68524E-6</c:v>
                </c:pt>
                <c:pt idx="3">
                  <c:v>2.2346609999999999E-6</c:v>
                </c:pt>
                <c:pt idx="4">
                  <c:v>2.9082520000000001E-6</c:v>
                </c:pt>
                <c:pt idx="5">
                  <c:v>3.9058419999999998E-6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AA-44B1-B3F1-173D6769759C}"/>
            </c:ext>
          </c:extLst>
        </c:ser>
        <c:ser>
          <c:idx val="0"/>
          <c:order val="1"/>
          <c:tx>
            <c:strRef>
              <c:f>'Target+Source1+Source2'!$E$3</c:f>
              <c:strCache>
                <c:ptCount val="1"/>
                <c:pt idx="0">
                  <c:v>Schaltleistung Read Register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'Target+Source1+Source2'!$E$4:$E$9</c:f>
              <c:numCache>
                <c:formatCode>General</c:formatCode>
                <c:ptCount val="6"/>
                <c:pt idx="0">
                  <c:v>3.5753099999999997E-7</c:v>
                </c:pt>
                <c:pt idx="1">
                  <c:v>9.48151E-7</c:v>
                </c:pt>
                <c:pt idx="2">
                  <c:v>1.1807E-6</c:v>
                </c:pt>
                <c:pt idx="3">
                  <c:v>1.5384909999999999E-6</c:v>
                </c:pt>
                <c:pt idx="4">
                  <c:v>1.8960219999999999E-6</c:v>
                </c:pt>
                <c:pt idx="5">
                  <c:v>2.486382E-6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AA-44B1-B3F1-173D6769759C}"/>
            </c:ext>
          </c:extLst>
        </c:ser>
        <c:ser>
          <c:idx val="3"/>
          <c:order val="2"/>
          <c:tx>
            <c:strRef>
              <c:f>'Target+Source1+Source2'!$D$3</c:f>
              <c:strCache>
                <c:ptCount val="1"/>
                <c:pt idx="0">
                  <c:v>Schaltleistung Write Register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'Target+Source1+Source2'!$D$4:$D$9</c:f>
              <c:numCache>
                <c:formatCode>General</c:formatCode>
                <c:ptCount val="6"/>
                <c:pt idx="0">
                  <c:v>3.1605999999999999E-7</c:v>
                </c:pt>
                <c:pt idx="1">
                  <c:v>5.9885999999999995E-7</c:v>
                </c:pt>
                <c:pt idx="2">
                  <c:v>5.0454000000000004E-7</c:v>
                </c:pt>
                <c:pt idx="3">
                  <c:v>6.9617000000000002E-7</c:v>
                </c:pt>
                <c:pt idx="4">
                  <c:v>1.01223E-6</c:v>
                </c:pt>
                <c:pt idx="5">
                  <c:v>1.4194600000000001E-6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DAA-44B1-B3F1-173D67697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263560"/>
        <c:axId val="473265200"/>
      </c:scatterChart>
      <c:valAx>
        <c:axId val="473263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5200"/>
        <c:crossesAt val="0"/>
        <c:crossBetween val="midCat"/>
      </c:valAx>
      <c:valAx>
        <c:axId val="4732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 [µW]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3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'Target+Source1+Source2'!$B$3</c:f>
              <c:strCache>
                <c:ptCount val="1"/>
                <c:pt idx="0">
                  <c:v>Total power: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'Target+Source1+Source2'!$B$4:$B$9</c:f>
              <c:numCache>
                <c:formatCode>General</c:formatCode>
                <c:ptCount val="6"/>
                <c:pt idx="0">
                  <c:v>1.8109999999999999E-3</c:v>
                </c:pt>
                <c:pt idx="1">
                  <c:v>1.833E-3</c:v>
                </c:pt>
                <c:pt idx="2">
                  <c:v>1.8320000000000001E-3</c:v>
                </c:pt>
                <c:pt idx="3">
                  <c:v>1.856E-3</c:v>
                </c:pt>
                <c:pt idx="4">
                  <c:v>1.877E-3</c:v>
                </c:pt>
                <c:pt idx="5">
                  <c:v>1.897E-3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AB-4F68-A6A9-6798C3AF9265}"/>
            </c:ext>
          </c:extLst>
        </c:ser>
        <c:ser>
          <c:idx val="1"/>
          <c:order val="1"/>
          <c:tx>
            <c:v>genetische Algorithmen</c:v>
          </c:tx>
          <c:spPr>
            <a:ln>
              <a:noFill/>
            </a:ln>
          </c:spPr>
          <c:marker>
            <c:symbol val="circle"/>
            <c:size val="7"/>
          </c:marker>
          <c:xVal>
            <c:numRef>
              <c:f>'Target+Source1+Source2'!$G$32:$G$61</c:f>
              <c:numCache>
                <c:formatCode>General</c:formatCode>
                <c:ptCount val="30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  <c:pt idx="6">
                  <c:v>96</c:v>
                </c:pt>
                <c:pt idx="7">
                  <c:v>192</c:v>
                </c:pt>
                <c:pt idx="8">
                  <c:v>192</c:v>
                </c:pt>
                <c:pt idx="9">
                  <c:v>288</c:v>
                </c:pt>
                <c:pt idx="10">
                  <c:v>384</c:v>
                </c:pt>
                <c:pt idx="11">
                  <c:v>480</c:v>
                </c:pt>
                <c:pt idx="12">
                  <c:v>96</c:v>
                </c:pt>
                <c:pt idx="13">
                  <c:v>192</c:v>
                </c:pt>
                <c:pt idx="14">
                  <c:v>192</c:v>
                </c:pt>
                <c:pt idx="15">
                  <c:v>288</c:v>
                </c:pt>
                <c:pt idx="16">
                  <c:v>384</c:v>
                </c:pt>
                <c:pt idx="17">
                  <c:v>480</c:v>
                </c:pt>
                <c:pt idx="18">
                  <c:v>96</c:v>
                </c:pt>
                <c:pt idx="19">
                  <c:v>192</c:v>
                </c:pt>
                <c:pt idx="20">
                  <c:v>192</c:v>
                </c:pt>
                <c:pt idx="21">
                  <c:v>288</c:v>
                </c:pt>
                <c:pt idx="22">
                  <c:v>384</c:v>
                </c:pt>
                <c:pt idx="23">
                  <c:v>480</c:v>
                </c:pt>
                <c:pt idx="24">
                  <c:v>96</c:v>
                </c:pt>
                <c:pt idx="25">
                  <c:v>192</c:v>
                </c:pt>
                <c:pt idx="26">
                  <c:v>192</c:v>
                </c:pt>
                <c:pt idx="27">
                  <c:v>288</c:v>
                </c:pt>
                <c:pt idx="28">
                  <c:v>384</c:v>
                </c:pt>
                <c:pt idx="29">
                  <c:v>480</c:v>
                </c:pt>
              </c:numCache>
            </c:numRef>
          </c:xVal>
          <c:yVal>
            <c:numRef>
              <c:f>'Target+Source1+Source2'!$J$32:$J$61</c:f>
              <c:numCache>
                <c:formatCode>General</c:formatCode>
                <c:ptCount val="30"/>
                <c:pt idx="0">
                  <c:v>2.6389999999999999E-3</c:v>
                </c:pt>
                <c:pt idx="1">
                  <c:v>2.6719999999999999E-3</c:v>
                </c:pt>
                <c:pt idx="2">
                  <c:v>2.637E-3</c:v>
                </c:pt>
                <c:pt idx="3">
                  <c:v>2.7299999999999998E-3</c:v>
                </c:pt>
                <c:pt idx="4">
                  <c:v>2.7430000000000002E-3</c:v>
                </c:pt>
                <c:pt idx="5">
                  <c:v>2.7690000000000002E-3</c:v>
                </c:pt>
                <c:pt idx="6">
                  <c:v>2.6229999999999999E-3</c:v>
                </c:pt>
                <c:pt idx="7">
                  <c:v>2.7100000000000002E-3</c:v>
                </c:pt>
                <c:pt idx="8">
                  <c:v>2.7369999999999998E-3</c:v>
                </c:pt>
                <c:pt idx="9">
                  <c:v>2.7160000000000001E-3</c:v>
                </c:pt>
                <c:pt idx="10">
                  <c:v>2.7469999999999999E-3</c:v>
                </c:pt>
                <c:pt idx="11">
                  <c:v>2.7160000000000001E-3</c:v>
                </c:pt>
                <c:pt idx="12">
                  <c:v>2.6129999999999999E-3</c:v>
                </c:pt>
                <c:pt idx="13">
                  <c:v>2.6570000000000001E-3</c:v>
                </c:pt>
                <c:pt idx="14">
                  <c:v>2.6830000000000001E-3</c:v>
                </c:pt>
                <c:pt idx="15">
                  <c:v>2.6940000000000002E-3</c:v>
                </c:pt>
                <c:pt idx="16">
                  <c:v>2.7369999999999998E-3</c:v>
                </c:pt>
                <c:pt idx="17">
                  <c:v>2.7309999999999999E-3</c:v>
                </c:pt>
                <c:pt idx="18">
                  <c:v>2.6849999999999999E-3</c:v>
                </c:pt>
                <c:pt idx="19">
                  <c:v>2.6800000000000001E-3</c:v>
                </c:pt>
                <c:pt idx="20">
                  <c:v>2.7100000000000002E-3</c:v>
                </c:pt>
                <c:pt idx="21">
                  <c:v>2.7569999999999999E-3</c:v>
                </c:pt>
                <c:pt idx="22">
                  <c:v>2.725E-3</c:v>
                </c:pt>
                <c:pt idx="23">
                  <c:v>2.738E-3</c:v>
                </c:pt>
                <c:pt idx="24">
                  <c:v>2.6580000000000002E-3</c:v>
                </c:pt>
                <c:pt idx="25">
                  <c:v>2.6800000000000001E-3</c:v>
                </c:pt>
                <c:pt idx="26">
                  <c:v>2.6870000000000002E-3</c:v>
                </c:pt>
                <c:pt idx="27">
                  <c:v>2.7339999999999999E-3</c:v>
                </c:pt>
                <c:pt idx="28">
                  <c:v>2.7529999999999998E-3</c:v>
                </c:pt>
                <c:pt idx="29">
                  <c:v>2.7680000000000001E-3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AB-4F68-A6A9-6798C3AF9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678592"/>
        <c:axId val="317678920"/>
      </c:scatterChart>
      <c:valAx>
        <c:axId val="317678920"/>
        <c:scaling>
          <c:orientation val="minMax"/>
          <c:min val="1.5000000000000005E-3"/>
        </c:scaling>
        <c:delete val="0"/>
        <c:axPos val="l"/>
        <c:majorGridlines>
          <c:spPr>
            <a:ln w="6480"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200"/>
                </a:pPr>
                <a:r>
                  <a:rPr lang="de-DE" sz="1200" dirty="0"/>
                  <a:t>Gesamtleistung [W]</a:t>
                </a:r>
              </a:p>
            </c:rich>
          </c:tx>
          <c:overlay val="0"/>
        </c:title>
        <c:numFmt formatCode="0.00E+00" sourceLinked="0"/>
        <c:majorTickMark val="none"/>
        <c:minorTickMark val="none"/>
        <c:tickLblPos val="low"/>
        <c:spPr>
          <a:ln w="6480">
            <a:solidFill>
              <a:srgbClr val="B3B3B3"/>
            </a:solidFill>
          </a:ln>
        </c:spPr>
        <c:txPr>
          <a:bodyPr/>
          <a:lstStyle/>
          <a:p>
            <a:pPr>
              <a:defRPr sz="1200" b="0" baseline="0">
                <a:solidFill>
                  <a:srgbClr val="000000"/>
                </a:solidFill>
                <a:latin typeface="Calibri"/>
              </a:defRPr>
            </a:pPr>
            <a:endParaRPr lang="de-DE"/>
          </a:p>
        </c:txPr>
        <c:crossAx val="317678592"/>
        <c:crossesAt val="1.5000000000000005E-3"/>
        <c:crossBetween val="midCat"/>
      </c:valAx>
      <c:valAx>
        <c:axId val="317678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de-DE" sz="1200"/>
                  <a:t>Hamming-Distanz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 w="6480">
            <a:solidFill>
              <a:srgbClr val="B3B3B3"/>
            </a:solidFill>
          </a:ln>
        </c:spPr>
        <c:txPr>
          <a:bodyPr/>
          <a:lstStyle/>
          <a:p>
            <a:pPr>
              <a:defRPr sz="1200" b="0" baseline="0">
                <a:solidFill>
                  <a:srgbClr val="000000"/>
                </a:solidFill>
                <a:latin typeface="Calibri"/>
              </a:defRPr>
            </a:pPr>
            <a:endParaRPr lang="de-DE"/>
          </a:p>
        </c:txPr>
        <c:crossAx val="317678920"/>
        <c:crossesAt val="0"/>
        <c:crossBetween val="midCat"/>
      </c:valAx>
      <c:spPr>
        <a:noFill/>
        <a:ln w="9360"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200" b="0" baseline="0">
              <a:solidFill>
                <a:srgbClr val="000000"/>
              </a:solidFill>
              <a:latin typeface="Calibri"/>
            </a:defRPr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43777254626995132"/>
          <c:h val="0.7558920028671307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 alte Heuristik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8.1336049999999999E-7</c:v>
                </c:pt>
                <c:pt idx="1">
                  <c:v>8.1336049999999999E-7</c:v>
                </c:pt>
                <c:pt idx="2">
                  <c:v>9.4216599999999997E-7</c:v>
                </c:pt>
                <c:pt idx="3">
                  <c:v>1.003269E-6</c:v>
                </c:pt>
                <c:pt idx="4">
                  <c:v>1.032736E-6</c:v>
                </c:pt>
                <c:pt idx="5">
                  <c:v>1.2762899999999999E-6</c:v>
                </c:pt>
                <c:pt idx="6">
                  <c:v>1.5327705000000001E-6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86-4A99-9FFE-9AC7C441C68B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Target-Ports Schaltleistung alte Heuristik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1.0413499999999999E-8</c:v>
                </c:pt>
                <c:pt idx="1">
                  <c:v>1.0413499999999999E-8</c:v>
                </c:pt>
                <c:pt idx="2">
                  <c:v>1.3355400000000001E-7</c:v>
                </c:pt>
                <c:pt idx="3">
                  <c:v>3.2181499999999997E-7</c:v>
                </c:pt>
                <c:pt idx="4">
                  <c:v>7.2193000000000003E-8</c:v>
                </c:pt>
                <c:pt idx="5">
                  <c:v>2.0564799999999999E-7</c:v>
                </c:pt>
                <c:pt idx="6">
                  <c:v>3.1179049999999998E-7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86-4A99-9FFE-9AC7C441C68B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Source-Ports Schaltleistung alte Heuristik</c:v>
                </c:pt>
              </c:strCache>
            </c:strRef>
          </c:tx>
          <c:spPr>
            <a:ln w="19050" cap="rnd">
              <a:solidFill>
                <a:srgbClr val="86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8.02947E-7</c:v>
                </c:pt>
                <c:pt idx="1">
                  <c:v>8.02947E-7</c:v>
                </c:pt>
                <c:pt idx="2">
                  <c:v>8.0861199999999999E-7</c:v>
                </c:pt>
                <c:pt idx="3">
                  <c:v>6.8145399999999996E-7</c:v>
                </c:pt>
                <c:pt idx="4">
                  <c:v>9.6054300000000008E-7</c:v>
                </c:pt>
                <c:pt idx="5">
                  <c:v>1.0706420000000001E-6</c:v>
                </c:pt>
                <c:pt idx="6">
                  <c:v>1.2209799999999999E-6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586-4A99-9FFE-9AC7C441C6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Schaltleistung</a:t>
                </a:r>
                <a:r>
                  <a:rPr lang="de-DE" sz="1400" baseline="0"/>
                  <a:t> [W]</a:t>
                </a:r>
                <a:endParaRPr lang="de-DE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35214205756364"/>
          <c:y val="4.4667026660235865E-2"/>
          <c:w val="0.33528992871730462"/>
          <c:h val="0.907688144902179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43777254626995132"/>
          <c:h val="0.7558920028671307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 alte Heuristik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8.1336049999999999E-7</c:v>
                </c:pt>
                <c:pt idx="1">
                  <c:v>8.1336049999999999E-7</c:v>
                </c:pt>
                <c:pt idx="2">
                  <c:v>9.4216599999999997E-7</c:v>
                </c:pt>
                <c:pt idx="3">
                  <c:v>1.003269E-6</c:v>
                </c:pt>
                <c:pt idx="4">
                  <c:v>1.032736E-6</c:v>
                </c:pt>
                <c:pt idx="5">
                  <c:v>1.2762899999999999E-6</c:v>
                </c:pt>
                <c:pt idx="6">
                  <c:v>1.5327705000000001E-6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B1-4A73-A061-7684E889A75B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Target-Ports Schaltleistung alte Heuristik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1.0413499999999999E-8</c:v>
                </c:pt>
                <c:pt idx="1">
                  <c:v>1.0413499999999999E-8</c:v>
                </c:pt>
                <c:pt idx="2">
                  <c:v>1.3355400000000001E-7</c:v>
                </c:pt>
                <c:pt idx="3">
                  <c:v>3.2181499999999997E-7</c:v>
                </c:pt>
                <c:pt idx="4">
                  <c:v>7.2193000000000003E-8</c:v>
                </c:pt>
                <c:pt idx="5">
                  <c:v>2.0564799999999999E-7</c:v>
                </c:pt>
                <c:pt idx="6">
                  <c:v>3.1179049999999998E-7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1B1-4A73-A061-7684E889A75B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Source-Ports Schaltleistung alte Heuristik</c:v>
                </c:pt>
              </c:strCache>
            </c:strRef>
          </c:tx>
          <c:spPr>
            <a:ln w="19050" cap="rnd">
              <a:solidFill>
                <a:srgbClr val="86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8.02947E-7</c:v>
                </c:pt>
                <c:pt idx="1">
                  <c:v>8.02947E-7</c:v>
                </c:pt>
                <c:pt idx="2">
                  <c:v>8.0861199999999999E-7</c:v>
                </c:pt>
                <c:pt idx="3">
                  <c:v>6.8145399999999996E-7</c:v>
                </c:pt>
                <c:pt idx="4">
                  <c:v>9.6054300000000008E-7</c:v>
                </c:pt>
                <c:pt idx="5">
                  <c:v>1.0706420000000001E-6</c:v>
                </c:pt>
                <c:pt idx="6">
                  <c:v>1.2209799999999999E-6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1B1-4A73-A061-7684E889A75B}"/>
            </c:ext>
          </c:extLst>
        </c:ser>
        <c:ser>
          <c:idx val="3"/>
          <c:order val="3"/>
          <c:tx>
            <c:strRef>
              <c:f>Genetic_test_final!$A$39</c:f>
              <c:strCache>
                <c:ptCount val="1"/>
                <c:pt idx="0">
                  <c:v>Summe der Schaltleistungen neue Heuristik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Genetic_test_final!$C$46:$C$51</c:f>
              <c:numCache>
                <c:formatCode>General</c:formatCode>
                <c:ptCount val="6"/>
                <c:pt idx="0">
                  <c:v>5.8324050000000004E-7</c:v>
                </c:pt>
                <c:pt idx="1">
                  <c:v>6.4402549999999996E-7</c:v>
                </c:pt>
                <c:pt idx="2">
                  <c:v>6.1857599999999997E-7</c:v>
                </c:pt>
                <c:pt idx="3">
                  <c:v>6.8619549999999997E-7</c:v>
                </c:pt>
                <c:pt idx="4">
                  <c:v>8.1745800000000001E-7</c:v>
                </c:pt>
                <c:pt idx="5">
                  <c:v>8.0393949999999997E-7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1B1-4A73-A061-7684E889A75B}"/>
            </c:ext>
          </c:extLst>
        </c:ser>
        <c:ser>
          <c:idx val="4"/>
          <c:order val="4"/>
          <c:tx>
            <c:strRef>
              <c:f>Genetic_test_final!$A$41</c:f>
              <c:strCache>
                <c:ptCount val="1"/>
                <c:pt idx="0">
                  <c:v>Target-Ports Schaltleistung neue Heuristik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Genetic_test_final!$D$46:$D$51</c:f>
              <c:numCache>
                <c:formatCode>General</c:formatCode>
                <c:ptCount val="6"/>
                <c:pt idx="0">
                  <c:v>4.1606500000000003E-8</c:v>
                </c:pt>
                <c:pt idx="1">
                  <c:v>2.8425499999999999E-8</c:v>
                </c:pt>
                <c:pt idx="2">
                  <c:v>2.5264E-8</c:v>
                </c:pt>
                <c:pt idx="3">
                  <c:v>4.60515E-8</c:v>
                </c:pt>
                <c:pt idx="4">
                  <c:v>5.1137999999999998E-8</c:v>
                </c:pt>
                <c:pt idx="5">
                  <c:v>9.9250000000000004E-10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1B1-4A73-A061-7684E889A75B}"/>
            </c:ext>
          </c:extLst>
        </c:ser>
        <c:ser>
          <c:idx val="5"/>
          <c:order val="5"/>
          <c:tx>
            <c:strRef>
              <c:f>Genetic_test_final!$A$42</c:f>
              <c:strCache>
                <c:ptCount val="1"/>
                <c:pt idx="0">
                  <c:v>Source-Ports Schaltleistung neue Heuristik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Genetic_test_final!$E$46:$E$51</c:f>
              <c:numCache>
                <c:formatCode>General</c:formatCode>
                <c:ptCount val="6"/>
                <c:pt idx="0">
                  <c:v>5.4163400000000002E-7</c:v>
                </c:pt>
                <c:pt idx="1">
                  <c:v>6.1559999999999998E-7</c:v>
                </c:pt>
                <c:pt idx="2">
                  <c:v>5.9331200000000001E-7</c:v>
                </c:pt>
                <c:pt idx="3">
                  <c:v>6.4014399999999996E-7</c:v>
                </c:pt>
                <c:pt idx="4">
                  <c:v>7.6632E-7</c:v>
                </c:pt>
                <c:pt idx="5">
                  <c:v>8.02947E-7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1B1-4A73-A061-7684E889A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Schaltleistung</a:t>
                </a:r>
                <a:r>
                  <a:rPr lang="de-DE" sz="1400" baseline="0"/>
                  <a:t> [W]</a:t>
                </a:r>
                <a:endParaRPr lang="de-DE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35214205756364"/>
          <c:y val="4.4667026660235865E-2"/>
          <c:w val="0.33528992871730462"/>
          <c:h val="0.907688144902179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726255385310552"/>
          <c:y val="5.2892009491238907E-2"/>
          <c:w val="0.60991471515708862"/>
          <c:h val="0.7761737933471372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Genetic_test_final!$A$5</c:f>
              <c:strCache>
                <c:ptCount val="1"/>
                <c:pt idx="0">
                  <c:v>alloc_test_genetic_t2_hamming2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(Genetic_test_final!$C$10,Genetic_test_final!$C$5,Genetic_test_final!$C$14,Genetic_test_final!$C$20)</c:f>
              <c:numCache>
                <c:formatCode>General</c:formatCode>
                <c:ptCount val="4"/>
                <c:pt idx="0">
                  <c:v>5.8135750000000005E-7</c:v>
                </c:pt>
                <c:pt idx="1">
                  <c:v>5.5230600000000005E-7</c:v>
                </c:pt>
                <c:pt idx="2">
                  <c:v>7.0563849999999997E-7</c:v>
                </c:pt>
                <c:pt idx="3">
                  <c:v>6.1857599999999997E-7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2A-4153-96C4-02BFDB9222A5}"/>
            </c:ext>
          </c:extLst>
        </c:ser>
        <c:ser>
          <c:idx val="1"/>
          <c:order val="1"/>
          <c:tx>
            <c:strRef>
              <c:f>Genetic_test_final!$A$6</c:f>
              <c:strCache>
                <c:ptCount val="1"/>
                <c:pt idx="0">
                  <c:v>alloc_test_genetic_t2_weighted2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(Genetic_test_final!$C$11,Genetic_test_final!$C$6,Genetic_test_final!$C$19,Genetic_test_final!$C$18)</c:f>
              <c:numCache>
                <c:formatCode>General</c:formatCode>
                <c:ptCount val="4"/>
                <c:pt idx="0">
                  <c:v>5.8135750000000005E-7</c:v>
                </c:pt>
                <c:pt idx="1">
                  <c:v>5.5896899999999995E-7</c:v>
                </c:pt>
                <c:pt idx="2">
                  <c:v>7.1782799999999996E-7</c:v>
                </c:pt>
                <c:pt idx="3">
                  <c:v>6.1757300000000002E-7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2A-4153-96C4-02BFDB9222A5}"/>
            </c:ext>
          </c:extLst>
        </c:ser>
        <c:ser>
          <c:idx val="2"/>
          <c:order val="2"/>
          <c:tx>
            <c:strRef>
              <c:f>Genetic_test_final!$A$7</c:f>
              <c:strCache>
                <c:ptCount val="1"/>
                <c:pt idx="0">
                  <c:v>alloc_test_genetic_t2_hamming_load2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(Genetic_test_final!$C$25,Genetic_test_final!$C$7,Genetic_test_final!$C$22)</c:f>
              <c:numCache>
                <c:formatCode>General</c:formatCode>
                <c:ptCount val="3"/>
                <c:pt idx="0">
                  <c:v>6.8619549999999997E-7</c:v>
                </c:pt>
                <c:pt idx="1">
                  <c:v>6.0718550000000001E-7</c:v>
                </c:pt>
                <c:pt idx="2">
                  <c:v>7.2091100000000004E-7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2A-4153-96C4-02BFDB9222A5}"/>
            </c:ext>
          </c:extLst>
        </c:ser>
        <c:ser>
          <c:idx val="3"/>
          <c:order val="3"/>
          <c:tx>
            <c:strRef>
              <c:f>Genetic_test_final!$A$8</c:f>
              <c:strCache>
                <c:ptCount val="1"/>
                <c:pt idx="0">
                  <c:v>alloc_test_genetic_t2_hamming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(Genetic_test_final!$C$9,Genetic_test_final!$C$8,Genetic_test_final!$C$16,Genetic_test_final!$C$17)</c:f>
              <c:numCache>
                <c:formatCode>General</c:formatCode>
                <c:ptCount val="4"/>
                <c:pt idx="0">
                  <c:v>5.8135750000000005E-7</c:v>
                </c:pt>
                <c:pt idx="1">
                  <c:v>6.1427850000000003E-7</c:v>
                </c:pt>
                <c:pt idx="2">
                  <c:v>6.7540499999999995E-7</c:v>
                </c:pt>
                <c:pt idx="3">
                  <c:v>6.1757300000000002E-7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82A-4153-96C4-02BFDB9222A5}"/>
            </c:ext>
          </c:extLst>
        </c:ser>
        <c:ser>
          <c:idx val="5"/>
          <c:order val="4"/>
          <c:tx>
            <c:strRef>
              <c:f>Genetic_test_final!$A$13</c:f>
              <c:strCache>
                <c:ptCount val="1"/>
                <c:pt idx="0">
                  <c:v>genetischer Algorithmus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(Genetic_test_final!$C$15,Genetic_test_final!$C$13,Genetic_test_final!$C$23,Genetic_test_final!$C$26)</c:f>
              <c:numCache>
                <c:formatCode>General</c:formatCode>
                <c:ptCount val="4"/>
                <c:pt idx="0">
                  <c:v>6.4953950000000002E-7</c:v>
                </c:pt>
                <c:pt idx="1">
                  <c:v>6.4402549999999996E-7</c:v>
                </c:pt>
                <c:pt idx="2">
                  <c:v>6.9449000000000002E-7</c:v>
                </c:pt>
                <c:pt idx="3">
                  <c:v>6.1857599999999997E-7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82A-4153-96C4-02BFDB922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6592"/>
        <c:axId val="598681184"/>
      </c:scatterChart>
      <c:scatterChart>
        <c:scatterStyle val="smoothMarker"/>
        <c:varyColors val="0"/>
        <c:ser>
          <c:idx val="6"/>
          <c:order val="5"/>
          <c:tx>
            <c:strRef>
              <c:f>Genetic_test_final!$A$27</c:f>
              <c:strCache>
                <c:ptCount val="1"/>
                <c:pt idx="0">
                  <c:v>Heuristik neu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(Genetic_test_final!$C$27,Genetic_test_final!$C$29,Genetic_test_final!$C$31,Genetic_test_final!$C$33)</c:f>
              <c:numCache>
                <c:formatCode>General</c:formatCode>
                <c:ptCount val="4"/>
                <c:pt idx="0">
                  <c:v>6.8619549999999997E-7</c:v>
                </c:pt>
                <c:pt idx="1">
                  <c:v>6.4402549999999996E-7</c:v>
                </c:pt>
                <c:pt idx="2">
                  <c:v>8.1745800000000001E-7</c:v>
                </c:pt>
                <c:pt idx="3">
                  <c:v>6.1857599999999997E-7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82A-4153-96C4-02BFDB9222A5}"/>
            </c:ext>
          </c:extLst>
        </c:ser>
        <c:ser>
          <c:idx val="7"/>
          <c:order val="6"/>
          <c:tx>
            <c:strRef>
              <c:f>Genetic_test_final!$A$28</c:f>
              <c:strCache>
                <c:ptCount val="1"/>
                <c:pt idx="0">
                  <c:v>Heuristik alt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(Genetic_test_final!$C$28,Genetic_test_final!$C$30,Genetic_test_final!$C$32,Genetic_test_final!$C$34)</c:f>
              <c:numCache>
                <c:formatCode>General</c:formatCode>
                <c:ptCount val="4"/>
                <c:pt idx="0">
                  <c:v>9.4216599999999997E-7</c:v>
                </c:pt>
                <c:pt idx="1">
                  <c:v>1.003269E-6</c:v>
                </c:pt>
                <c:pt idx="2">
                  <c:v>1.2762899999999999E-6</c:v>
                </c:pt>
                <c:pt idx="3">
                  <c:v>1.5327705000000001E-6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82A-4153-96C4-02BFDB922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6592"/>
        <c:axId val="598681184"/>
      </c:scatterChart>
      <c:valAx>
        <c:axId val="598676592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Testprogramme</a:t>
                </a:r>
              </a:p>
            </c:rich>
          </c:tx>
          <c:layout>
            <c:manualLayout>
              <c:xMode val="edge"/>
              <c:yMode val="edge"/>
              <c:x val="0.42049353715897658"/>
              <c:y val="0.91913436858527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1184"/>
        <c:crosses val="autoZero"/>
        <c:crossBetween val="midCat"/>
        <c:majorUnit val="1"/>
      </c:valAx>
      <c:valAx>
        <c:axId val="59868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Schaltleistung [W]</a:t>
                </a:r>
              </a:p>
            </c:rich>
          </c:tx>
          <c:layout>
            <c:manualLayout>
              <c:xMode val="edge"/>
              <c:yMode val="edge"/>
              <c:x val="3.9192164145873773E-2"/>
              <c:y val="0.242907052710157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80478523618325215"/>
          <c:y val="0.39485941919390488"/>
          <c:w val="0.19521472487233427"/>
          <c:h val="0.202062237961137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fft_emulated_floating!$F$73</c:f>
              <c:strCache>
                <c:ptCount val="1"/>
                <c:pt idx="0">
                  <c:v>ohne Startpopulation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(fft_emulated_floating!$F$76,fft_emulated_floating!$F$78)</c:f>
              <c:numCache>
                <c:formatCode>General</c:formatCode>
                <c:ptCount val="2"/>
                <c:pt idx="0">
                  <c:v>1.9672956211E-7</c:v>
                </c:pt>
                <c:pt idx="1">
                  <c:v>2.0069994877E-7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7-4FF3-8694-F71933016B4F}"/>
            </c:ext>
          </c:extLst>
        </c:ser>
        <c:ser>
          <c:idx val="0"/>
          <c:order val="1"/>
          <c:tx>
            <c:strRef>
              <c:f>fft_emulated_floating!$E$73</c:f>
              <c:strCache>
                <c:ptCount val="1"/>
                <c:pt idx="0">
                  <c:v>mit Startpopulation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(fft_emulated_floating!$F$77,fft_emulated_floating!$F$79)</c:f>
              <c:numCache>
                <c:formatCode>General</c:formatCode>
                <c:ptCount val="2"/>
                <c:pt idx="0">
                  <c:v>1.7068264077999999E-7</c:v>
                </c:pt>
                <c:pt idx="1">
                  <c:v>1.5919531E-7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37-4FF3-8694-F71933016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686584"/>
        <c:axId val="516685272"/>
      </c:barChart>
      <c:catAx>
        <c:axId val="5166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5272"/>
        <c:crosses val="autoZero"/>
        <c:auto val="1"/>
        <c:lblAlgn val="ctr"/>
        <c:lblOffset val="100"/>
        <c:noMultiLvlLbl val="0"/>
      </c:catAx>
      <c:valAx>
        <c:axId val="51668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Schaltleistung</a:t>
                </a:r>
                <a:r>
                  <a:rPr lang="de-DE" baseline="0"/>
                  <a:t> [W]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FABC-3780-4F68-84BD-39BD54B294EC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CF723-F320-4A7D-94E4-AAD788E4EE1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D6903-D881-4FA6-A21E-ABC873CB4FE8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2870-AA96-4A2A-B012-8930BFB0F7B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6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1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1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4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Grundprinzip</a:t>
            </a:r>
            <a:r>
              <a:rPr lang="de-DE" baseline="0" dirty="0"/>
              <a:t> des Genetischen </a:t>
            </a:r>
            <a:r>
              <a:rPr lang="de-DE" baseline="0" dirty="0" err="1"/>
              <a:t>Algos</a:t>
            </a:r>
            <a:endParaRPr lang="de-DE" baseline="0" dirty="0"/>
          </a:p>
          <a:p>
            <a:r>
              <a:rPr lang="de-DE" baseline="0" dirty="0"/>
              <a:t>Motivation auch Source-Register werden optimiert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9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1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4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Gewichtete </a:t>
            </a:r>
            <a:r>
              <a:rPr lang="de-DE" dirty="0" err="1"/>
              <a:t>Hamming</a:t>
            </a:r>
            <a:r>
              <a:rPr lang="de-DE" dirty="0"/>
              <a:t>-Distanz</a:t>
            </a:r>
            <a:r>
              <a:rPr lang="de-DE" baseline="0" dirty="0"/>
              <a:t> raus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2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9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33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1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676400" y="767350"/>
            <a:ext cx="264160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1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1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129382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905691"/>
            <a:ext cx="6413501" cy="241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  <a:br>
              <a:rPr lang="de-DE" noProof="0" dirty="0"/>
            </a:br>
            <a:endParaRPr lang="de-DE" noProof="0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Ren</a:t>
            </a:r>
            <a:r>
              <a:rPr lang="de-DE" sz="1200" b="1" kern="1200" dirty="0">
                <a:solidFill>
                  <a:schemeClr val="tx1"/>
                </a:solidFill>
                <a:latin typeface="Agfa Rotis Sans Serif" pitchFamily="2" charset="0"/>
                <a:ea typeface="ＭＳ Ｐゴシック" pitchFamily="1" charset="-128"/>
                <a:cs typeface="+mn-cs"/>
              </a:rPr>
              <a:t>é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 Weinmann,</a:t>
            </a:r>
            <a:r>
              <a:rPr lang="de-DE" sz="1200" b="1" baseline="0" dirty="0">
                <a:latin typeface="Agfa Rotis Sans Serif" pitchFamily="2" charset="0"/>
                <a:ea typeface="ＭＳ Ｐゴシック" pitchFamily="1" charset="-128"/>
              </a:rPr>
              <a:t> </a:t>
            </a:r>
            <a:r>
              <a:rPr lang="en-US" sz="1200" b="1" baseline="0" dirty="0">
                <a:latin typeface="Agfa Rotis Sans Serif" pitchFamily="2" charset="0"/>
                <a:ea typeface="ＭＳ Ｐゴシック" pitchFamily="1" charset="-128"/>
              </a:rPr>
              <a:t>13.November 2017</a:t>
            </a: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92956" y="478747"/>
            <a:ext cx="6264275" cy="22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200" b="1" dirty="0">
                <a:latin typeface="+mj-lt"/>
                <a:ea typeface="ＭＳ Ｐゴシック" pitchFamily="1" charset="-128"/>
              </a:rPr>
              <a:t>       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2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5625" y="192881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238" y="1591592"/>
            <a:ext cx="8412162" cy="612775"/>
          </a:xfrm>
        </p:spPr>
        <p:txBody>
          <a:bodyPr/>
          <a:lstStyle/>
          <a:p>
            <a:r>
              <a:rPr lang="de-DE" sz="2800" b="0" dirty="0"/>
              <a:t>Verlustleistungsoptimierung von Registerzugriffen in</a:t>
            </a:r>
            <a:br>
              <a:rPr lang="de-DE" sz="2800" b="0" dirty="0"/>
            </a:br>
            <a:r>
              <a:rPr lang="de-DE" sz="2800" b="0" dirty="0"/>
              <a:t>einem Hörgeräteprozessor durch den Einsatz von</a:t>
            </a:r>
            <a:br>
              <a:rPr lang="de-DE" sz="2800" b="0" dirty="0"/>
            </a:br>
            <a:r>
              <a:rPr lang="de-DE" sz="2800" b="0" dirty="0"/>
              <a:t>genetischen Optimierungsalgorithmen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Masterarbeit	René Weinmann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668234" y="2904709"/>
            <a:ext cx="5385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Erstprüfer: Jun.-Prof. Dr.-Ing. Guillermo </a:t>
            </a:r>
            <a:r>
              <a:rPr lang="de-DE" sz="1400" dirty="0" err="1"/>
              <a:t>Payá-Vayá</a:t>
            </a:r>
            <a:endParaRPr lang="de-DE" sz="1400" dirty="0"/>
          </a:p>
          <a:p>
            <a:r>
              <a:rPr lang="de-DE" sz="1400" dirty="0"/>
              <a:t>Zweitprüfer: Prof. Dr.-Ing. Holger Blume</a:t>
            </a:r>
            <a:r>
              <a:rPr lang="de-DE" sz="1400" dirty="0">
                <a:latin typeface="+mn-lt"/>
              </a:rPr>
              <a:t>	</a:t>
            </a:r>
          </a:p>
          <a:p>
            <a:r>
              <a:rPr lang="de-DE" sz="1400" dirty="0"/>
              <a:t>Betreuer: Dipl.-Ing. Lukas Gerlach, M. Sc. Florian </a:t>
            </a:r>
            <a:r>
              <a:rPr lang="de-DE" sz="1400" dirty="0" err="1"/>
              <a:t>Giesemann</a:t>
            </a:r>
            <a:endParaRPr lang="de-DE" sz="1400" dirty="0"/>
          </a:p>
          <a:p>
            <a:r>
              <a:rPr lang="de-DE" sz="1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982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67877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287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FF880F1-68A0-40AC-9CAB-92E55100A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5317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92357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234DF-E7ED-4C5B-8250-C08883B01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19831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962900" y="3962400"/>
            <a:ext cx="4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F95EB95-84BC-44E7-B450-4B9D953E0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99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Alte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91359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38956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5 </a:t>
            </a:r>
          </a:p>
          <a:p>
            <a:r>
              <a:rPr lang="de-DE" dirty="0">
                <a:latin typeface="+mn-lt"/>
              </a:rPr>
              <a:t>	   000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101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2</a:t>
            </a:r>
            <a:endParaRPr lang="de-DE" dirty="0">
              <a:latin typeface="+mn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DDD17A38-5E7E-49F4-B620-2418CF9F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06148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0664066A-4320-4F29-A666-3FBFB87FC88A}"/>
              </a:ext>
            </a:extLst>
          </p:cNvPr>
          <p:cNvSpPr/>
          <p:nvPr/>
        </p:nvSpPr>
        <p:spPr>
          <a:xfrm>
            <a:off x="503237" y="124693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V1R3</a:t>
            </a:r>
          </a:p>
        </p:txBody>
      </p:sp>
    </p:spTree>
    <p:extLst>
      <p:ext uri="{BB962C8B-B14F-4D97-AF65-F5344CB8AC3E}">
        <p14:creationId xmlns:p14="http://schemas.microsoft.com/office/powerpoint/2010/main" val="16906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Neue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67310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1 </a:t>
            </a:r>
          </a:p>
          <a:p>
            <a:r>
              <a:rPr lang="de-DE" dirty="0">
                <a:latin typeface="+mn-lt"/>
              </a:rPr>
              <a:t>	   000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001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1</a:t>
            </a:r>
            <a:endParaRPr lang="de-DE" dirty="0">
              <a:latin typeface="+mn-lt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9FCC096-7DE1-465B-AB3B-256FCAE08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89B5EA29-281A-4934-905A-E26A1BB0217F}"/>
              </a:ext>
            </a:extLst>
          </p:cNvPr>
          <p:cNvSpPr/>
          <p:nvPr/>
        </p:nvSpPr>
        <p:spPr>
          <a:xfrm>
            <a:off x="503237" y="126298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V0R1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V1R3</a:t>
            </a:r>
          </a:p>
        </p:txBody>
      </p:sp>
    </p:spTree>
    <p:extLst>
      <p:ext uri="{BB962C8B-B14F-4D97-AF65-F5344CB8AC3E}">
        <p14:creationId xmlns:p14="http://schemas.microsoft.com/office/powerpoint/2010/main" val="34868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34" y="3439069"/>
            <a:ext cx="6424169" cy="2830908"/>
          </a:xfrm>
          <a:prstGeom prst="rect">
            <a:avLst/>
          </a:prstGeom>
        </p:spPr>
      </p:pic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46DB25DD-AE86-480B-B00A-DAF56859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273129"/>
            <a:ext cx="8412162" cy="4659312"/>
          </a:xfrm>
        </p:spPr>
        <p:txBody>
          <a:bodyPr/>
          <a:lstStyle/>
          <a:p>
            <a:r>
              <a:rPr lang="de-DE" dirty="0"/>
              <a:t>Simuliert Evolutionsprozesse aus der Natur</a:t>
            </a:r>
          </a:p>
          <a:p>
            <a:r>
              <a:rPr lang="de-DE" dirty="0"/>
              <a:t>Algorithmus passt sich an gegebenes Problem an</a:t>
            </a:r>
          </a:p>
          <a:p>
            <a:r>
              <a:rPr lang="de-DE" dirty="0"/>
              <a:t>Zusätzliche Optimierung der Source-Register</a:t>
            </a:r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FAD619F8-03AD-4101-9F66-F300DCDD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765176"/>
            <a:ext cx="8412162" cy="491258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</p:spTree>
    <p:extLst>
      <p:ext uri="{BB962C8B-B14F-4D97-AF65-F5344CB8AC3E}">
        <p14:creationId xmlns:p14="http://schemas.microsoft.com/office/powerpoint/2010/main" val="287185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53339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r>
              <a:rPr lang="de-DE" dirty="0"/>
              <a:t>Gene: VxR0-&gt; V0R1</a:t>
            </a:r>
          </a:p>
          <a:p>
            <a:r>
              <a:rPr lang="de-DE" dirty="0"/>
              <a:t>Chromosom: Satz an Genen</a:t>
            </a:r>
          </a:p>
          <a:p>
            <a:r>
              <a:rPr lang="de-DE" dirty="0"/>
              <a:t>Population: Satz an Chromosomen</a:t>
            </a:r>
          </a:p>
          <a:p>
            <a:r>
              <a:rPr lang="de-DE" dirty="0"/>
              <a:t>Crossover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>
                <a:solidFill>
                  <a:srgbClr val="FF0000"/>
                </a:solidFill>
              </a:rPr>
              <a:t>V1R31 |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V0R2 | V0R4 |V0R15   </a:t>
            </a:r>
            <a:r>
              <a:rPr lang="de-DE" sz="1800" dirty="0">
                <a:solidFill>
                  <a:schemeClr val="accent1"/>
                </a:solidFill>
              </a:rPr>
              <a:t>     V0R3 | V0R9 | V1R18| V1R5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|V1R5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1"/>
                </a:solidFill>
              </a:rPr>
              <a:t>		 V0R3 | </a:t>
            </a:r>
            <a:r>
              <a:rPr lang="de-DE" sz="1800" dirty="0">
                <a:solidFill>
                  <a:srgbClr val="FF0000"/>
                </a:solidFill>
              </a:rPr>
              <a:t>V0R2 | V0R4 |V0R15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1875120" y="4649358"/>
            <a:ext cx="803561" cy="526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rade Verbindung mit Pfeil 5"/>
          <p:cNvCxnSpPr/>
          <p:nvPr/>
        </p:nvCxnSpPr>
        <p:spPr bwMode="auto">
          <a:xfrm flipH="1">
            <a:off x="4413860" y="4616122"/>
            <a:ext cx="794326" cy="544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Abgerundetes Rechteck 15"/>
          <p:cNvSpPr/>
          <p:nvPr/>
        </p:nvSpPr>
        <p:spPr bwMode="auto">
          <a:xfrm>
            <a:off x="6959455" y="1709301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Initialisierung </a:t>
            </a: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6959455" y="2567996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Crossover </a:t>
            </a: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6959455" y="3493650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Mutieren 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6959455" y="4331854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Bewerten 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6959455" y="5114642"/>
            <a:ext cx="1556471" cy="89800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 optimiertes Register- Mapping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</a:p>
        </p:txBody>
      </p:sp>
      <p:cxnSp>
        <p:nvCxnSpPr>
          <p:cNvPr id="31" name="Gerade Verbindung mit Pfeil 30"/>
          <p:cNvCxnSpPr>
            <a:cxnSpLocks/>
            <a:stCxn id="19" idx="2"/>
            <a:endCxn id="20" idx="0"/>
          </p:cNvCxnSpPr>
          <p:nvPr/>
        </p:nvCxnSpPr>
        <p:spPr bwMode="auto">
          <a:xfrm>
            <a:off x="7737691" y="4710545"/>
            <a:ext cx="0" cy="40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Gerade Verbindung mit Pfeil 31"/>
          <p:cNvCxnSpPr>
            <a:stCxn id="16" idx="2"/>
            <a:endCxn id="17" idx="0"/>
          </p:cNvCxnSpPr>
          <p:nvPr/>
        </p:nvCxnSpPr>
        <p:spPr bwMode="auto">
          <a:xfrm>
            <a:off x="7737691" y="2087992"/>
            <a:ext cx="0" cy="480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Gerade Verbindung mit Pfeil 32"/>
          <p:cNvCxnSpPr>
            <a:stCxn id="17" idx="2"/>
            <a:endCxn id="18" idx="0"/>
          </p:cNvCxnSpPr>
          <p:nvPr/>
        </p:nvCxnSpPr>
        <p:spPr bwMode="auto">
          <a:xfrm>
            <a:off x="7737691" y="2946687"/>
            <a:ext cx="0" cy="546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 Verbindung mit Pfeil 33"/>
          <p:cNvCxnSpPr>
            <a:stCxn id="18" idx="2"/>
            <a:endCxn id="19" idx="0"/>
          </p:cNvCxnSpPr>
          <p:nvPr/>
        </p:nvCxnSpPr>
        <p:spPr bwMode="auto">
          <a:xfrm>
            <a:off x="7737691" y="3872341"/>
            <a:ext cx="0" cy="459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Gewinkelter Verbinder 34"/>
          <p:cNvCxnSpPr>
            <a:stCxn id="19" idx="1"/>
            <a:endCxn id="17" idx="1"/>
          </p:cNvCxnSpPr>
          <p:nvPr/>
        </p:nvCxnSpPr>
        <p:spPr bwMode="auto">
          <a:xfrm rot="10800000">
            <a:off x="6959455" y="2757342"/>
            <a:ext cx="12700" cy="1763858"/>
          </a:xfrm>
          <a:prstGeom prst="bentConnector3">
            <a:avLst>
              <a:gd name="adj1" fmla="val 4054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6543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7" y="1665288"/>
            <a:ext cx="6025899" cy="4659312"/>
          </a:xfrm>
        </p:spPr>
        <p:txBody>
          <a:bodyPr/>
          <a:lstStyle/>
          <a:p>
            <a:r>
              <a:rPr lang="de-DE" dirty="0"/>
              <a:t>Mutation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1"/>
                </a:solidFill>
              </a:rPr>
              <a:t> </a:t>
            </a:r>
            <a:r>
              <a:rPr lang="de-DE" sz="1800" dirty="0">
                <a:solidFill>
                  <a:srgbClr val="00509B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V1R5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chemeClr val="accent1"/>
                </a:solidFill>
              </a:rPr>
              <a:t>V1R31 | </a:t>
            </a:r>
            <a:r>
              <a:rPr lang="de-DE" sz="1800" dirty="0">
                <a:solidFill>
                  <a:srgbClr val="FF0000"/>
                </a:solidFill>
              </a:rPr>
              <a:t>V1R25</a:t>
            </a:r>
            <a:r>
              <a:rPr lang="de-DE" sz="1800" dirty="0">
                <a:solidFill>
                  <a:schemeClr val="accent1"/>
                </a:solidFill>
              </a:rPr>
              <a:t> | V1R18 V1R5</a:t>
            </a:r>
            <a:endParaRPr lang="de-DE" dirty="0">
              <a:solidFill>
                <a:srgbClr val="92D050"/>
              </a:solidFill>
            </a:endParaRPr>
          </a:p>
          <a:p>
            <a:r>
              <a:rPr lang="de-DE" dirty="0"/>
              <a:t>Bewertung</a:t>
            </a:r>
          </a:p>
          <a:p>
            <a:pPr lvl="1"/>
            <a:r>
              <a:rPr lang="de-DE" dirty="0"/>
              <a:t>Fitness-Wert</a:t>
            </a:r>
          </a:p>
          <a:p>
            <a:pPr lvl="2"/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lvl="2"/>
            <a:r>
              <a:rPr lang="de-DE" dirty="0"/>
              <a:t>Lastkapazität* </a:t>
            </a:r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r>
              <a:rPr lang="de-DE" dirty="0">
                <a:sym typeface="Wingdings" panose="05000000000000000000" pitchFamily="2" charset="2"/>
              </a:rPr>
              <a:t>Startchromosom durch Heuristik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Verlustleistungsoptimierte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Register-Allokation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4624750" y="1709301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Heuristik </a:t>
            </a:r>
          </a:p>
        </p:txBody>
      </p:sp>
      <p:cxnSp>
        <p:nvCxnSpPr>
          <p:cNvPr id="11" name="Gerade Verbindung mit Pfeil 10"/>
          <p:cNvCxnSpPr>
            <a:cxnSpLocks/>
            <a:stCxn id="14" idx="3"/>
          </p:cNvCxnSpPr>
          <p:nvPr/>
        </p:nvCxnSpPr>
        <p:spPr bwMode="auto">
          <a:xfrm>
            <a:off x="6181221" y="1898647"/>
            <a:ext cx="7782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Abgerundetes Rechteck 15">
            <a:extLst>
              <a:ext uri="{FF2B5EF4-FFF2-40B4-BE49-F238E27FC236}">
                <a16:creationId xmlns:a16="http://schemas.microsoft.com/office/drawing/2014/main" id="{350B6217-A8F1-4EC7-8FDB-D7D698FE8AA4}"/>
              </a:ext>
            </a:extLst>
          </p:cNvPr>
          <p:cNvSpPr/>
          <p:nvPr/>
        </p:nvSpPr>
        <p:spPr bwMode="auto">
          <a:xfrm>
            <a:off x="6959455" y="1709301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Initialisierung </a:t>
            </a:r>
          </a:p>
        </p:txBody>
      </p:sp>
      <p:sp>
        <p:nvSpPr>
          <p:cNvPr id="18" name="Abgerundetes Rechteck 16">
            <a:extLst>
              <a:ext uri="{FF2B5EF4-FFF2-40B4-BE49-F238E27FC236}">
                <a16:creationId xmlns:a16="http://schemas.microsoft.com/office/drawing/2014/main" id="{6A405EB6-4EE4-4F4D-B971-2BEE1D7F901A}"/>
              </a:ext>
            </a:extLst>
          </p:cNvPr>
          <p:cNvSpPr/>
          <p:nvPr/>
        </p:nvSpPr>
        <p:spPr bwMode="auto">
          <a:xfrm>
            <a:off x="6959455" y="2567996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Crossover </a:t>
            </a:r>
          </a:p>
        </p:txBody>
      </p:sp>
      <p:sp>
        <p:nvSpPr>
          <p:cNvPr id="20" name="Abgerundetes Rechteck 17">
            <a:extLst>
              <a:ext uri="{FF2B5EF4-FFF2-40B4-BE49-F238E27FC236}">
                <a16:creationId xmlns:a16="http://schemas.microsoft.com/office/drawing/2014/main" id="{A2AE564B-C2DC-4947-AF18-9E834A9C4BC1}"/>
              </a:ext>
            </a:extLst>
          </p:cNvPr>
          <p:cNvSpPr/>
          <p:nvPr/>
        </p:nvSpPr>
        <p:spPr bwMode="auto">
          <a:xfrm>
            <a:off x="6959455" y="3493650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Mutieren </a:t>
            </a:r>
          </a:p>
        </p:txBody>
      </p:sp>
      <p:sp>
        <p:nvSpPr>
          <p:cNvPr id="21" name="Abgerundetes Rechteck 18">
            <a:extLst>
              <a:ext uri="{FF2B5EF4-FFF2-40B4-BE49-F238E27FC236}">
                <a16:creationId xmlns:a16="http://schemas.microsoft.com/office/drawing/2014/main" id="{7C17095D-C45A-4289-BF61-C590E742A6AF}"/>
              </a:ext>
            </a:extLst>
          </p:cNvPr>
          <p:cNvSpPr/>
          <p:nvPr/>
        </p:nvSpPr>
        <p:spPr bwMode="auto">
          <a:xfrm>
            <a:off x="6959455" y="4331854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Bewerten </a:t>
            </a:r>
          </a:p>
        </p:txBody>
      </p:sp>
      <p:sp>
        <p:nvSpPr>
          <p:cNvPr id="22" name="Abgerundetes Rechteck 19">
            <a:extLst>
              <a:ext uri="{FF2B5EF4-FFF2-40B4-BE49-F238E27FC236}">
                <a16:creationId xmlns:a16="http://schemas.microsoft.com/office/drawing/2014/main" id="{6AABC234-DEEC-4C38-A117-D6E7B1C5B61C}"/>
              </a:ext>
            </a:extLst>
          </p:cNvPr>
          <p:cNvSpPr/>
          <p:nvPr/>
        </p:nvSpPr>
        <p:spPr bwMode="auto">
          <a:xfrm>
            <a:off x="6959455" y="5114642"/>
            <a:ext cx="1556471" cy="89800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 optimiertes Register- Mapping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993B800-69CE-411D-B4EB-9169CFCC2CC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 bwMode="auto">
          <a:xfrm>
            <a:off x="7737691" y="4710545"/>
            <a:ext cx="0" cy="40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27738B-9325-4A4F-A293-BC7A66ABF91E}"/>
              </a:ext>
            </a:extLst>
          </p:cNvPr>
          <p:cNvCxnSpPr>
            <a:stCxn id="17" idx="2"/>
            <a:endCxn id="18" idx="0"/>
          </p:cNvCxnSpPr>
          <p:nvPr/>
        </p:nvCxnSpPr>
        <p:spPr bwMode="auto">
          <a:xfrm>
            <a:off x="7737691" y="2087992"/>
            <a:ext cx="0" cy="480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3E7F713-6545-490B-AA89-E37BEB6691DC}"/>
              </a:ext>
            </a:extLst>
          </p:cNvPr>
          <p:cNvCxnSpPr>
            <a:stCxn id="18" idx="2"/>
            <a:endCxn id="20" idx="0"/>
          </p:cNvCxnSpPr>
          <p:nvPr/>
        </p:nvCxnSpPr>
        <p:spPr bwMode="auto">
          <a:xfrm>
            <a:off x="7737691" y="2946687"/>
            <a:ext cx="0" cy="546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80569E7-85FF-4179-94B7-8F88216A800B}"/>
              </a:ext>
            </a:extLst>
          </p:cNvPr>
          <p:cNvCxnSpPr>
            <a:stCxn id="20" idx="2"/>
            <a:endCxn id="21" idx="0"/>
          </p:cNvCxnSpPr>
          <p:nvPr/>
        </p:nvCxnSpPr>
        <p:spPr bwMode="auto">
          <a:xfrm>
            <a:off x="7737691" y="3872341"/>
            <a:ext cx="0" cy="459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Gewinkelter Verbinder 34">
            <a:extLst>
              <a:ext uri="{FF2B5EF4-FFF2-40B4-BE49-F238E27FC236}">
                <a16:creationId xmlns:a16="http://schemas.microsoft.com/office/drawing/2014/main" id="{FB548037-2AE6-4B4B-87EC-0D3BC5D8EB1A}"/>
              </a:ext>
            </a:extLst>
          </p:cNvPr>
          <p:cNvCxnSpPr>
            <a:stCxn id="21" idx="1"/>
            <a:endCxn id="18" idx="1"/>
          </p:cNvCxnSpPr>
          <p:nvPr/>
        </p:nvCxnSpPr>
        <p:spPr bwMode="auto">
          <a:xfrm rot="10800000">
            <a:off x="6959455" y="2757342"/>
            <a:ext cx="12700" cy="1763858"/>
          </a:xfrm>
          <a:prstGeom prst="bentConnector3">
            <a:avLst>
              <a:gd name="adj1" fmla="val 4054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04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Verlustleistungsanalyse-Tool</a:t>
            </a:r>
          </a:p>
        </p:txBody>
      </p:sp>
      <p:sp>
        <p:nvSpPr>
          <p:cNvPr id="42" name="Pfeil: nach oben gekrümmt 41">
            <a:extLst>
              <a:ext uri="{FF2B5EF4-FFF2-40B4-BE49-F238E27FC236}">
                <a16:creationId xmlns:a16="http://schemas.microsoft.com/office/drawing/2014/main" id="{F67A3167-0006-452B-A85F-F10A3B0D9578}"/>
              </a:ext>
            </a:extLst>
          </p:cNvPr>
          <p:cNvSpPr/>
          <p:nvPr/>
        </p:nvSpPr>
        <p:spPr bwMode="auto">
          <a:xfrm rot="5400000">
            <a:off x="4796240" y="3452861"/>
            <a:ext cx="4504928" cy="586125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9F6B957-2360-44E2-8978-3C865FF9A705}"/>
              </a:ext>
            </a:extLst>
          </p:cNvPr>
          <p:cNvSpPr txBox="1"/>
          <p:nvPr/>
        </p:nvSpPr>
        <p:spPr>
          <a:xfrm>
            <a:off x="7337313" y="3300567"/>
            <a:ext cx="1806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2x</a:t>
            </a:r>
          </a:p>
        </p:txBody>
      </p:sp>
      <p:sp>
        <p:nvSpPr>
          <p:cNvPr id="43" name="Pfeil: nach oben gekrümmt 42">
            <a:extLst>
              <a:ext uri="{FF2B5EF4-FFF2-40B4-BE49-F238E27FC236}">
                <a16:creationId xmlns:a16="http://schemas.microsoft.com/office/drawing/2014/main" id="{BF9C3BA5-BAC0-4F79-A32E-3292C5E7DE85}"/>
              </a:ext>
            </a:extLst>
          </p:cNvPr>
          <p:cNvSpPr/>
          <p:nvPr/>
        </p:nvSpPr>
        <p:spPr bwMode="auto">
          <a:xfrm rot="16200000">
            <a:off x="5844714" y="3393568"/>
            <a:ext cx="4504928" cy="483209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042AF72-2A3A-4C3B-B725-86361CFAB36C}"/>
              </a:ext>
            </a:extLst>
          </p:cNvPr>
          <p:cNvGrpSpPr/>
          <p:nvPr/>
        </p:nvGrpSpPr>
        <p:grpSpPr>
          <a:xfrm>
            <a:off x="634666" y="1266546"/>
            <a:ext cx="5492836" cy="4896423"/>
            <a:chOff x="457242" y="1266546"/>
            <a:chExt cx="5492836" cy="4896423"/>
          </a:xfrm>
        </p:grpSpPr>
        <p:sp>
          <p:nvSpPr>
            <p:cNvPr id="5" name="Rechteck: abgerundete Ecken 4"/>
            <p:cNvSpPr/>
            <p:nvPr/>
          </p:nvSpPr>
          <p:spPr bwMode="auto">
            <a:xfrm>
              <a:off x="656573" y="1325395"/>
              <a:ext cx="1584000" cy="52766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Assembler-Programm</a:t>
              </a: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4366078" y="1266546"/>
              <a:ext cx="1584000" cy="54284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Prozessor-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Konfiguration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2117558" y="2053389"/>
              <a:ext cx="2342148" cy="95528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Scheduler +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Optimierte Register-Allokation</a:t>
              </a: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2496632" y="3228837"/>
              <a:ext cx="1584000" cy="2714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Binary-Datei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1" name="Rechteck: abgerundete Ecken 10"/>
            <p:cNvSpPr/>
            <p:nvPr/>
          </p:nvSpPr>
          <p:spPr bwMode="auto">
            <a:xfrm>
              <a:off x="2496632" y="4451755"/>
              <a:ext cx="1584000" cy="2714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Schaltaktivität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2" name="Rechteck: abgerundete Ecken 11"/>
            <p:cNvSpPr/>
            <p:nvPr/>
          </p:nvSpPr>
          <p:spPr bwMode="auto">
            <a:xfrm>
              <a:off x="4366078" y="3946362"/>
              <a:ext cx="1584000" cy="2714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Netzliste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3" name="Rechteck: abgerundete Ecken 12"/>
            <p:cNvSpPr/>
            <p:nvPr/>
          </p:nvSpPr>
          <p:spPr bwMode="auto">
            <a:xfrm>
              <a:off x="2496632" y="4897287"/>
              <a:ext cx="1584000" cy="6785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20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Power-Analyse</a:t>
              </a:r>
              <a:endParaRPr kumimoji="0" lang="de-DE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4" name="Rechteck: abgerundete Ecken 13"/>
            <p:cNvSpPr/>
            <p:nvPr/>
          </p:nvSpPr>
          <p:spPr bwMode="auto">
            <a:xfrm>
              <a:off x="2496632" y="5891546"/>
              <a:ext cx="1584000" cy="2714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Power-Reports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16" name="Gerade Verbindung mit Pfeil 15"/>
            <p:cNvCxnSpPr>
              <a:cxnSpLocks/>
              <a:stCxn id="5" idx="2"/>
              <a:endCxn id="7" idx="1"/>
            </p:cNvCxnSpPr>
            <p:nvPr/>
          </p:nvCxnSpPr>
          <p:spPr bwMode="auto">
            <a:xfrm>
              <a:off x="1448573" y="1853058"/>
              <a:ext cx="668985" cy="6779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Gerade Verbindung mit Pfeil 18"/>
            <p:cNvCxnSpPr>
              <a:cxnSpLocks/>
              <a:stCxn id="6" idx="2"/>
              <a:endCxn id="7" idx="3"/>
            </p:cNvCxnSpPr>
            <p:nvPr/>
          </p:nvCxnSpPr>
          <p:spPr bwMode="auto">
            <a:xfrm flipH="1">
              <a:off x="4459706" y="1809391"/>
              <a:ext cx="698372" cy="7216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/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3288632" y="3008670"/>
              <a:ext cx="0" cy="2201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/>
            <p:cNvCxnSpPr>
              <a:stCxn id="13" idx="2"/>
              <a:endCxn id="14" idx="0"/>
            </p:cNvCxnSpPr>
            <p:nvPr/>
          </p:nvCxnSpPr>
          <p:spPr bwMode="auto">
            <a:xfrm>
              <a:off x="3288632" y="5575843"/>
              <a:ext cx="0" cy="3157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Gerader Verbinder 56"/>
            <p:cNvCxnSpPr/>
            <p:nvPr/>
          </p:nvCxnSpPr>
          <p:spPr bwMode="auto">
            <a:xfrm>
              <a:off x="744695" y="3676801"/>
              <a:ext cx="4973824" cy="31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feld 58"/>
            <p:cNvSpPr txBox="1"/>
            <p:nvPr/>
          </p:nvSpPr>
          <p:spPr>
            <a:xfrm rot="16200000">
              <a:off x="-146119" y="4983036"/>
              <a:ext cx="160683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2000" dirty="0">
                  <a:latin typeface="+mn-lt"/>
                </a:rPr>
                <a:t>Hardware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 rot="16200000">
              <a:off x="-146119" y="2527929"/>
              <a:ext cx="160683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2000" dirty="0">
                  <a:latin typeface="+mn-lt"/>
                </a:rPr>
                <a:t>Software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D1E9B3F3-84F1-4A5C-83EC-E88C7D700856}"/>
                </a:ext>
              </a:extLst>
            </p:cNvPr>
            <p:cNvSpPr/>
            <p:nvPr/>
          </p:nvSpPr>
          <p:spPr bwMode="auto">
            <a:xfrm>
              <a:off x="2496632" y="3866990"/>
              <a:ext cx="1584000" cy="42805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Simulieren des Prozessors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6CCBF1A-5AC4-4CE1-9C40-065D31BB54E1}"/>
                </a:ext>
              </a:extLst>
            </p:cNvPr>
            <p:cNvCxnSpPr>
              <a:cxnSpLocks/>
              <a:stCxn id="8" idx="2"/>
              <a:endCxn id="45" idx="0"/>
            </p:cNvCxnSpPr>
            <p:nvPr/>
          </p:nvCxnSpPr>
          <p:spPr bwMode="auto">
            <a:xfrm>
              <a:off x="3288632" y="3500260"/>
              <a:ext cx="0" cy="3667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0A49FD0C-A8E8-40C6-AE52-B9DB5997CD31}"/>
                </a:ext>
              </a:extLst>
            </p:cNvPr>
            <p:cNvCxnSpPr>
              <a:stCxn id="45" idx="2"/>
              <a:endCxn id="11" idx="0"/>
            </p:cNvCxnSpPr>
            <p:nvPr/>
          </p:nvCxnSpPr>
          <p:spPr bwMode="auto">
            <a:xfrm>
              <a:off x="3288632" y="4295044"/>
              <a:ext cx="0" cy="1567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CC5C67E-8C46-4636-89A6-62270EA0BCDB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 bwMode="auto">
            <a:xfrm>
              <a:off x="3288632" y="4723178"/>
              <a:ext cx="0" cy="1741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014BD456-6B8F-4546-8652-55938D5A8D94}"/>
                </a:ext>
              </a:extLst>
            </p:cNvPr>
            <p:cNvCxnSpPr>
              <a:stCxn id="12" idx="1"/>
              <a:endCxn id="45" idx="3"/>
            </p:cNvCxnSpPr>
            <p:nvPr/>
          </p:nvCxnSpPr>
          <p:spPr bwMode="auto">
            <a:xfrm flipH="1" flipV="1">
              <a:off x="4080632" y="4081017"/>
              <a:ext cx="285446" cy="1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E24B0B97-B474-44E0-9B37-9BAFF3B61B40}"/>
                </a:ext>
              </a:extLst>
            </p:cNvPr>
            <p:cNvCxnSpPr>
              <a:stCxn id="12" idx="2"/>
              <a:endCxn id="13" idx="3"/>
            </p:cNvCxnSpPr>
            <p:nvPr/>
          </p:nvCxnSpPr>
          <p:spPr bwMode="auto">
            <a:xfrm flipH="1">
              <a:off x="4080632" y="4217785"/>
              <a:ext cx="1077446" cy="10187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7734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Pipelinestufe gegen </a:t>
            </a:r>
            <a:r>
              <a:rPr lang="de-DE" dirty="0" err="1"/>
              <a:t>Glitches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Neuberechnung der Immediate-Adressen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Hardware-Anpassungen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EBB38B-CC64-4524-8909-7023E0BF5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4" y="2424752"/>
            <a:ext cx="4057103" cy="2798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29F3D8-FB55-48A8-B0C5-CC64CB9DD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87" y="2514549"/>
            <a:ext cx="4096073" cy="27798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ECE6B24-3E77-46EE-ABF9-77DA01F46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34" y="2353314"/>
            <a:ext cx="6424169" cy="28309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5CDEF44-9429-4686-854D-2E4A43AD9E2D}"/>
              </a:ext>
            </a:extLst>
          </p:cNvPr>
          <p:cNvSpPr/>
          <p:nvPr/>
        </p:nvSpPr>
        <p:spPr bwMode="auto">
          <a:xfrm>
            <a:off x="3903260" y="2353314"/>
            <a:ext cx="4148676" cy="30709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7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Register-Files in Hörgerätprozessoren </a:t>
            </a:r>
          </a:p>
          <a:p>
            <a:r>
              <a:rPr lang="de-DE" dirty="0"/>
              <a:t>Register-Allokation</a:t>
            </a:r>
          </a:p>
          <a:p>
            <a:r>
              <a:rPr lang="de-DE" dirty="0"/>
              <a:t>Verlustleistungsoptimierte Register-Allokation:</a:t>
            </a:r>
          </a:p>
          <a:p>
            <a:pPr lvl="1"/>
            <a:r>
              <a:rPr lang="de-DE" dirty="0"/>
              <a:t>Mittels Heuristik</a:t>
            </a:r>
          </a:p>
          <a:p>
            <a:pPr lvl="1"/>
            <a:r>
              <a:rPr lang="de-DE" dirty="0"/>
              <a:t>Mittels genetischen Algorithmen</a:t>
            </a:r>
          </a:p>
          <a:p>
            <a:r>
              <a:rPr lang="de-DE" dirty="0"/>
              <a:t>Verlustleistungsanalyse</a:t>
            </a:r>
          </a:p>
          <a:p>
            <a:r>
              <a:rPr lang="de-DE" dirty="0"/>
              <a:t>Hardware-Anpassungen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19734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78685"/>
            <a:ext cx="8412162" cy="4659312"/>
          </a:xfrm>
        </p:spPr>
        <p:txBody>
          <a:bodyPr/>
          <a:lstStyle/>
          <a:p>
            <a:r>
              <a:rPr lang="de-DE" dirty="0"/>
              <a:t>Initialisieren der Register mit Nullen</a:t>
            </a:r>
          </a:p>
          <a:p>
            <a:r>
              <a:rPr lang="de-DE" dirty="0"/>
              <a:t>Zwei Testfälle mit schlechtester und bester Adressierung</a:t>
            </a:r>
          </a:p>
          <a:p>
            <a:r>
              <a:rPr lang="de-DE" dirty="0" err="1"/>
              <a:t>Worst</a:t>
            </a:r>
            <a:r>
              <a:rPr lang="de-DE" dirty="0"/>
              <a:t>-Best-Case Einsparungspotential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maximale Einsparung: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Leistung Register-File: -18,33%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Gesamtleistung: -7,87%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-Best-Case Analyse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3678A87-B3CA-4D3A-9256-0122A12229AF}"/>
              </a:ext>
            </a:extLst>
          </p:cNvPr>
          <p:cNvSpPr txBox="1"/>
          <p:nvPr/>
        </p:nvSpPr>
        <p:spPr>
          <a:xfrm>
            <a:off x="503239" y="2827977"/>
            <a:ext cx="828592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latin typeface="+mn-lt"/>
              </a:rPr>
              <a:t>Worst</a:t>
            </a:r>
            <a:r>
              <a:rPr lang="de-DE" dirty="0">
                <a:latin typeface="+mn-lt"/>
              </a:rPr>
              <a:t>-Case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V0R31 </a:t>
            </a:r>
            <a:r>
              <a:rPr lang="de-DE" dirty="0" err="1">
                <a:latin typeface="+mn-lt"/>
              </a:rPr>
              <a:t>V0R31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V0R31</a:t>
            </a:r>
            <a:r>
              <a:rPr lang="de-DE" dirty="0">
                <a:latin typeface="+mn-lt"/>
              </a:rPr>
              <a:t>	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V1R31 </a:t>
            </a:r>
            <a:r>
              <a:rPr lang="de-DE" dirty="0" err="1">
                <a:latin typeface="+mn-lt"/>
              </a:rPr>
              <a:t>V1R31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V1R31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</a:t>
            </a:r>
            <a:r>
              <a:rPr lang="de-DE" dirty="0" err="1">
                <a:latin typeface="+mn-lt"/>
              </a:rPr>
              <a:t>V0R0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V0R0</a:t>
            </a:r>
            <a:r>
              <a:rPr lang="de-DE" dirty="0">
                <a:latin typeface="+mn-lt"/>
              </a:rPr>
              <a:t>	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V1R0 </a:t>
            </a:r>
            <a:r>
              <a:rPr lang="de-DE" dirty="0" err="1">
                <a:latin typeface="+mn-lt"/>
              </a:rPr>
              <a:t>V1R0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V1R0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Best-Case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</a:t>
            </a:r>
            <a:r>
              <a:rPr lang="de-DE" dirty="0" err="1">
                <a:latin typeface="+mn-lt"/>
              </a:rPr>
              <a:t>V0R0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V0R0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V1R0 </a:t>
            </a:r>
            <a:r>
              <a:rPr lang="de-DE" dirty="0" err="1">
                <a:latin typeface="+mn-lt"/>
              </a:rPr>
              <a:t>V1R0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V1R0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</a:t>
            </a:r>
            <a:r>
              <a:rPr lang="de-DE" dirty="0" err="1">
                <a:latin typeface="+mn-lt"/>
              </a:rPr>
              <a:t>V0R0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V0R0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V1R0 </a:t>
            </a:r>
            <a:r>
              <a:rPr lang="de-DE" dirty="0" err="1">
                <a:latin typeface="+mn-lt"/>
              </a:rPr>
              <a:t>V1R0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V1R0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407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/>
          <p:cNvSpPr>
            <a:spLocks noGrp="1"/>
          </p:cNvSpPr>
          <p:nvPr>
            <p:ph idx="1"/>
          </p:nvPr>
        </p:nvSpPr>
        <p:spPr>
          <a:xfrm>
            <a:off x="503238" y="1508275"/>
            <a:ext cx="8412162" cy="46061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Hamming</a:t>
            </a:r>
            <a:r>
              <a:rPr lang="de-DE" dirty="0"/>
              <a:t>-Distanzen für Schreib- und Lese-Register identisch</a:t>
            </a:r>
          </a:p>
          <a:p>
            <a:r>
              <a:rPr lang="de-DE" dirty="0"/>
              <a:t>Linearer Verlauf der Schaltleistungen über der </a:t>
            </a:r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Einfluss der Lastkapazität auf die Verlustleistung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Adressierung auf die Verlustleistung</a:t>
            </a: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241867"/>
              </p:ext>
            </p:extLst>
          </p:nvPr>
        </p:nvGraphicFramePr>
        <p:xfrm>
          <a:off x="1036161" y="1389589"/>
          <a:ext cx="7018770" cy="3272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553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 txBox="1">
            <a:spLocks/>
          </p:cNvSpPr>
          <p:nvPr/>
        </p:nvSpPr>
        <p:spPr bwMode="auto">
          <a:xfrm>
            <a:off x="503238" y="1508275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Adress-Pins weisen unterschiedliche Lastkapazitäten auf </a:t>
            </a:r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None/>
            </a:pPr>
            <a:r>
              <a:rPr lang="de-DE" kern="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kern="0" dirty="0">
                <a:sym typeface="Wingdings" panose="05000000000000000000" pitchFamily="2" charset="2"/>
              </a:rPr>
              <a:t>Berücksichtigung der Lastkapazität sinnvoll</a:t>
            </a:r>
            <a:endParaRPr lang="de-DE" kern="0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0" y="2273903"/>
            <a:ext cx="7853218" cy="307494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Lastkapazität auf die Verlustleistung</a:t>
            </a:r>
          </a:p>
        </p:txBody>
      </p:sp>
    </p:spTree>
    <p:extLst>
      <p:ext uri="{BB962C8B-B14F-4D97-AF65-F5344CB8AC3E}">
        <p14:creationId xmlns:p14="http://schemas.microsoft.com/office/powerpoint/2010/main" val="4170954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503238" y="1508275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dirty="0"/>
              <a:t>Initialisieren der Register mit Zufallszahlen</a:t>
            </a:r>
          </a:p>
          <a:p>
            <a:r>
              <a:rPr lang="de-DE" dirty="0"/>
              <a:t>Mehrfaches Ausführen der Register-Allokationen</a:t>
            </a:r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None/>
            </a:pPr>
            <a:r>
              <a:rPr lang="de-DE" kern="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kern="0" dirty="0">
                <a:sym typeface="Wingdings" panose="05000000000000000000" pitchFamily="2" charset="2"/>
              </a:rPr>
              <a:t>Linearer Verlauf trotz Einfluss der Register-Daten erkennbar</a:t>
            </a:r>
            <a:endParaRPr lang="de-DE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Register-Daten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0000000-0008-0000-1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74236"/>
              </p:ext>
            </p:extLst>
          </p:nvPr>
        </p:nvGraphicFramePr>
        <p:xfrm>
          <a:off x="1237673" y="2549236"/>
          <a:ext cx="6105236" cy="3387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052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 txBox="1">
            <a:spLocks/>
          </p:cNvSpPr>
          <p:nvPr/>
        </p:nvSpPr>
        <p:spPr bwMode="auto">
          <a:xfrm>
            <a:off x="420110" y="1496297"/>
            <a:ext cx="8412162" cy="179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Einsatz von virtuellen Register</a:t>
            </a:r>
          </a:p>
          <a:p>
            <a:r>
              <a:rPr lang="de-DE" sz="2000" kern="0" dirty="0"/>
              <a:t>Unterschiedliche Blockierung der Register-File durch physikalische Register </a:t>
            </a:r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Synthetische Testfälle 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505507"/>
              </p:ext>
            </p:extLst>
          </p:nvPr>
        </p:nvGraphicFramePr>
        <p:xfrm>
          <a:off x="637309" y="2216727"/>
          <a:ext cx="7821901" cy="3045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85D3E0E-4E0A-4B3A-8227-769560961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515776"/>
              </p:ext>
            </p:extLst>
          </p:nvPr>
        </p:nvGraphicFramePr>
        <p:xfrm>
          <a:off x="637309" y="2216727"/>
          <a:ext cx="7821901" cy="3045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59FAE57-86C8-4950-9143-288E84A64831}"/>
              </a:ext>
            </a:extLst>
          </p:cNvPr>
          <p:cNvSpPr txBox="1"/>
          <p:nvPr/>
        </p:nvSpPr>
        <p:spPr>
          <a:xfrm>
            <a:off x="503238" y="5261840"/>
            <a:ext cx="7955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000" kern="0" dirty="0">
                <a:solidFill>
                  <a:schemeClr val="bg2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de-DE" sz="2000" dirty="0">
                <a:latin typeface="+mn-lt"/>
                <a:sym typeface="Wingdings" panose="05000000000000000000" pitchFamily="2" charset="2"/>
              </a:rPr>
              <a:t> Einsparung: </a:t>
            </a:r>
          </a:p>
          <a:p>
            <a:pPr lvl="1"/>
            <a:r>
              <a:rPr lang="de-DE" sz="2000" dirty="0">
                <a:latin typeface="+mn-lt"/>
                <a:sym typeface="Wingdings" panose="05000000000000000000" pitchFamily="2" charset="2"/>
              </a:rPr>
              <a:t>Leistung Register-File: -8,54%</a:t>
            </a:r>
          </a:p>
          <a:p>
            <a:pPr lvl="1"/>
            <a:r>
              <a:rPr lang="de-DE" sz="2000" dirty="0">
                <a:latin typeface="+mn-lt"/>
                <a:sym typeface="Wingdings" panose="05000000000000000000" pitchFamily="2" charset="2"/>
              </a:rPr>
              <a:t>Gesamtleistung: -2,56%</a:t>
            </a:r>
            <a:endParaRPr lang="de-DE" sz="2000" kern="0" dirty="0">
              <a:latin typeface="+mn-lt"/>
            </a:endParaRPr>
          </a:p>
          <a:p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08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6" grpId="0">
        <p:bldAsOne/>
      </p:bldGraphic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929247"/>
              </p:ext>
            </p:extLst>
          </p:nvPr>
        </p:nvGraphicFramePr>
        <p:xfrm>
          <a:off x="503238" y="2254179"/>
          <a:ext cx="8412163" cy="3090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Inhaltsplatzhalter 1"/>
          <p:cNvSpPr txBox="1">
            <a:spLocks/>
          </p:cNvSpPr>
          <p:nvPr/>
        </p:nvSpPr>
        <p:spPr bwMode="auto">
          <a:xfrm>
            <a:off x="420110" y="1496296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Vergleich von alter und neuer Heuristik sowie genetischer Algorithmen mit </a:t>
            </a:r>
            <a:r>
              <a:rPr lang="de-DE" sz="2000" kern="0" dirty="0" err="1"/>
              <a:t>Hamming</a:t>
            </a:r>
            <a:r>
              <a:rPr lang="de-DE" sz="2000" kern="0" dirty="0"/>
              <a:t>-Distanz und Lastkapazität als Fitness </a:t>
            </a:r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  <a:p>
            <a:pPr marL="0" indent="0">
              <a:buNone/>
            </a:pPr>
            <a:r>
              <a:rPr lang="de-DE" sz="2000" kern="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dirty="0">
                <a:sym typeface="Wingdings" panose="05000000000000000000" pitchFamily="2" charset="2"/>
              </a:rPr>
              <a:t> Einsparung: 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Leistung Register-File: -9,04%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Gesamtleistung: -2,56%</a:t>
            </a:r>
          </a:p>
        </p:txBody>
      </p:sp>
    </p:spTree>
    <p:extLst>
      <p:ext uri="{BB962C8B-B14F-4D97-AF65-F5344CB8AC3E}">
        <p14:creationId xmlns:p14="http://schemas.microsoft.com/office/powerpoint/2010/main" val="110550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/>
          <p:cNvSpPr txBox="1">
            <a:spLocks/>
          </p:cNvSpPr>
          <p:nvPr/>
        </p:nvSpPr>
        <p:spPr bwMode="auto">
          <a:xfrm>
            <a:off x="420110" y="1496296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Ausführen des selben Testfalls mit dem selben </a:t>
            </a:r>
            <a:r>
              <a:rPr lang="de-DE" sz="2000" kern="0" dirty="0" err="1"/>
              <a:t>Seed</a:t>
            </a:r>
            <a:r>
              <a:rPr lang="de-DE" sz="2000" kern="0" dirty="0"/>
              <a:t> und unterschiedlichen Fitness-Ansätzen, bei gleicher Laufzeit</a:t>
            </a:r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  <a:p>
            <a:pPr marL="0" indent="0">
              <a:buNone/>
            </a:pPr>
            <a:r>
              <a:rPr lang="de-DE" sz="2000" kern="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kern="0" dirty="0">
                <a:sym typeface="Wingdings" panose="05000000000000000000" pitchFamily="2" charset="2"/>
              </a:rPr>
              <a:t> Fitness-Wert mit </a:t>
            </a:r>
            <a:r>
              <a:rPr lang="de-DE" sz="2000" kern="0" dirty="0" err="1">
                <a:sym typeface="Wingdings" panose="05000000000000000000" pitchFamily="2" charset="2"/>
              </a:rPr>
              <a:t>Hamming</a:t>
            </a:r>
            <a:r>
              <a:rPr lang="de-DE" sz="2000" kern="0" dirty="0">
                <a:sym typeface="Wingdings" panose="05000000000000000000" pitchFamily="2" charset="2"/>
              </a:rPr>
              <a:t>-Distanz und Startpopulation aus Heuristik sinnvoll </a:t>
            </a:r>
            <a:endParaRPr lang="de-DE" sz="2000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Fitness-Funktionsansätze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98950"/>
              </p:ext>
            </p:extLst>
          </p:nvPr>
        </p:nvGraphicFramePr>
        <p:xfrm>
          <a:off x="1874524" y="2349477"/>
          <a:ext cx="5503334" cy="2899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9979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392574"/>
            <a:ext cx="8412162" cy="4659312"/>
          </a:xfrm>
        </p:spPr>
        <p:txBody>
          <a:bodyPr/>
          <a:lstStyle/>
          <a:p>
            <a:r>
              <a:rPr lang="de-DE" dirty="0"/>
              <a:t>Optimieren der Registerzugriffe zur Verlustleistungsoptimierung sinnvoll</a:t>
            </a:r>
          </a:p>
          <a:p>
            <a:r>
              <a:rPr lang="de-DE" dirty="0"/>
              <a:t>Im Best-Case ist eine Einsparung der Leistung von 18,33% im Register-File möglich</a:t>
            </a:r>
          </a:p>
          <a:p>
            <a:r>
              <a:rPr lang="de-DE" dirty="0"/>
              <a:t>Bei dem Einsatz eines genetischen Algorithmus ist eine Kombination aus Lastkapazität und </a:t>
            </a:r>
            <a:r>
              <a:rPr lang="de-DE" dirty="0" err="1"/>
              <a:t>Hamming</a:t>
            </a:r>
            <a:r>
              <a:rPr lang="de-DE" dirty="0"/>
              <a:t>-Distanz als Fitness-Wert sinnvoll und eine Startpopulation durch die  Heuristik verbessert das Ergebnis um 20% bei gleicher Laufzeit</a:t>
            </a:r>
          </a:p>
          <a:p>
            <a:r>
              <a:rPr lang="de-DE" dirty="0"/>
              <a:t>Optimierung der Verlustleistung des Prozessors ist dadurch ohne  aufwendige Hardware-Optimierung oder Performance-Einbuße möglich</a:t>
            </a:r>
          </a:p>
          <a:p>
            <a:r>
              <a:rPr lang="de-DE" dirty="0"/>
              <a:t>Prinzip ist auf andere DSPs übertragbar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10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Alte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51113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55803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5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101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2  ∑=4</a:t>
            </a:r>
            <a:endParaRPr lang="de-DE" dirty="0">
              <a:latin typeface="+mn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EB4B980-1D81-4EBF-8575-AB77F5CF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6B9DE6CB-38AC-4481-8F8D-05C30F321586}"/>
              </a:ext>
            </a:extLst>
          </p:cNvPr>
          <p:cNvSpPr/>
          <p:nvPr/>
        </p:nvSpPr>
        <p:spPr>
          <a:xfrm>
            <a:off x="503237" y="125831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V1R5 V1R1 V1R3</a:t>
            </a:r>
          </a:p>
        </p:txBody>
      </p:sp>
    </p:spTree>
    <p:extLst>
      <p:ext uri="{BB962C8B-B14F-4D97-AF65-F5344CB8AC3E}">
        <p14:creationId xmlns:p14="http://schemas.microsoft.com/office/powerpoint/2010/main" val="357461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Neue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6496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02501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0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000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0  ∑=1</a:t>
            </a:r>
            <a:endParaRPr lang="de-DE" dirty="0">
              <a:latin typeface="+mn-lt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CBF1F53-B337-4142-A48E-BCD6257B2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02268"/>
              </p:ext>
            </p:extLst>
          </p:nvPr>
        </p:nvGraphicFramePr>
        <p:xfrm>
          <a:off x="5455275" y="1389398"/>
          <a:ext cx="3080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22">
                  <a:extLst>
                    <a:ext uri="{9D8B030D-6E8A-4147-A177-3AD203B41FA5}">
                      <a16:colId xmlns:a16="http://schemas.microsoft.com/office/drawing/2014/main" val="4130143437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969261454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238142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757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Port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77726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58D2BDD6-6325-4CA1-A5D7-77BA8642A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Prozessor: KAVUAKA ASIP VLIW-SIMD</a:t>
            </a:r>
          </a:p>
          <a:p>
            <a:r>
              <a:rPr lang="de-DE" dirty="0"/>
              <a:t>Register-File Anteil von ca. 65% an der Gesamtleistung</a:t>
            </a:r>
          </a:p>
          <a:p>
            <a:pPr lvl="1"/>
            <a:r>
              <a:rPr lang="de-DE" dirty="0"/>
              <a:t>64 Register als </a:t>
            </a:r>
            <a:r>
              <a:rPr lang="de-DE" dirty="0" err="1"/>
              <a:t>Multishared</a:t>
            </a:r>
            <a:r>
              <a:rPr lang="de-DE" dirty="0"/>
              <a:t>-Register-Organisation</a:t>
            </a:r>
          </a:p>
          <a:p>
            <a:pPr lvl="1"/>
            <a:r>
              <a:rPr lang="de-DE" dirty="0"/>
              <a:t>8 Lese-Ports und 4 Schreib-Ports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Register-Files in Hörgerätprozessoren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54" y="3475039"/>
            <a:ext cx="5360530" cy="236219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>
            <a:off x="4010526" y="3507123"/>
            <a:ext cx="1260267" cy="2362199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87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Emulated-</a:t>
            </a:r>
            <a:r>
              <a:rPr lang="en-US" dirty="0" err="1"/>
              <a:t>Floatin</a:t>
            </a:r>
            <a:r>
              <a:rPr lang="en-US" dirty="0"/>
              <a:t>-Point</a:t>
            </a:r>
          </a:p>
          <a:p>
            <a:pPr lvl="1"/>
            <a:r>
              <a:rPr lang="en-US" dirty="0"/>
              <a:t>FFT</a:t>
            </a:r>
          </a:p>
          <a:p>
            <a:pPr lvl="1"/>
            <a:r>
              <a:rPr lang="en-US" dirty="0"/>
              <a:t>Filter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Hörgerätealgorithmen</a:t>
            </a:r>
          </a:p>
        </p:txBody>
      </p:sp>
    </p:spTree>
    <p:extLst>
      <p:ext uri="{BB962C8B-B14F-4D97-AF65-F5344CB8AC3E}">
        <p14:creationId xmlns:p14="http://schemas.microsoft.com/office/powerpoint/2010/main" val="3282181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Gesamtverlustleistung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0" y="2879605"/>
            <a:ext cx="7256100" cy="31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1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7" name="Rechteck: abgerundete Ecken 6"/>
          <p:cNvSpPr/>
          <p:nvPr/>
        </p:nvSpPr>
        <p:spPr bwMode="auto">
          <a:xfrm>
            <a:off x="3937935" y="1455310"/>
            <a:ext cx="126813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ASM-Datei</a:t>
            </a:r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3816795" y="1928786"/>
            <a:ext cx="151041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Prescheduling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9" name="Rechteck: abgerundete Ecken 8"/>
          <p:cNvSpPr/>
          <p:nvPr/>
        </p:nvSpPr>
        <p:spPr bwMode="auto">
          <a:xfrm>
            <a:off x="3650854" y="2402262"/>
            <a:ext cx="184229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Virtual-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Renaming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0" name="Rechteck: abgerundete Ecken 9"/>
          <p:cNvSpPr/>
          <p:nvPr/>
        </p:nvSpPr>
        <p:spPr bwMode="auto">
          <a:xfrm>
            <a:off x="3424385" y="2875738"/>
            <a:ext cx="2295230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Intialisierung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1" name="Rechteck: abgerundete Ecken 10"/>
          <p:cNvSpPr/>
          <p:nvPr/>
        </p:nvSpPr>
        <p:spPr bwMode="auto">
          <a:xfrm>
            <a:off x="3958779" y="3349214"/>
            <a:ext cx="122644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2" name="Rechteck: abgerundete Ecken 11"/>
          <p:cNvSpPr/>
          <p:nvPr/>
        </p:nvSpPr>
        <p:spPr bwMode="auto">
          <a:xfrm>
            <a:off x="5201068" y="3873579"/>
            <a:ext cx="2474826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3" name="Rechteck: abgerundete Ecken 12"/>
          <p:cNvSpPr/>
          <p:nvPr/>
        </p:nvSpPr>
        <p:spPr bwMode="auto">
          <a:xfrm>
            <a:off x="1459969" y="3873579"/>
            <a:ext cx="2515687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4" name="Rechteck: abgerundete Ecken 13"/>
          <p:cNvSpPr/>
          <p:nvPr/>
        </p:nvSpPr>
        <p:spPr bwMode="auto">
          <a:xfrm>
            <a:off x="3537619" y="4616202"/>
            <a:ext cx="2068762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5" name="Rechteck: abgerundete Ecken 14"/>
          <p:cNvSpPr/>
          <p:nvPr/>
        </p:nvSpPr>
        <p:spPr bwMode="auto">
          <a:xfrm>
            <a:off x="5201068" y="5119672"/>
            <a:ext cx="3117634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6" name="Rechteck: abgerundete Ecken 15"/>
          <p:cNvSpPr/>
          <p:nvPr/>
        </p:nvSpPr>
        <p:spPr bwMode="auto">
          <a:xfrm>
            <a:off x="793092" y="5129379"/>
            <a:ext cx="318256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7" name="Rechteck: abgerundete Ecken 16"/>
          <p:cNvSpPr/>
          <p:nvPr/>
        </p:nvSpPr>
        <p:spPr bwMode="auto">
          <a:xfrm>
            <a:off x="3875273" y="5794702"/>
            <a:ext cx="139345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21" name="Gerade Verbindung mit Pfeil 20"/>
          <p:cNvCxnSpPr/>
          <p:nvPr/>
        </p:nvCxnSpPr>
        <p:spPr bwMode="auto">
          <a:xfrm>
            <a:off x="4470021" y="1815310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Gerade Verbindung mit Pfeil 23"/>
          <p:cNvCxnSpPr/>
          <p:nvPr/>
        </p:nvCxnSpPr>
        <p:spPr bwMode="auto">
          <a:xfrm>
            <a:off x="4470021" y="2288786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Gerade Verbindung mit Pfeil 26"/>
          <p:cNvCxnSpPr/>
          <p:nvPr/>
        </p:nvCxnSpPr>
        <p:spPr bwMode="auto">
          <a:xfrm flipH="1">
            <a:off x="4470021" y="2762262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Gerade Verbindung mit Pfeil 29"/>
          <p:cNvCxnSpPr/>
          <p:nvPr/>
        </p:nvCxnSpPr>
        <p:spPr bwMode="auto">
          <a:xfrm>
            <a:off x="4470021" y="3235738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" name="Gewinkelter Verbinder 3"/>
          <p:cNvCxnSpPr>
            <a:stCxn id="11" idx="3"/>
            <a:endCxn id="12" idx="0"/>
          </p:cNvCxnSpPr>
          <p:nvPr/>
        </p:nvCxnSpPr>
        <p:spPr bwMode="auto">
          <a:xfrm>
            <a:off x="5185222" y="3529214"/>
            <a:ext cx="1253259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winkelter Verbinder 5"/>
          <p:cNvCxnSpPr>
            <a:stCxn id="11" idx="1"/>
            <a:endCxn id="13" idx="0"/>
          </p:cNvCxnSpPr>
          <p:nvPr/>
        </p:nvCxnSpPr>
        <p:spPr bwMode="auto">
          <a:xfrm rot="10800000" flipV="1">
            <a:off x="2717813" y="3529213"/>
            <a:ext cx="1240966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winkelter Verbinder 18"/>
          <p:cNvCxnSpPr>
            <a:stCxn id="14" idx="3"/>
            <a:endCxn id="15" idx="0"/>
          </p:cNvCxnSpPr>
          <p:nvPr/>
        </p:nvCxnSpPr>
        <p:spPr bwMode="auto">
          <a:xfrm>
            <a:off x="5606381" y="4796202"/>
            <a:ext cx="1153504" cy="3234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winkelter Verbinder 21"/>
          <p:cNvCxnSpPr>
            <a:stCxn id="14" idx="1"/>
            <a:endCxn id="16" idx="0"/>
          </p:cNvCxnSpPr>
          <p:nvPr/>
        </p:nvCxnSpPr>
        <p:spPr bwMode="auto">
          <a:xfrm rot="10800000" flipV="1">
            <a:off x="2384375" y="4796201"/>
            <a:ext cx="1153244" cy="3331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winkelter Verbinder 24"/>
          <p:cNvCxnSpPr>
            <a:stCxn id="16" idx="2"/>
            <a:endCxn id="17" idx="0"/>
          </p:cNvCxnSpPr>
          <p:nvPr/>
        </p:nvCxnSpPr>
        <p:spPr bwMode="auto">
          <a:xfrm rot="16200000" flipH="1">
            <a:off x="3325527" y="4548227"/>
            <a:ext cx="305323" cy="21876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winkelter Verbinder 27"/>
          <p:cNvCxnSpPr>
            <a:stCxn id="15" idx="2"/>
            <a:endCxn id="17" idx="0"/>
          </p:cNvCxnSpPr>
          <p:nvPr/>
        </p:nvCxnSpPr>
        <p:spPr bwMode="auto">
          <a:xfrm rot="5400000">
            <a:off x="5508428" y="4543245"/>
            <a:ext cx="315030" cy="21878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winkelter Verbinder 30"/>
          <p:cNvCxnSpPr>
            <a:stCxn id="13" idx="2"/>
            <a:endCxn id="14" idx="0"/>
          </p:cNvCxnSpPr>
          <p:nvPr/>
        </p:nvCxnSpPr>
        <p:spPr bwMode="auto">
          <a:xfrm rot="16200000" flipH="1">
            <a:off x="3453595" y="3497796"/>
            <a:ext cx="382623" cy="18541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winkelter Verbinder 33"/>
          <p:cNvCxnSpPr>
            <a:stCxn id="12" idx="2"/>
            <a:endCxn id="14" idx="0"/>
          </p:cNvCxnSpPr>
          <p:nvPr/>
        </p:nvCxnSpPr>
        <p:spPr bwMode="auto">
          <a:xfrm rot="5400000">
            <a:off x="5313930" y="3491650"/>
            <a:ext cx="382623" cy="18664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4490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76960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1006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4CFD1DF-7A1E-4503-884C-ABB907C8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56163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1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58133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07185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CC26A-D375-40C8-9923-92857F77C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1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5565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67949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63488F2-A2AE-44B1-A2FC-DF59D651B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1511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88080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7F39201-228A-4B74-B83B-CAC427157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9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7939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86079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DAA3EB6-44A3-4313-BF22-43BAA40A4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77195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35001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0C33D06-CB4B-4B39-8D87-A59DFBB3D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1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theme/theme1.xml><?xml version="1.0" encoding="utf-8"?>
<a:theme xmlns:a="http://schemas.openxmlformats.org/drawingml/2006/main" name="LUH_IMS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UH_IMS" id="{1CAB690D-5710-4AA4-9A08-B18CA6A5C29D}" vid="{3275548D-6A80-40F1-ACCA-5F0922484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999</Words>
  <Application>Microsoft Office PowerPoint</Application>
  <PresentationFormat>Bildschirmpräsentation (4:3)</PresentationFormat>
  <Paragraphs>529</Paragraphs>
  <Slides>32</Slides>
  <Notes>25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MS PGothic</vt:lpstr>
      <vt:lpstr>MS PGothic</vt:lpstr>
      <vt:lpstr>Agfa Rotis Sans Serif</vt:lpstr>
      <vt:lpstr>Arial</vt:lpstr>
      <vt:lpstr>Calibri</vt:lpstr>
      <vt:lpstr>Wingdings</vt:lpstr>
      <vt:lpstr>LUH_IMS</vt:lpstr>
      <vt:lpstr>Verlustleistungsoptimierung von Registerzugriffen in einem Hörgeräteprozessor durch den Einsatz von genetischen Optimierungsalgorithmen</vt:lpstr>
      <vt:lpstr>Gliederung</vt:lpstr>
      <vt:lpstr>Register-Files in Hörgerätprozessoren 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Heuristik für die Register-Allokation</vt:lpstr>
      <vt:lpstr>Heuristik für die Register-Allokation</vt:lpstr>
      <vt:lpstr>Genetischer Optimierungsalgorithmus</vt:lpstr>
      <vt:lpstr>Genetischer Optimierungsalgorithmus</vt:lpstr>
      <vt:lpstr>Genetischer Optimierungsalgorithmus</vt:lpstr>
      <vt:lpstr>Verlustleistungsanalyse-Tool</vt:lpstr>
      <vt:lpstr>Hardware-Anpassungen</vt:lpstr>
      <vt:lpstr>Worst-Best-Case Analyse</vt:lpstr>
      <vt:lpstr>Einfluss der Adressierung auf die Verlustleistung</vt:lpstr>
      <vt:lpstr>Einfluss der Lastkapazität auf die Verlustleistung</vt:lpstr>
      <vt:lpstr>Einfluss der Register-Daten</vt:lpstr>
      <vt:lpstr>Synthetische Testfälle </vt:lpstr>
      <vt:lpstr>Verlustleistungseinsparung</vt:lpstr>
      <vt:lpstr>Fitness-Funktionsansätze</vt:lpstr>
      <vt:lpstr>Fazit</vt:lpstr>
      <vt:lpstr>Heuristik für die Register-Allokation</vt:lpstr>
      <vt:lpstr>Heuristik für die Register-Allokation</vt:lpstr>
      <vt:lpstr>Hörgerätealgorithmen</vt:lpstr>
      <vt:lpstr>Verlustleistungseinsparung</vt:lpstr>
      <vt:lpstr>Scheduler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Rene Weinmann</dc:creator>
  <cp:lastModifiedBy>Rene Weinmann</cp:lastModifiedBy>
  <cp:revision>341</cp:revision>
  <dcterms:created xsi:type="dcterms:W3CDTF">2014-06-29T20:59:57Z</dcterms:created>
  <dcterms:modified xsi:type="dcterms:W3CDTF">2017-11-05T10:54:06Z</dcterms:modified>
</cp:coreProperties>
</file>