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58" r:id="rId4"/>
    <p:sldId id="261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7" r:id="rId16"/>
    <p:sldId id="294" r:id="rId17"/>
    <p:sldId id="263" r:id="rId18"/>
    <p:sldId id="278" r:id="rId19"/>
    <p:sldId id="275" r:id="rId20"/>
    <p:sldId id="272" r:id="rId21"/>
    <p:sldId id="265" r:id="rId22"/>
    <p:sldId id="276" r:id="rId23"/>
    <p:sldId id="273" r:id="rId24"/>
    <p:sldId id="274" r:id="rId25"/>
    <p:sldId id="266" r:id="rId26"/>
    <p:sldId id="267" r:id="rId27"/>
    <p:sldId id="292" r:id="rId28"/>
    <p:sldId id="269" r:id="rId29"/>
    <p:sldId id="296" r:id="rId30"/>
    <p:sldId id="298" r:id="rId31"/>
    <p:sldId id="268" r:id="rId32"/>
    <p:sldId id="277" r:id="rId33"/>
    <p:sldId id="260" r:id="rId3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00509B"/>
    <a:srgbClr val="860000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81522" autoAdjust="0"/>
  </p:normalViewPr>
  <p:slideViewPr>
    <p:cSldViewPr snapToGrid="0">
      <p:cViewPr varScale="1">
        <p:scale>
          <a:sx n="109" d="100"/>
          <a:sy n="109" d="100"/>
        </p:scale>
        <p:origin x="126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power_results\power_test\register_eval_excel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de-DE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Absatzmenge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2013*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526800</c:v>
                </c:pt>
                <c:pt idx="1">
                  <c:v>558000</c:v>
                </c:pt>
                <c:pt idx="2">
                  <c:v>561000</c:v>
                </c:pt>
                <c:pt idx="3">
                  <c:v>684200</c:v>
                </c:pt>
                <c:pt idx="4">
                  <c:v>617000</c:v>
                </c:pt>
                <c:pt idx="5">
                  <c:v>620000</c:v>
                </c:pt>
                <c:pt idx="6">
                  <c:v>651370</c:v>
                </c:pt>
                <c:pt idx="7">
                  <c:v>685000</c:v>
                </c:pt>
                <c:pt idx="8">
                  <c:v>725900</c:v>
                </c:pt>
                <c:pt idx="9">
                  <c:v>775703</c:v>
                </c:pt>
                <c:pt idx="10">
                  <c:v>851174</c:v>
                </c:pt>
                <c:pt idx="11">
                  <c:v>887379</c:v>
                </c:pt>
                <c:pt idx="12">
                  <c:v>906477</c:v>
                </c:pt>
                <c:pt idx="13">
                  <c:v>836000</c:v>
                </c:pt>
                <c:pt idx="14">
                  <c:v>1181500</c:v>
                </c:pt>
                <c:pt idx="15">
                  <c:v>1175000</c:v>
                </c:pt>
                <c:pt idx="16">
                  <c:v>1240000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4-49B6-A014-8A1B13B31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1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555555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de-DE" b="0"/>
                  <a:t>Absatzmenge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crossAx val="67451136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400" smtId="4294967295">
          <a:latin typeface="+mn-lt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A-44B1-B3F1-173D6769759C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 Register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AA-44B1-B3F1-173D6769759C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 Register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AA-44B1-B3F1-173D67697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At val="0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[µW]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\1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64-4F9B-BFEF-38959A5F9FCA}"/>
            </c:ext>
          </c:extLst>
        </c:ser>
        <c:ser>
          <c:idx val="1"/>
          <c:order val="1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64-4F9B-BFEF-38959A5F9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200" b="0">
                    <a:latin typeface="+mn-lt"/>
                  </a:defRPr>
                </a:pPr>
                <a:r>
                  <a:rPr lang="de-DE" sz="1200" b="0" dirty="0">
                    <a:latin typeface="+mn-lt"/>
                  </a:rPr>
                  <a:t>Leistung</a:t>
                </a:r>
                <a:r>
                  <a:rPr lang="de-DE" sz="1200" b="0" baseline="0" dirty="0">
                    <a:latin typeface="+mn-lt"/>
                  </a:rPr>
                  <a:t> [mW]</a:t>
                </a:r>
                <a:endParaRPr lang="de-DE" sz="1200" b="0" dirty="0">
                  <a:latin typeface="+mn-lt"/>
                </a:endParaRP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>
                    <a:latin typeface="+mn-lt"/>
                  </a:defRPr>
                </a:pPr>
                <a:r>
                  <a:rPr lang="de-DE" sz="1200" b="0">
                    <a:latin typeface="+mn-lt"/>
                  </a:rPr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50" b="0">
              <a:latin typeface="+mn-lt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86-4A99-9FFE-9AC7C441C68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6-4A99-9FFE-9AC7C441C68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86-4A99-9FFE-9AC7C44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</a:t>
                </a:r>
                <a:r>
                  <a:rPr lang="de-DE" sz="1400" baseline="0" dirty="0" smtClean="0"/>
                  <a:t>[</a:t>
                </a:r>
                <a:r>
                  <a:rPr lang="de-DE" sz="14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baseline="0" dirty="0" smtClean="0"/>
                  <a:t>W</a:t>
                </a:r>
                <a:r>
                  <a:rPr lang="de-DE" sz="1400" baseline="0" dirty="0"/>
                  <a:t>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B1-4A73-A061-7684E889A75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B1-4A73-A061-7684E889A75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B1-4A73-A061-7684E889A75B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B1-4A73-A061-7684E889A75B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B1-4A73-A061-7684E889A75B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1B1-4A73-A061-7684E889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</a:t>
                </a:r>
                <a:r>
                  <a:rPr lang="de-DE" sz="1400" baseline="0" dirty="0" smtClean="0"/>
                  <a:t>[µW</a:t>
                </a:r>
                <a:r>
                  <a:rPr lang="de-DE" sz="1400" baseline="0" dirty="0"/>
                  <a:t>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A-4153-96C4-02BFDB9222A5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A-4153-96C4-02BFDB9222A5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A-4153-96C4-02BFDB9222A5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2A-4153-96C4-02BFDB9222A5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scatterChart>
        <c:scatterStyle val="smoothMarker"/>
        <c:varyColors val="0"/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Heuristik neu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2A-4153-96C4-02BFDB9222A5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Heuristik alt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</a:t>
                </a:r>
                <a:r>
                  <a:rPr lang="de-DE" sz="1400" dirty="0" smtClean="0"/>
                  <a:t>[</a:t>
                </a:r>
                <a:r>
                  <a:rPr lang="de-DE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dirty="0" smtClean="0"/>
                  <a:t>W</a:t>
                </a:r>
                <a:r>
                  <a:rPr lang="de-DE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20206223796113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7-4FF3-8694-F71933016B4F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7-4FF3-8694-F71933016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</a:t>
                </a:r>
                <a:r>
                  <a:rPr lang="de-DE" baseline="0" dirty="0" smtClean="0"/>
                  <a:t>[</a:t>
                </a:r>
                <a:r>
                  <a:rPr lang="de-D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 smtClean="0"/>
                  <a:t>W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77195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500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0C33D06-CB4B-4B39-8D87-A59DFBB3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8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235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983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 Heuristik </a:t>
            </a:r>
            <a:r>
              <a:rPr lang="de-DE" dirty="0"/>
              <a:t>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V0R0 </a:t>
            </a:r>
            <a:r>
              <a:rPr lang="de-DE" dirty="0">
                <a:latin typeface="+mn-lt"/>
              </a:rPr>
              <a:t>V0R0 </a:t>
            </a:r>
            <a:r>
              <a:rPr lang="de-DE" dirty="0" err="1" smtClean="0">
                <a:latin typeface="+mn-lt"/>
              </a:rPr>
              <a:t>V0R0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 smtClean="0">
                <a:latin typeface="+mn-lt"/>
              </a:rPr>
              <a:t>ADD</a:t>
            </a:r>
            <a:r>
              <a:rPr lang="de-DE" dirty="0" smtClean="0">
                <a:latin typeface="+mn-lt"/>
              </a:rPr>
              <a:t> </a:t>
            </a:r>
            <a:r>
              <a:rPr lang="de-DE" dirty="0">
                <a:latin typeface="+mn-lt"/>
              </a:rPr>
              <a:t>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91359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38956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</a:t>
            </a:r>
            <a:r>
              <a:rPr lang="de-DE" dirty="0" smtClean="0">
                <a:latin typeface="+mn-lt"/>
              </a:rPr>
              <a:t>000 </a:t>
            </a:r>
            <a:r>
              <a:rPr lang="de-DE" dirty="0">
                <a:latin typeface="+mn-lt"/>
              </a:rPr>
              <a:t>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06148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7" y="13461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V0R0</a:t>
            </a:r>
            <a:endParaRPr lang="de-DE" b="1" dirty="0" smtClean="0">
              <a:latin typeface="+mn-lt"/>
            </a:endParaRPr>
          </a:p>
          <a:p>
            <a:pPr marL="0" indent="0">
              <a:buNone/>
            </a:pPr>
            <a:r>
              <a:rPr lang="de-DE" b="1" dirty="0" smtClean="0">
                <a:latin typeface="+mn-lt"/>
              </a:rPr>
              <a:t>ADD</a:t>
            </a:r>
            <a:r>
              <a:rPr lang="de-DE" dirty="0" smtClean="0">
                <a:latin typeface="+mn-lt"/>
              </a:rPr>
              <a:t> </a:t>
            </a:r>
            <a:r>
              <a:rPr lang="de-DE" dirty="0">
                <a:latin typeface="+mn-lt"/>
              </a:rPr>
              <a:t>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</a:t>
            </a:r>
            <a:r>
              <a:rPr lang="de-DE" dirty="0" smtClean="0">
                <a:latin typeface="+mn-lt"/>
              </a:rPr>
              <a:t>V0R5 </a:t>
            </a:r>
            <a:r>
              <a:rPr lang="de-DE" dirty="0">
                <a:latin typeface="+mn-lt"/>
              </a:rPr>
              <a:t>V1R3</a:t>
            </a: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Heuristik </a:t>
            </a:r>
            <a:r>
              <a:rPr lang="de-DE" dirty="0"/>
              <a:t>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V0R0</a:t>
            </a:r>
            <a:endParaRPr lang="de-DE" b="1" dirty="0" smtClean="0">
              <a:latin typeface="+mn-lt"/>
            </a:endParaRPr>
          </a:p>
          <a:p>
            <a:pPr marL="0" indent="0">
              <a:buNone/>
            </a:pPr>
            <a:r>
              <a:rPr lang="de-DE" b="1" dirty="0" smtClean="0">
                <a:latin typeface="+mn-lt"/>
              </a:rPr>
              <a:t>ADD</a:t>
            </a:r>
            <a:r>
              <a:rPr lang="de-DE" dirty="0" smtClean="0">
                <a:latin typeface="+mn-lt"/>
              </a:rPr>
              <a:t> </a:t>
            </a:r>
            <a:r>
              <a:rPr lang="de-DE" dirty="0">
                <a:latin typeface="+mn-lt"/>
              </a:rPr>
              <a:t>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7310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1 </a:t>
            </a:r>
          </a:p>
          <a:p>
            <a:r>
              <a:rPr lang="de-DE" dirty="0">
                <a:latin typeface="+mn-lt"/>
              </a:rPr>
              <a:t>	  </a:t>
            </a:r>
            <a:r>
              <a:rPr lang="de-DE" dirty="0" smtClean="0">
                <a:latin typeface="+mn-lt"/>
              </a:rPr>
              <a:t>000 </a:t>
            </a:r>
            <a:r>
              <a:rPr lang="de-DE" dirty="0">
                <a:latin typeface="+mn-lt"/>
              </a:rPr>
              <a:t>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1</a:t>
            </a:r>
            <a:endParaRPr lang="de-DE" dirty="0">
              <a:latin typeface="+mn-lt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9FCC096-7DE1-465B-AB3B-256FCAE0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03237" y="12564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V0R0</a:t>
            </a:r>
            <a:endParaRPr lang="de-DE" b="1" dirty="0" smtClean="0">
              <a:latin typeface="+mn-lt"/>
            </a:endParaRPr>
          </a:p>
          <a:p>
            <a:pPr marL="0" indent="0">
              <a:buNone/>
            </a:pPr>
            <a:r>
              <a:rPr lang="de-DE" b="1" dirty="0" smtClean="0">
                <a:latin typeface="+mn-lt"/>
              </a:rPr>
              <a:t>ADD</a:t>
            </a:r>
            <a:r>
              <a:rPr lang="de-DE" dirty="0" smtClean="0">
                <a:latin typeface="+mn-lt"/>
              </a:rPr>
              <a:t> </a:t>
            </a:r>
            <a:r>
              <a:rPr lang="de-DE" dirty="0">
                <a:latin typeface="+mn-lt"/>
              </a:rPr>
              <a:t>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</a:t>
            </a:r>
            <a:r>
              <a:rPr lang="de-DE" dirty="0" smtClean="0">
                <a:latin typeface="+mn-lt"/>
              </a:rPr>
              <a:t>V0R5 </a:t>
            </a:r>
            <a:r>
              <a:rPr lang="de-DE" dirty="0">
                <a:latin typeface="+mn-lt"/>
              </a:rPr>
              <a:t>V1R3</a:t>
            </a: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39" y="3979766"/>
            <a:ext cx="5185760" cy="2285184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73129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VxR0-&gt; V0R1</a:t>
            </a:r>
          </a:p>
          <a:p>
            <a:r>
              <a:rPr lang="de-DE" dirty="0"/>
              <a:t>Chromosom: Satz an Genen</a:t>
            </a:r>
          </a:p>
          <a:p>
            <a:r>
              <a:rPr lang="de-DE" dirty="0"/>
              <a:t>Population: Satz an Chromosomen</a:t>
            </a:r>
          </a:p>
          <a:p>
            <a:r>
              <a:rPr lang="de-DE" dirty="0" smtClean="0"/>
              <a:t>Crossover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800" dirty="0" smtClean="0">
                <a:solidFill>
                  <a:srgbClr val="FF0000"/>
                </a:solidFill>
              </a:rPr>
              <a:t>V1R31 </a:t>
            </a:r>
            <a:r>
              <a:rPr lang="de-DE" sz="1800" dirty="0">
                <a:solidFill>
                  <a:srgbClr val="FF0000"/>
                </a:solidFill>
              </a:rPr>
              <a:t>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</a:t>
            </a:r>
            <a:r>
              <a:rPr lang="de-DE" sz="1800" dirty="0" smtClean="0">
                <a:solidFill>
                  <a:srgbClr val="FF0000"/>
                </a:solidFill>
              </a:rPr>
              <a:t>| V0R15   </a:t>
            </a:r>
            <a:r>
              <a:rPr lang="de-DE" sz="1800" dirty="0" smtClean="0">
                <a:solidFill>
                  <a:schemeClr val="accent1"/>
                </a:solidFill>
              </a:rPr>
              <a:t>     </a:t>
            </a:r>
            <a:r>
              <a:rPr lang="de-DE" sz="1800" dirty="0">
                <a:solidFill>
                  <a:schemeClr val="accent1"/>
                </a:solidFill>
              </a:rPr>
              <a:t>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</a:t>
            </a:r>
            <a:r>
              <a:rPr lang="de-DE" sz="1800" dirty="0" smtClean="0">
                <a:solidFill>
                  <a:srgbClr val="FF0000"/>
                </a:solidFill>
              </a:rPr>
              <a:t>| V0R15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4710545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4710545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0" name="Gruppieren 39"/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17" name="Abgerundetes Rechteck 16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19" name="Abgerundetes Rechteck 18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1" name="Gerade Verbindung mit Pfeil 30"/>
            <p:cNvCxnSpPr>
              <a:cxnSpLocks/>
              <a:stCxn id="19" idx="2"/>
              <a:endCxn id="20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Gerade Verbindung mit Pfeil 31"/>
            <p:cNvCxnSpPr>
              <a:stCxn id="16" idx="2"/>
              <a:endCxn id="17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Gerade Verbindung mit Pfeil 32"/>
            <p:cNvCxnSpPr>
              <a:stCxn id="17" idx="2"/>
              <a:endCxn id="18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bgerundetes Rechteck 20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8" name="Gerade Verbindung mit Pfeil 7"/>
            <p:cNvCxnSpPr>
              <a:stCxn id="18" idx="2"/>
              <a:endCxn id="21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Gerade Verbindung mit Pfeil 10"/>
            <p:cNvCxnSpPr>
              <a:stCxn id="21" idx="2"/>
              <a:endCxn id="19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Gewinkelter Verbinder 35"/>
            <p:cNvCxnSpPr>
              <a:stCxn id="19" idx="1"/>
              <a:endCxn id="17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V1R5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</a:t>
            </a:r>
            <a:r>
              <a:rPr lang="de-DE" sz="1800" dirty="0" smtClean="0">
                <a:solidFill>
                  <a:schemeClr val="accent1"/>
                </a:solidFill>
              </a:rPr>
              <a:t>V1R5</a:t>
            </a:r>
          </a:p>
          <a:p>
            <a:r>
              <a:rPr lang="de-DE" dirty="0"/>
              <a:t>Erzeugen von neuen Chromosomen</a:t>
            </a:r>
            <a:endParaRPr lang="de-DE" dirty="0"/>
          </a:p>
          <a:p>
            <a:r>
              <a:rPr lang="de-DE" dirty="0"/>
              <a:t>Bewertung</a:t>
            </a:r>
          </a:p>
          <a:p>
            <a:pPr lvl="1"/>
            <a:r>
              <a:rPr lang="de-DE" dirty="0"/>
              <a:t>Fitness-Wert</a:t>
            </a:r>
          </a:p>
          <a:p>
            <a:pPr lvl="2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2"/>
            <a:r>
              <a:rPr lang="de-DE" dirty="0"/>
              <a:t>Lastkapazität*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r>
              <a:rPr lang="de-DE" dirty="0">
                <a:sym typeface="Wingdings" panose="05000000000000000000" pitchFamily="2" charset="2"/>
              </a:rPr>
              <a:t>Startchromosom durch </a:t>
            </a:r>
            <a:r>
              <a:rPr lang="de-DE" dirty="0" smtClean="0">
                <a:sym typeface="Wingdings" panose="05000000000000000000" pitchFamily="2" charset="2"/>
              </a:rPr>
              <a:t>Heuristik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4624750" y="155816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Heuristik </a:t>
            </a:r>
          </a:p>
        </p:txBody>
      </p:sp>
      <p:cxnSp>
        <p:nvCxnSpPr>
          <p:cNvPr id="11" name="Gerade Verbindung mit Pfeil 10"/>
          <p:cNvCxnSpPr>
            <a:cxnSpLocks/>
            <a:stCxn id="14" idx="3"/>
          </p:cNvCxnSpPr>
          <p:nvPr/>
        </p:nvCxnSpPr>
        <p:spPr bwMode="auto">
          <a:xfrm>
            <a:off x="6181221" y="1747507"/>
            <a:ext cx="77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6959452" y="1571795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Initialisierung </a:t>
            </a: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6959452" y="2258392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Crossover 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6959455" y="294954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Mutieren </a:t>
            </a:r>
          </a:p>
        </p:txBody>
      </p:sp>
      <p:sp>
        <p:nvSpPr>
          <p:cNvPr id="42" name="Abgerundetes Rechteck 41"/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Bewerten </a:t>
            </a: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6959452" y="5023008"/>
            <a:ext cx="1556471" cy="8980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 optimiertes Register- Mapping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</a:p>
        </p:txBody>
      </p:sp>
      <p:cxnSp>
        <p:nvCxnSpPr>
          <p:cNvPr id="44" name="Gerade Verbindung mit Pfeil 43"/>
          <p:cNvCxnSpPr>
            <a:cxnSpLocks/>
            <a:stCxn id="42" idx="2"/>
            <a:endCxn id="43" idx="0"/>
          </p:cNvCxnSpPr>
          <p:nvPr/>
        </p:nvCxnSpPr>
        <p:spPr bwMode="auto">
          <a:xfrm flipH="1">
            <a:off x="7737688" y="4710545"/>
            <a:ext cx="3" cy="31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Gerade Verbindung mit Pfeil 44"/>
          <p:cNvCxnSpPr>
            <a:stCxn id="39" idx="2"/>
            <a:endCxn id="40" idx="0"/>
          </p:cNvCxnSpPr>
          <p:nvPr/>
        </p:nvCxnSpPr>
        <p:spPr bwMode="auto">
          <a:xfrm>
            <a:off x="7737688" y="1950486"/>
            <a:ext cx="0" cy="307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Gerade Verbindung mit Pfeil 45"/>
          <p:cNvCxnSpPr>
            <a:stCxn id="40" idx="2"/>
            <a:endCxn id="41" idx="0"/>
          </p:cNvCxnSpPr>
          <p:nvPr/>
        </p:nvCxnSpPr>
        <p:spPr bwMode="auto">
          <a:xfrm>
            <a:off x="7737688" y="2637083"/>
            <a:ext cx="3" cy="31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Abgerundetes Rechteck 46"/>
          <p:cNvSpPr/>
          <p:nvPr/>
        </p:nvSpPr>
        <p:spPr bwMode="auto">
          <a:xfrm>
            <a:off x="6959453" y="364070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Erzeugen 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cxnSp>
        <p:nvCxnSpPr>
          <p:cNvPr id="48" name="Gerade Verbindung mit Pfeil 47"/>
          <p:cNvCxnSpPr>
            <a:stCxn id="41" idx="2"/>
            <a:endCxn id="47" idx="0"/>
          </p:cNvCxnSpPr>
          <p:nvPr/>
        </p:nvCxnSpPr>
        <p:spPr bwMode="auto">
          <a:xfrm flipH="1">
            <a:off x="7737689" y="3328237"/>
            <a:ext cx="2" cy="31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Gerade Verbindung mit Pfeil 48"/>
          <p:cNvCxnSpPr>
            <a:stCxn id="47" idx="2"/>
            <a:endCxn id="42" idx="0"/>
          </p:cNvCxnSpPr>
          <p:nvPr/>
        </p:nvCxnSpPr>
        <p:spPr bwMode="auto">
          <a:xfrm>
            <a:off x="7737689" y="4019391"/>
            <a:ext cx="2" cy="312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Gewinkelter Verbinder 49"/>
          <p:cNvCxnSpPr>
            <a:stCxn id="42" idx="1"/>
            <a:endCxn id="40" idx="1"/>
          </p:cNvCxnSpPr>
          <p:nvPr/>
        </p:nvCxnSpPr>
        <p:spPr bwMode="auto">
          <a:xfrm rot="10800000">
            <a:off x="6959453" y="2447738"/>
            <a:ext cx="3" cy="2073462"/>
          </a:xfrm>
          <a:prstGeom prst="bentConnector3">
            <a:avLst>
              <a:gd name="adj1" fmla="val 7620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Verlustleistungsanalyse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554630" y="1467510"/>
            <a:ext cx="3592846" cy="3438598"/>
            <a:chOff x="420451" y="1266546"/>
            <a:chExt cx="5529627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3" y="1276151"/>
              <a:ext cx="1584001" cy="527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96632" y="3228837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96632" y="4451755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946362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96632" y="4897287"/>
              <a:ext cx="1584000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96632" y="5891546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3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2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3008670"/>
              <a:ext cx="0" cy="220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575843"/>
              <a:ext cx="0" cy="315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8" y="4946243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20" y="2491138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96632" y="3866990"/>
              <a:ext cx="1584000" cy="42805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500260"/>
              <a:ext cx="0" cy="3667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stCxn id="45" idx="2"/>
              <a:endCxn id="11" idx="0"/>
            </p:cNvCxnSpPr>
            <p:nvPr/>
          </p:nvCxnSpPr>
          <p:spPr bwMode="auto">
            <a:xfrm>
              <a:off x="3288632" y="4295044"/>
              <a:ext cx="0" cy="156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723178"/>
              <a:ext cx="0" cy="17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stCxn id="12" idx="1"/>
              <a:endCxn id="45" idx="3"/>
            </p:cNvCxnSpPr>
            <p:nvPr/>
          </p:nvCxnSpPr>
          <p:spPr bwMode="auto">
            <a:xfrm flipH="1" flipV="1">
              <a:off x="4080632" y="4081017"/>
              <a:ext cx="285446" cy="1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080632" y="4217785"/>
              <a:ext cx="1077446" cy="1018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4757921" y="1467510"/>
            <a:ext cx="3592846" cy="3438598"/>
            <a:chOff x="420451" y="1266546"/>
            <a:chExt cx="5529627" cy="4896423"/>
          </a:xfrm>
        </p:grpSpPr>
        <p:sp>
          <p:nvSpPr>
            <p:cNvPr id="63" name="Rechteck: abgerundete Ecken 4"/>
            <p:cNvSpPr/>
            <p:nvPr/>
          </p:nvSpPr>
          <p:spPr bwMode="auto">
            <a:xfrm>
              <a:off x="656573" y="1276151"/>
              <a:ext cx="1584001" cy="527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4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5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66" name="Rechteck: abgerundete Ecken 7"/>
            <p:cNvSpPr/>
            <p:nvPr/>
          </p:nvSpPr>
          <p:spPr bwMode="auto">
            <a:xfrm>
              <a:off x="2496632" y="3228837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7" name="Rechteck: abgerundete Ecken 10"/>
            <p:cNvSpPr/>
            <p:nvPr/>
          </p:nvSpPr>
          <p:spPr bwMode="auto">
            <a:xfrm>
              <a:off x="2496632" y="4451755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8" name="Rechteck: abgerundete Ecken 11"/>
            <p:cNvSpPr/>
            <p:nvPr/>
          </p:nvSpPr>
          <p:spPr bwMode="auto">
            <a:xfrm>
              <a:off x="4366078" y="3946362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9" name="Rechteck: abgerundete Ecken 12"/>
            <p:cNvSpPr/>
            <p:nvPr/>
          </p:nvSpPr>
          <p:spPr bwMode="auto">
            <a:xfrm>
              <a:off x="2496632" y="4897287"/>
              <a:ext cx="1584000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0" name="Rechteck: abgerundete Ecken 13"/>
            <p:cNvSpPr/>
            <p:nvPr/>
          </p:nvSpPr>
          <p:spPr bwMode="auto">
            <a:xfrm>
              <a:off x="2496632" y="5891546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71" name="Gerade Verbindung mit Pfeil 70"/>
            <p:cNvCxnSpPr>
              <a:cxnSpLocks/>
              <a:stCxn id="63" idx="2"/>
              <a:endCxn id="65" idx="1"/>
            </p:cNvCxnSpPr>
            <p:nvPr/>
          </p:nvCxnSpPr>
          <p:spPr bwMode="auto">
            <a:xfrm>
              <a:off x="1448573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Gerade Verbindung mit Pfeil 71"/>
            <p:cNvCxnSpPr>
              <a:cxnSpLocks/>
              <a:stCxn id="64" idx="2"/>
              <a:endCxn id="65" idx="3"/>
            </p:cNvCxnSpPr>
            <p:nvPr/>
          </p:nvCxnSpPr>
          <p:spPr bwMode="auto">
            <a:xfrm flipH="1">
              <a:off x="4459706" y="1809391"/>
              <a:ext cx="698372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Gerade Verbindung mit Pfeil 72"/>
            <p:cNvCxnSpPr>
              <a:cxnSpLocks/>
              <a:stCxn id="65" idx="2"/>
              <a:endCxn id="66" idx="0"/>
            </p:cNvCxnSpPr>
            <p:nvPr/>
          </p:nvCxnSpPr>
          <p:spPr bwMode="auto">
            <a:xfrm>
              <a:off x="3288632" y="3008670"/>
              <a:ext cx="0" cy="220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Gerade Verbindung mit Pfeil 73"/>
            <p:cNvCxnSpPr>
              <a:stCxn id="69" idx="2"/>
              <a:endCxn id="70" idx="0"/>
            </p:cNvCxnSpPr>
            <p:nvPr/>
          </p:nvCxnSpPr>
          <p:spPr bwMode="auto">
            <a:xfrm>
              <a:off x="3288632" y="5575843"/>
              <a:ext cx="0" cy="315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Gerader Verbinder 74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 rot="16200000">
              <a:off x="-146118" y="4946243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Hardware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 rot="16200000">
              <a:off x="-146120" y="2491138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Software</a:t>
              </a:r>
            </a:p>
          </p:txBody>
        </p:sp>
        <p:sp>
          <p:nvSpPr>
            <p:cNvPr id="78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96632" y="3866990"/>
              <a:ext cx="1584000" cy="42805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66" idx="2"/>
              <a:endCxn id="78" idx="0"/>
            </p:cNvCxnSpPr>
            <p:nvPr/>
          </p:nvCxnSpPr>
          <p:spPr bwMode="auto">
            <a:xfrm>
              <a:off x="3288632" y="3500260"/>
              <a:ext cx="0" cy="3667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stCxn id="78" idx="2"/>
              <a:endCxn id="67" idx="0"/>
            </p:cNvCxnSpPr>
            <p:nvPr/>
          </p:nvCxnSpPr>
          <p:spPr bwMode="auto">
            <a:xfrm>
              <a:off x="3288632" y="4295044"/>
              <a:ext cx="0" cy="156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 bwMode="auto">
            <a:xfrm>
              <a:off x="3288632" y="4723178"/>
              <a:ext cx="0" cy="17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stCxn id="68" idx="1"/>
              <a:endCxn id="78" idx="3"/>
            </p:cNvCxnSpPr>
            <p:nvPr/>
          </p:nvCxnSpPr>
          <p:spPr bwMode="auto">
            <a:xfrm flipH="1" flipV="1">
              <a:off x="4080632" y="4081017"/>
              <a:ext cx="285446" cy="1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68" idx="2"/>
              <a:endCxn id="69" idx="3"/>
            </p:cNvCxnSpPr>
            <p:nvPr/>
          </p:nvCxnSpPr>
          <p:spPr bwMode="auto">
            <a:xfrm flipH="1">
              <a:off x="4080632" y="4217785"/>
              <a:ext cx="1077446" cy="1018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8" name="Gerader Verbinder 17"/>
          <p:cNvCxnSpPr/>
          <p:nvPr/>
        </p:nvCxnSpPr>
        <p:spPr bwMode="auto">
          <a:xfrm>
            <a:off x="430823" y="5213838"/>
            <a:ext cx="8044962" cy="87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720139" y="5639366"/>
            <a:ext cx="164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14" idx="2"/>
          </p:cNvCxnSpPr>
          <p:nvPr/>
        </p:nvCxnSpPr>
        <p:spPr bwMode="auto">
          <a:xfrm>
            <a:off x="2418216" y="4906108"/>
            <a:ext cx="1318515" cy="748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stCxn id="70" idx="2"/>
          </p:cNvCxnSpPr>
          <p:nvPr/>
        </p:nvCxnSpPr>
        <p:spPr bwMode="auto">
          <a:xfrm flipH="1">
            <a:off x="5257800" y="4906108"/>
            <a:ext cx="1363707" cy="817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dirty="0" smtClean="0">
              <a:solidFill>
                <a:srgbClr val="555555"/>
              </a:solidFill>
            </a:endParaRPr>
          </a:p>
          <a:p>
            <a:endParaRPr lang="de-DE" dirty="0">
              <a:solidFill>
                <a:srgbClr val="555555"/>
              </a:solidFill>
            </a:endParaRPr>
          </a:p>
          <a:p>
            <a:endParaRPr lang="de-DE" dirty="0" smtClean="0">
              <a:solidFill>
                <a:srgbClr val="555555"/>
              </a:solidFill>
            </a:endParaRPr>
          </a:p>
          <a:p>
            <a:endParaRPr lang="de-DE" dirty="0">
              <a:solidFill>
                <a:srgbClr val="555555"/>
              </a:solidFill>
            </a:endParaRPr>
          </a:p>
          <a:p>
            <a:endParaRPr lang="de-DE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rgbClr val="555555"/>
              </a:solidFill>
            </a:endParaRPr>
          </a:p>
          <a:p>
            <a:pPr marL="3657600" lvl="8" indent="0">
              <a:buNone/>
            </a:pPr>
            <a:r>
              <a:rPr lang="de-DE" dirty="0" smtClean="0">
                <a:solidFill>
                  <a:srgbClr val="555555"/>
                </a:solidFill>
              </a:rPr>
              <a:t>				</a:t>
            </a:r>
            <a:r>
              <a:rPr lang="de-DE" kern="0" dirty="0" smtClean="0"/>
              <a:t> </a:t>
            </a:r>
            <a:r>
              <a:rPr lang="de-DE" kern="0" dirty="0"/>
              <a:t>[1]</a:t>
            </a:r>
            <a:endParaRPr lang="de-DE" dirty="0">
              <a:solidFill>
                <a:srgbClr val="555555"/>
              </a:solidFill>
            </a:endParaRPr>
          </a:p>
          <a:p>
            <a:r>
              <a:rPr lang="de-DE" dirty="0" smtClean="0">
                <a:solidFill>
                  <a:srgbClr val="555555"/>
                </a:solidFill>
              </a:rPr>
              <a:t>1,88 Mio. Hörgeräteträger und 1,39 Mio. die aus medizinischer Sicht auf eine Hörhilfe eingewiesen wären</a:t>
            </a:r>
          </a:p>
          <a:p>
            <a:r>
              <a:rPr lang="de-DE" dirty="0" smtClean="0">
                <a:solidFill>
                  <a:srgbClr val="555555"/>
                </a:solidFill>
              </a:rPr>
              <a:t>Kompromiss zwischen Funktionalität und Akkulaufzeit muss gefunden werden</a:t>
            </a:r>
          </a:p>
          <a:p>
            <a:pPr marL="0" indent="0">
              <a:buNone/>
            </a:pPr>
            <a:endParaRPr lang="de-DE" b="1" dirty="0" smtClean="0">
              <a:solidFill>
                <a:srgbClr val="555555"/>
              </a:solidFill>
            </a:endParaRPr>
          </a:p>
          <a:p>
            <a:pPr marL="3657600" lvl="8" indent="0">
              <a:buNone/>
            </a:pPr>
            <a:r>
              <a:rPr lang="de-DE" b="1" kern="0" dirty="0" smtClean="0">
                <a:solidFill>
                  <a:srgbClr val="555555"/>
                </a:solidFill>
              </a:rPr>
              <a:t>				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4" name="ChartObjec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316083"/>
              </p:ext>
            </p:extLst>
          </p:nvPr>
        </p:nvGraphicFramePr>
        <p:xfrm>
          <a:off x="967299" y="1593851"/>
          <a:ext cx="5977608" cy="302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Neuberechnung der Immediate-Adressen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maximale 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Leistung Register-File: -18,33%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Gesamtleistung: -7,87%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dirty="0" err="1" smtClean="0">
                <a:latin typeface="+mn-lt"/>
              </a:rPr>
              <a:t>Worst</a:t>
            </a:r>
            <a:r>
              <a:rPr lang="de-DE" dirty="0" smtClean="0">
                <a:latin typeface="+mn-lt"/>
              </a:rPr>
              <a:t>-Case</a:t>
            </a:r>
          </a:p>
          <a:p>
            <a:pPr marL="0" indent="0">
              <a:buNone/>
            </a:pPr>
            <a:r>
              <a:rPr lang="de-DE" dirty="0" err="1" smtClean="0">
                <a:latin typeface="+mn-lt"/>
              </a:rPr>
              <a:t>Worst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adress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toggel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V0R31 </a:t>
            </a:r>
            <a:r>
              <a:rPr lang="de-DE" dirty="0" err="1">
                <a:latin typeface="+mn-lt"/>
              </a:rPr>
              <a:t>V0R31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V0R31</a:t>
            </a:r>
            <a:r>
              <a:rPr lang="de-DE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V1R31 </a:t>
            </a:r>
            <a:r>
              <a:rPr lang="de-DE" dirty="0" err="1">
                <a:latin typeface="+mn-lt"/>
              </a:rPr>
              <a:t>V1R31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V1R0 </a:t>
            </a:r>
            <a:r>
              <a:rPr lang="de-DE" dirty="0" err="1">
                <a:latin typeface="+mn-lt"/>
              </a:rPr>
              <a:t>V1R0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Best-Case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V1R0 </a:t>
            </a:r>
            <a:r>
              <a:rPr lang="de-DE" dirty="0" err="1">
                <a:latin typeface="+mn-lt"/>
              </a:rPr>
              <a:t>V1R0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V1R0 </a:t>
            </a:r>
            <a:r>
              <a:rPr lang="de-DE" dirty="0" err="1">
                <a:latin typeface="+mn-lt"/>
              </a:rPr>
              <a:t>V1R0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V1R0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503238" y="1508275"/>
            <a:ext cx="8412162" cy="46061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-Distanzen für Schreib- und Lese-Register identisch</a:t>
            </a:r>
          </a:p>
          <a:p>
            <a:r>
              <a:rPr lang="de-DE" dirty="0"/>
              <a:t>Linearer Verlauf der Schaltleistungen über der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Einfluss der Lastkapazität auf die Verlustleistung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970192"/>
              </p:ext>
            </p:extLst>
          </p:nvPr>
        </p:nvGraphicFramePr>
        <p:xfrm>
          <a:off x="1036161" y="1389589"/>
          <a:ext cx="7018770" cy="327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0" y="2273903"/>
            <a:ext cx="7853218" cy="307494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/>
              <a:t>Initialisieren der Register mit Zufallszahlen</a:t>
            </a:r>
          </a:p>
          <a:p>
            <a:r>
              <a:rPr lang="de-DE" dirty="0"/>
              <a:t>Mehrfaches Ausführen der </a:t>
            </a:r>
            <a:r>
              <a:rPr lang="de-DE" dirty="0" smtClean="0"/>
              <a:t>Register-Allokationen </a:t>
            </a:r>
            <a:r>
              <a:rPr lang="de-DE" dirty="0" smtClean="0">
                <a:solidFill>
                  <a:srgbClr val="FF0000"/>
                </a:solidFill>
              </a:rPr>
              <a:t>punkte kleiner</a:t>
            </a:r>
            <a:endParaRPr lang="de-DE" dirty="0">
              <a:solidFill>
                <a:srgbClr val="FF0000"/>
              </a:solidFill>
            </a:endParaRP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Linearer Verlauf trotz Einfluss der Register-Daten erkennbar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810090"/>
              </p:ext>
            </p:extLst>
          </p:nvPr>
        </p:nvGraphicFramePr>
        <p:xfrm>
          <a:off x="1452785" y="2385244"/>
          <a:ext cx="6513067" cy="372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41302"/>
              </p:ext>
            </p:extLst>
          </p:nvPr>
        </p:nvGraphicFramePr>
        <p:xfrm>
          <a:off x="637309" y="2216727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85D3E0E-4E0A-4B3A-8227-769560961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41150"/>
              </p:ext>
            </p:extLst>
          </p:nvPr>
        </p:nvGraphicFramePr>
        <p:xfrm>
          <a:off x="637308" y="2216726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59FAE57-86C8-4950-9143-288E84A64831}"/>
              </a:ext>
            </a:extLst>
          </p:cNvPr>
          <p:cNvSpPr txBox="1"/>
          <p:nvPr/>
        </p:nvSpPr>
        <p:spPr>
          <a:xfrm>
            <a:off x="503238" y="5261840"/>
            <a:ext cx="795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Leistung Register-File: -8,54%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Gesamtleistung: -2,56%</a:t>
            </a:r>
            <a:endParaRPr lang="de-DE" sz="2000" kern="0" dirty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7"/>
            <a:ext cx="8412162" cy="179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Einsatz von virtuellen Register</a:t>
            </a:r>
          </a:p>
          <a:p>
            <a:r>
              <a:rPr lang="de-DE" sz="2000" kern="0" dirty="0" smtClean="0"/>
              <a:t>Blockieren des Register-Files um Testszenarien zu generieren</a:t>
            </a:r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alter und neuer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Fitness 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Register-File: -9,04%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-2,56%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29689"/>
              </p:ext>
            </p:extLst>
          </p:nvPr>
        </p:nvGraphicFramePr>
        <p:xfrm>
          <a:off x="503238" y="2254179"/>
          <a:ext cx="8412163" cy="309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Ausführen des selben Testfalls mit dem selben </a:t>
            </a:r>
            <a:r>
              <a:rPr lang="de-DE" sz="2000" kern="0" dirty="0" err="1"/>
              <a:t>Seed</a:t>
            </a:r>
            <a:r>
              <a:rPr lang="de-DE" sz="2000" kern="0" dirty="0"/>
              <a:t> und unterschiedlichen Fitness-Ansätzen, bei gleicher Laufzeit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ym typeface="Wingdings" panose="05000000000000000000" pitchFamily="2" charset="2"/>
              </a:rPr>
              <a:t> Fitness-Wert mit </a:t>
            </a:r>
            <a:r>
              <a:rPr lang="de-DE" sz="2000" kern="0" dirty="0" err="1">
                <a:sym typeface="Wingdings" panose="05000000000000000000" pitchFamily="2" charset="2"/>
              </a:rPr>
              <a:t>Hamming</a:t>
            </a:r>
            <a:r>
              <a:rPr lang="de-DE" sz="2000" kern="0" dirty="0">
                <a:sym typeface="Wingdings" panose="05000000000000000000" pitchFamily="2" charset="2"/>
              </a:rPr>
              <a:t>-Distanz und Startpopulation aus Heuristik sinnvoll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291573"/>
              </p:ext>
            </p:extLst>
          </p:nvPr>
        </p:nvGraphicFramePr>
        <p:xfrm>
          <a:off x="1874524" y="2349477"/>
          <a:ext cx="550333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Registerzugriffe zur Verlustleistungsoptimierung sinnvoll</a:t>
            </a:r>
          </a:p>
          <a:p>
            <a:r>
              <a:rPr lang="de-DE" dirty="0"/>
              <a:t>Im Best-Case ist eine Einsparung der Leistung von 18,33% im Register-File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sinnvoll und eine Startpopulation durch die  Heuristik verbessert das Ergebnis um 20% bei gleicher Laufzeit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 in Hörgerätprozessoren 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Verlustleistungsoptimierte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Verlustleistungsanalyse</a:t>
            </a:r>
          </a:p>
          <a:p>
            <a:r>
              <a:rPr lang="de-DE" dirty="0"/>
              <a:t>Hardware-Anpassungen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Prozessor: KAVUAKA ASIP VLIW-SIMD</a:t>
            </a:r>
          </a:p>
          <a:p>
            <a:r>
              <a:rPr lang="de-DE" dirty="0"/>
              <a:t>Register-File Anteil von ca. 65% an der Gesamtleistung</a:t>
            </a:r>
          </a:p>
          <a:p>
            <a:pPr lvl="1"/>
            <a:r>
              <a:rPr lang="de-DE" dirty="0"/>
              <a:t>64 Register als </a:t>
            </a:r>
            <a:r>
              <a:rPr lang="de-DE" dirty="0" err="1"/>
              <a:t>Multishared</a:t>
            </a:r>
            <a:r>
              <a:rPr lang="de-DE" dirty="0"/>
              <a:t>-Register-Organisation</a:t>
            </a:r>
          </a:p>
          <a:p>
            <a:pPr lvl="1"/>
            <a:r>
              <a:rPr lang="de-DE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54" y="3475039"/>
            <a:ext cx="5360530" cy="23621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4010526" y="3507123"/>
            <a:ext cx="1260267" cy="236219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 smtClean="0"/>
              <a:t>V0R0 </a:t>
            </a:r>
            <a:r>
              <a:rPr lang="de-DE" dirty="0" err="1" smtClean="0"/>
              <a:t>V0R0</a:t>
            </a:r>
            <a:r>
              <a:rPr lang="de-DE" dirty="0" smtClean="0"/>
              <a:t> </a:t>
            </a:r>
            <a:r>
              <a:rPr lang="de-DE" dirty="0" err="1" smtClean="0"/>
              <a:t>V0R0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ADD</a:t>
            </a:r>
            <a:r>
              <a:rPr lang="de-DE" dirty="0" smtClean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6960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1006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56163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718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794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8080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607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1079</Words>
  <Application>Microsoft Office PowerPoint</Application>
  <PresentationFormat>Bildschirmpräsentation (4:3)</PresentationFormat>
  <Paragraphs>569</Paragraphs>
  <Slides>33</Slides>
  <Notes>25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MS PGothic</vt:lpstr>
      <vt:lpstr>MS PGothic</vt:lpstr>
      <vt:lpstr>Agfa Rotis Sans Serif</vt:lpstr>
      <vt:lpstr>Arial</vt:lpstr>
      <vt:lpstr>Calibri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Alte Heuristik für die Register-Allokation</vt:lpstr>
      <vt:lpstr>Neue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Einfluss der Register-Daten</vt:lpstr>
      <vt:lpstr>Synthetische Testfälle </vt:lpstr>
      <vt:lpstr>Verlustleistungseinsparung</vt:lpstr>
      <vt:lpstr>Fitness-Funktionsansätze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358</cp:revision>
  <dcterms:created xsi:type="dcterms:W3CDTF">2014-06-29T20:59:57Z</dcterms:created>
  <dcterms:modified xsi:type="dcterms:W3CDTF">2017-11-06T11:07:27Z</dcterms:modified>
</cp:coreProperties>
</file>