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61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6" r:id="rId15"/>
    <p:sldId id="297" r:id="rId16"/>
    <p:sldId id="298" r:id="rId17"/>
    <p:sldId id="294" r:id="rId18"/>
    <p:sldId id="263" r:id="rId19"/>
    <p:sldId id="278" r:id="rId20"/>
    <p:sldId id="275" r:id="rId21"/>
    <p:sldId id="272" r:id="rId22"/>
    <p:sldId id="265" r:id="rId23"/>
    <p:sldId id="276" r:id="rId24"/>
    <p:sldId id="273" r:id="rId25"/>
    <p:sldId id="274" r:id="rId26"/>
    <p:sldId id="266" r:id="rId27"/>
    <p:sldId id="267" r:id="rId28"/>
    <p:sldId id="292" r:id="rId29"/>
    <p:sldId id="269" r:id="rId30"/>
    <p:sldId id="268" r:id="rId31"/>
    <p:sldId id="277" r:id="rId32"/>
    <p:sldId id="260" r:id="rId33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B"/>
    <a:srgbClr val="860000"/>
    <a:srgbClr val="FCFEBA"/>
    <a:srgbClr val="D6D6D6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1522" autoAdjust="0"/>
  </p:normalViewPr>
  <p:slideViewPr>
    <p:cSldViewPr snapToGrid="0">
      <p:cViewPr varScale="1">
        <p:scale>
          <a:sx n="104" d="100"/>
          <a:sy n="104" d="100"/>
        </p:scale>
        <p:origin x="9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ne\AppData\Roaming\Microsoft\Excel\register_eval_final_excel%20(version%201).xlsb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6.7359099999999996E-7</c:v>
                </c:pt>
                <c:pt idx="1">
                  <c:v>1.5470110000000001E-6</c:v>
                </c:pt>
                <c:pt idx="2">
                  <c:v>1.68524E-6</c:v>
                </c:pt>
                <c:pt idx="3">
                  <c:v>2.2346609999999999E-6</c:v>
                </c:pt>
                <c:pt idx="4">
                  <c:v>2.9082520000000001E-6</c:v>
                </c:pt>
                <c:pt idx="5">
                  <c:v>3.9058419999999998E-6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A-44B1-B3F1-173D6769759C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 Register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3.5753099999999997E-7</c:v>
                </c:pt>
                <c:pt idx="1">
                  <c:v>9.48151E-7</c:v>
                </c:pt>
                <c:pt idx="2">
                  <c:v>1.1807E-6</c:v>
                </c:pt>
                <c:pt idx="3">
                  <c:v>1.5384909999999999E-6</c:v>
                </c:pt>
                <c:pt idx="4">
                  <c:v>1.8960219999999999E-6</c:v>
                </c:pt>
                <c:pt idx="5">
                  <c:v>2.486382E-6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AA-44B1-B3F1-173D6769759C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 Register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3.1605999999999999E-7</c:v>
                </c:pt>
                <c:pt idx="1">
                  <c:v>5.9885999999999995E-7</c:v>
                </c:pt>
                <c:pt idx="2">
                  <c:v>5.0454000000000004E-7</c:v>
                </c:pt>
                <c:pt idx="3">
                  <c:v>6.9617000000000002E-7</c:v>
                </c:pt>
                <c:pt idx="4">
                  <c:v>1.01223E-6</c:v>
                </c:pt>
                <c:pt idx="5">
                  <c:v>1.4194600000000001E-6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DAA-44B1-B3F1-173D67697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 val="autoZero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 [W]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'Target+Source1+Source2'!$B$3</c:f>
              <c:strCache>
                <c:ptCount val="1"/>
                <c:pt idx="0">
                  <c:v>Heuristik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1.8109999999999999E-3</c:v>
                </c:pt>
                <c:pt idx="1">
                  <c:v>1.833E-3</c:v>
                </c:pt>
                <c:pt idx="2">
                  <c:v>1.8320000000000001E-3</c:v>
                </c:pt>
                <c:pt idx="3">
                  <c:v>1.856E-3</c:v>
                </c:pt>
                <c:pt idx="4">
                  <c:v>1.877E-3</c:v>
                </c:pt>
                <c:pt idx="5">
                  <c:v>1.897E-3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AB-4F68-A6A9-6798C3AF9265}"/>
            </c:ext>
          </c:extLst>
        </c:ser>
        <c:ser>
          <c:idx val="1"/>
          <c:order val="1"/>
          <c:tx>
            <c:v>genetische Algorithmen</c:v>
          </c:tx>
          <c:spPr>
            <a:ln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2.6389999999999999E-3</c:v>
                </c:pt>
                <c:pt idx="1">
                  <c:v>2.6719999999999999E-3</c:v>
                </c:pt>
                <c:pt idx="2">
                  <c:v>2.637E-3</c:v>
                </c:pt>
                <c:pt idx="3">
                  <c:v>2.7299999999999998E-3</c:v>
                </c:pt>
                <c:pt idx="4">
                  <c:v>2.7430000000000002E-3</c:v>
                </c:pt>
                <c:pt idx="5">
                  <c:v>2.7690000000000002E-3</c:v>
                </c:pt>
                <c:pt idx="6">
                  <c:v>2.6229999999999999E-3</c:v>
                </c:pt>
                <c:pt idx="7">
                  <c:v>2.7100000000000002E-3</c:v>
                </c:pt>
                <c:pt idx="8">
                  <c:v>2.7369999999999998E-3</c:v>
                </c:pt>
                <c:pt idx="9">
                  <c:v>2.7160000000000001E-3</c:v>
                </c:pt>
                <c:pt idx="10">
                  <c:v>2.7469999999999999E-3</c:v>
                </c:pt>
                <c:pt idx="11">
                  <c:v>2.7160000000000001E-3</c:v>
                </c:pt>
                <c:pt idx="12">
                  <c:v>2.6129999999999999E-3</c:v>
                </c:pt>
                <c:pt idx="13">
                  <c:v>2.6570000000000001E-3</c:v>
                </c:pt>
                <c:pt idx="14">
                  <c:v>2.6830000000000001E-3</c:v>
                </c:pt>
                <c:pt idx="15">
                  <c:v>2.6940000000000002E-3</c:v>
                </c:pt>
                <c:pt idx="16">
                  <c:v>2.7369999999999998E-3</c:v>
                </c:pt>
                <c:pt idx="17">
                  <c:v>2.7309999999999999E-3</c:v>
                </c:pt>
                <c:pt idx="18">
                  <c:v>2.6849999999999999E-3</c:v>
                </c:pt>
                <c:pt idx="19">
                  <c:v>2.6800000000000001E-3</c:v>
                </c:pt>
                <c:pt idx="20">
                  <c:v>2.7100000000000002E-3</c:v>
                </c:pt>
                <c:pt idx="21">
                  <c:v>2.7569999999999999E-3</c:v>
                </c:pt>
                <c:pt idx="22">
                  <c:v>2.725E-3</c:v>
                </c:pt>
                <c:pt idx="23">
                  <c:v>2.738E-3</c:v>
                </c:pt>
                <c:pt idx="24">
                  <c:v>2.6580000000000002E-3</c:v>
                </c:pt>
                <c:pt idx="25">
                  <c:v>2.6800000000000001E-3</c:v>
                </c:pt>
                <c:pt idx="26">
                  <c:v>2.6870000000000002E-3</c:v>
                </c:pt>
                <c:pt idx="27">
                  <c:v>2.7339999999999999E-3</c:v>
                </c:pt>
                <c:pt idx="28">
                  <c:v>2.7529999999999998E-3</c:v>
                </c:pt>
                <c:pt idx="29">
                  <c:v>2.7680000000000001E-3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AB-4F68-A6A9-6798C3AF9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78592"/>
        <c:axId val="317678920"/>
      </c:scatterChart>
      <c:valAx>
        <c:axId val="317678920"/>
        <c:scaling>
          <c:orientation val="minMax"/>
          <c:min val="1.5000000000000005E-3"/>
        </c:scaling>
        <c:delete val="0"/>
        <c:axPos val="l"/>
        <c:majorGridlines>
          <c:spPr>
            <a:ln w="6480"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de-DE" sz="1200" dirty="0" smtClean="0"/>
                  <a:t>Gesamtleistung [W]</a:t>
                </a:r>
                <a:endParaRPr lang="de-DE" sz="1200" dirty="0"/>
              </a:p>
            </c:rich>
          </c:tx>
          <c:layout/>
          <c:overlay val="0"/>
        </c:title>
        <c:numFmt formatCode="0.00E+00" sourceLinked="0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2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8592"/>
        <c:crossesAt val="1.5000000000000005E-3"/>
        <c:crossBetween val="midCat"/>
      </c:valAx>
      <c:valAx>
        <c:axId val="317678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de-DE" sz="1200"/>
                  <a:t>Hamming-Distanz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spPr>
          <a:ln w="6480">
            <a:solidFill>
              <a:srgbClr val="B3B3B3"/>
            </a:solidFill>
          </a:ln>
        </c:spPr>
        <c:txPr>
          <a:bodyPr/>
          <a:lstStyle/>
          <a:p>
            <a:pPr>
              <a:defRPr sz="1200" b="0" baseline="0">
                <a:solidFill>
                  <a:srgbClr val="000000"/>
                </a:solidFill>
                <a:latin typeface="Calibri"/>
              </a:defRPr>
            </a:pPr>
            <a:endParaRPr lang="de-DE"/>
          </a:p>
        </c:txPr>
        <c:crossAx val="317678920"/>
        <c:crossesAt val="0"/>
        <c:crossBetween val="midCat"/>
      </c:valAx>
      <c:spPr>
        <a:noFill/>
        <a:ln w="9360">
          <a:solidFill>
            <a:srgbClr val="B3B3B3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baseline="0">
              <a:solidFill>
                <a:srgbClr val="000000"/>
              </a:solidFill>
              <a:latin typeface="Calibri"/>
            </a:defRPr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43777254626995132"/>
          <c:h val="0.755892002867130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 alte Heuristik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8.1336049999999999E-7</c:v>
                </c:pt>
                <c:pt idx="1">
                  <c:v>8.1336049999999999E-7</c:v>
                </c:pt>
                <c:pt idx="2">
                  <c:v>9.4216599999999997E-7</c:v>
                </c:pt>
                <c:pt idx="3">
                  <c:v>1.003269E-6</c:v>
                </c:pt>
                <c:pt idx="4">
                  <c:v>1.032736E-6</c:v>
                </c:pt>
                <c:pt idx="5">
                  <c:v>1.2762899999999999E-6</c:v>
                </c:pt>
                <c:pt idx="6">
                  <c:v>1.5327705000000001E-6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86-4A99-9FFE-9AC7C441C68B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Target-Ports Schaltleistung alte Heuristik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1.0413499999999999E-8</c:v>
                </c:pt>
                <c:pt idx="1">
                  <c:v>1.0413499999999999E-8</c:v>
                </c:pt>
                <c:pt idx="2">
                  <c:v>1.3355400000000001E-7</c:v>
                </c:pt>
                <c:pt idx="3">
                  <c:v>3.2181499999999997E-7</c:v>
                </c:pt>
                <c:pt idx="4">
                  <c:v>7.2193000000000003E-8</c:v>
                </c:pt>
                <c:pt idx="5">
                  <c:v>2.0564799999999999E-7</c:v>
                </c:pt>
                <c:pt idx="6">
                  <c:v>3.1179049999999998E-7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86-4A99-9FFE-9AC7C441C68B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Source-Ports Schaltleistung alte Heuristik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8.02947E-7</c:v>
                </c:pt>
                <c:pt idx="1">
                  <c:v>8.02947E-7</c:v>
                </c:pt>
                <c:pt idx="2">
                  <c:v>8.0861199999999999E-7</c:v>
                </c:pt>
                <c:pt idx="3">
                  <c:v>6.8145399999999996E-7</c:v>
                </c:pt>
                <c:pt idx="4">
                  <c:v>9.6054300000000008E-7</c:v>
                </c:pt>
                <c:pt idx="5">
                  <c:v>1.0706420000000001E-6</c:v>
                </c:pt>
                <c:pt idx="6">
                  <c:v>1.2209799999999999E-6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586-4A99-9FFE-9AC7C441C68B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 neue Heuristik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5.8324050000000004E-7</c:v>
                </c:pt>
                <c:pt idx="1">
                  <c:v>6.4402549999999996E-7</c:v>
                </c:pt>
                <c:pt idx="2">
                  <c:v>6.1857599999999997E-7</c:v>
                </c:pt>
                <c:pt idx="3">
                  <c:v>6.8619549999999997E-7</c:v>
                </c:pt>
                <c:pt idx="4">
                  <c:v>8.1745800000000001E-7</c:v>
                </c:pt>
                <c:pt idx="5">
                  <c:v>8.0393949999999997E-7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586-4A99-9FFE-9AC7C441C68B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Target-Ports Schaltleistung neue Heuristik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4.1606500000000003E-8</c:v>
                </c:pt>
                <c:pt idx="1">
                  <c:v>2.8425499999999999E-8</c:v>
                </c:pt>
                <c:pt idx="2">
                  <c:v>2.5264E-8</c:v>
                </c:pt>
                <c:pt idx="3">
                  <c:v>4.60515E-8</c:v>
                </c:pt>
                <c:pt idx="4">
                  <c:v>5.1137999999999998E-8</c:v>
                </c:pt>
                <c:pt idx="5">
                  <c:v>9.9250000000000004E-10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586-4A99-9FFE-9AC7C441C68B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Source-Ports Schaltleistung neue Heuristik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5.4163400000000002E-7</c:v>
                </c:pt>
                <c:pt idx="1">
                  <c:v>6.1559999999999998E-7</c:v>
                </c:pt>
                <c:pt idx="2">
                  <c:v>5.9331200000000001E-7</c:v>
                </c:pt>
                <c:pt idx="3">
                  <c:v>6.4014399999999996E-7</c:v>
                </c:pt>
                <c:pt idx="4">
                  <c:v>7.6632E-7</c:v>
                </c:pt>
                <c:pt idx="5">
                  <c:v>8.02947E-7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586-4A99-9FFE-9AC7C441C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</a:t>
                </a:r>
                <a:r>
                  <a:rPr lang="de-DE" sz="1400" baseline="0"/>
                  <a:t> [W]</a:t>
                </a:r>
                <a:endParaRPr lang="de-DE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35214205756364"/>
          <c:y val="4.4667026660235865E-2"/>
          <c:w val="0.33528992871730462"/>
          <c:h val="0.90768814490217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5.5230600000000005E-7</c:v>
                </c:pt>
                <c:pt idx="2">
                  <c:v>7.0563849999999997E-7</c:v>
                </c:pt>
                <c:pt idx="3">
                  <c:v>6.1857599999999997E-7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A-4153-96C4-02BFDB9222A5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5.5896899999999995E-7</c:v>
                </c:pt>
                <c:pt idx="2">
                  <c:v>7.1782799999999996E-7</c:v>
                </c:pt>
                <c:pt idx="3">
                  <c:v>6.1757300000000002E-7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A-4153-96C4-02BFDB9222A5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6.8619549999999997E-7</c:v>
                </c:pt>
                <c:pt idx="1">
                  <c:v>6.0718550000000001E-7</c:v>
                </c:pt>
                <c:pt idx="2">
                  <c:v>7.2091100000000004E-7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2A-4153-96C4-02BFDB9222A5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5.8135750000000005E-7</c:v>
                </c:pt>
                <c:pt idx="1">
                  <c:v>6.1427850000000003E-7</c:v>
                </c:pt>
                <c:pt idx="2">
                  <c:v>6.7540499999999995E-7</c:v>
                </c:pt>
                <c:pt idx="3">
                  <c:v>6.1757300000000002E-7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2A-4153-96C4-02BFDB9222A5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6.4953950000000002E-7</c:v>
                </c:pt>
                <c:pt idx="1">
                  <c:v>6.4402549999999996E-7</c:v>
                </c:pt>
                <c:pt idx="2">
                  <c:v>6.9449000000000002E-7</c:v>
                </c:pt>
                <c:pt idx="3">
                  <c:v>6.1857599999999997E-7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scatterChart>
        <c:scatterStyle val="smoothMarker"/>
        <c:varyColors val="0"/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Heuristik neu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6.8619549999999997E-7</c:v>
                </c:pt>
                <c:pt idx="1">
                  <c:v>6.4402549999999996E-7</c:v>
                </c:pt>
                <c:pt idx="2">
                  <c:v>8.1745800000000001E-7</c:v>
                </c:pt>
                <c:pt idx="3">
                  <c:v>6.1857599999999997E-7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82A-4153-96C4-02BFDB9222A5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Heuristik alt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9.4216599999999997E-7</c:v>
                </c:pt>
                <c:pt idx="1">
                  <c:v>1.003269E-6</c:v>
                </c:pt>
                <c:pt idx="2">
                  <c:v>1.2762899999999999E-6</c:v>
                </c:pt>
                <c:pt idx="3">
                  <c:v>1.5327705000000001E-6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82A-4153-96C4-02BFDB922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Schaltleistung [W]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20206223796113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1.9672956211E-7</c:v>
                </c:pt>
                <c:pt idx="1">
                  <c:v>2.0069994877E-7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7-4FF3-8694-F71933016B4F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1.7068264077999999E-7</c:v>
                </c:pt>
                <c:pt idx="1">
                  <c:v>1.5919531E-7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7-4FF3-8694-F71933016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r>
              <a:rPr lang="de-DE" baseline="0" dirty="0" smtClean="0"/>
              <a:t> des Genetischen </a:t>
            </a:r>
            <a:r>
              <a:rPr lang="de-DE" baseline="0" dirty="0" err="1" smtClean="0"/>
              <a:t>Algos</a:t>
            </a:r>
            <a:endParaRPr lang="de-DE" baseline="0" dirty="0" smtClean="0"/>
          </a:p>
          <a:p>
            <a:r>
              <a:rPr lang="de-DE" baseline="0" dirty="0" smtClean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Masterarbeit	René Weinmann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28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2357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983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91359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38956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</a:t>
            </a:r>
            <a:endParaRPr lang="de-DE" dirty="0">
              <a:latin typeface="+mn-lt"/>
            </a:endParaRPr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FB6A090E-2863-4FCF-BAE1-E8B1D4E52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69131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072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7310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1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1</a:t>
            </a:r>
            <a:endParaRPr lang="de-DE" dirty="0">
              <a:latin typeface="+mn-lt"/>
            </a:endParaRPr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FB6A090E-2863-4FCF-BAE1-E8B1D4E52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25146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89" y="2374233"/>
            <a:ext cx="6766459" cy="2981743"/>
          </a:xfrm>
          <a:prstGeom prst="rect">
            <a:avLst/>
          </a:pr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12B20B-2575-4D7B-96C4-929BCC57E5DA}"/>
              </a:ext>
            </a:extLst>
          </p:cNvPr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</a:t>
            </a:r>
            <a:r>
              <a:rPr lang="de-DE" dirty="0" smtClean="0">
                <a:latin typeface="+mn-lt"/>
              </a:rPr>
              <a:t>V1R1 VxR0 </a:t>
            </a:r>
            <a:r>
              <a:rPr lang="de-DE" dirty="0">
                <a:latin typeface="+mn-lt"/>
              </a:rPr>
              <a:t>V1R3</a:t>
            </a:r>
          </a:p>
        </p:txBody>
      </p: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VxR0-&gt; V0R1</a:t>
            </a:r>
          </a:p>
          <a:p>
            <a:r>
              <a:rPr lang="de-DE" dirty="0"/>
              <a:t>Chromosomen: Satz an Genen</a:t>
            </a:r>
          </a:p>
          <a:p>
            <a:r>
              <a:rPr lang="de-DE" dirty="0"/>
              <a:t>Population: Satz an Chromosomen</a:t>
            </a:r>
          </a:p>
          <a:p>
            <a:r>
              <a:rPr lang="de-DE" dirty="0"/>
              <a:t>Crossover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V0R15</a:t>
            </a:r>
            <a:r>
              <a:rPr lang="de-DE" sz="1800" dirty="0"/>
              <a:t>	</a:t>
            </a:r>
            <a:r>
              <a:rPr lang="de-DE" sz="1800" dirty="0">
                <a:solidFill>
                  <a:schemeClr val="accent1"/>
                </a:solidFill>
              </a:rPr>
              <a:t>       V0R3 | V0R9 | V1R18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V0R15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1875120" y="4649358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0" y="4616122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Abgerundetes Rechteck 15"/>
          <p:cNvSpPr/>
          <p:nvPr/>
        </p:nvSpPr>
        <p:spPr bwMode="auto">
          <a:xfrm>
            <a:off x="6959455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Initialisierung 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959455" y="2567996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Crossover </a:t>
            </a: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959455" y="3493650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Mutieren 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6959455" y="4331854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Bewerten 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6959455" y="5114642"/>
            <a:ext cx="1556471" cy="5657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 Register Allokation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</a:p>
        </p:txBody>
      </p:sp>
      <p:cxnSp>
        <p:nvCxnSpPr>
          <p:cNvPr id="31" name="Gerade Verbindung mit Pfeil 30"/>
          <p:cNvCxnSpPr>
            <a:stCxn id="19" idx="2"/>
            <a:endCxn id="20" idx="0"/>
          </p:cNvCxnSpPr>
          <p:nvPr/>
        </p:nvCxnSpPr>
        <p:spPr bwMode="auto">
          <a:xfrm>
            <a:off x="7737691" y="4710545"/>
            <a:ext cx="0" cy="40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>
            <a:stCxn id="16" idx="2"/>
            <a:endCxn id="17" idx="0"/>
          </p:cNvCxnSpPr>
          <p:nvPr/>
        </p:nvCxnSpPr>
        <p:spPr bwMode="auto">
          <a:xfrm>
            <a:off x="7737691" y="2087992"/>
            <a:ext cx="0" cy="48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17" idx="2"/>
            <a:endCxn id="18" idx="0"/>
          </p:cNvCxnSpPr>
          <p:nvPr/>
        </p:nvCxnSpPr>
        <p:spPr bwMode="auto">
          <a:xfrm>
            <a:off x="7737691" y="2946687"/>
            <a:ext cx="0" cy="54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18" idx="2"/>
            <a:endCxn id="19" idx="0"/>
          </p:cNvCxnSpPr>
          <p:nvPr/>
        </p:nvCxnSpPr>
        <p:spPr bwMode="auto">
          <a:xfrm>
            <a:off x="7737691" y="3872341"/>
            <a:ext cx="0" cy="45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winkelter Verbinder 34"/>
          <p:cNvCxnSpPr>
            <a:stCxn id="19" idx="1"/>
            <a:endCxn id="17" idx="1"/>
          </p:cNvCxnSpPr>
          <p:nvPr/>
        </p:nvCxnSpPr>
        <p:spPr bwMode="auto">
          <a:xfrm rot="10800000">
            <a:off x="6959455" y="2757342"/>
            <a:ext cx="12700" cy="1763858"/>
          </a:xfrm>
          <a:prstGeom prst="bentConnector3">
            <a:avLst>
              <a:gd name="adj1" fmla="val 4054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 smtClean="0"/>
              <a:t>Mutation</a:t>
            </a:r>
            <a:endParaRPr lang="de-DE" dirty="0"/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</a:t>
            </a:r>
            <a:r>
              <a:rPr lang="de-DE" sz="1800" dirty="0" smtClean="0">
                <a:solidFill>
                  <a:schemeClr val="accent1"/>
                </a:solidFill>
              </a:rPr>
              <a:t>V1R5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olidFill>
                  <a:schemeClr val="accent1"/>
                </a:solidFill>
              </a:rPr>
              <a:t>V1R31 </a:t>
            </a:r>
            <a:r>
              <a:rPr lang="de-DE" sz="1800" dirty="0">
                <a:solidFill>
                  <a:schemeClr val="accent1"/>
                </a:solidFill>
              </a:rPr>
              <a:t>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</a:t>
            </a:r>
            <a:r>
              <a:rPr lang="de-DE" sz="1800" dirty="0" smtClean="0">
                <a:solidFill>
                  <a:schemeClr val="accent1"/>
                </a:solidFill>
              </a:rPr>
              <a:t>V1R5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de-DE" dirty="0"/>
              <a:t>Bewertung</a:t>
            </a:r>
          </a:p>
          <a:p>
            <a:pPr lvl="1"/>
            <a:r>
              <a:rPr lang="de-DE" dirty="0"/>
              <a:t>Fitness-Wert</a:t>
            </a:r>
          </a:p>
          <a:p>
            <a:pPr lvl="2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2"/>
            <a:r>
              <a:rPr lang="de-DE" dirty="0"/>
              <a:t>Lastkapazität*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Startchromosom durch Heuristik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Register-Allokation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4" name="Abgerundetes Rechteck 3"/>
          <p:cNvSpPr/>
          <p:nvPr/>
        </p:nvSpPr>
        <p:spPr bwMode="auto">
          <a:xfrm>
            <a:off x="6959455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Initialisierung 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6959455" y="2567996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Crossover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959455" y="3493650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Mutieren </a:t>
            </a: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6959455" y="4331854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Bewerten 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6959455" y="5114642"/>
            <a:ext cx="1556471" cy="56572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 Register Allokation</a:t>
            </a: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 </a:t>
            </a:r>
          </a:p>
        </p:txBody>
      </p:sp>
      <p:cxnSp>
        <p:nvCxnSpPr>
          <p:cNvPr id="10" name="Gerade Verbindung mit Pfeil 9"/>
          <p:cNvCxnSpPr>
            <a:stCxn id="7" idx="2"/>
            <a:endCxn id="8" idx="0"/>
          </p:cNvCxnSpPr>
          <p:nvPr/>
        </p:nvCxnSpPr>
        <p:spPr bwMode="auto">
          <a:xfrm>
            <a:off x="7737691" y="4710545"/>
            <a:ext cx="0" cy="4040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Gerade Verbindung mit Pfeil 12"/>
          <p:cNvCxnSpPr>
            <a:stCxn id="4" idx="2"/>
            <a:endCxn id="5" idx="0"/>
          </p:cNvCxnSpPr>
          <p:nvPr/>
        </p:nvCxnSpPr>
        <p:spPr bwMode="auto">
          <a:xfrm>
            <a:off x="7737691" y="2087992"/>
            <a:ext cx="0" cy="480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Gerade Verbindung mit Pfeil 15"/>
          <p:cNvCxnSpPr>
            <a:stCxn id="5" idx="2"/>
            <a:endCxn id="6" idx="0"/>
          </p:cNvCxnSpPr>
          <p:nvPr/>
        </p:nvCxnSpPr>
        <p:spPr bwMode="auto">
          <a:xfrm>
            <a:off x="7737691" y="2946687"/>
            <a:ext cx="0" cy="54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6" idx="2"/>
            <a:endCxn id="7" idx="0"/>
          </p:cNvCxnSpPr>
          <p:nvPr/>
        </p:nvCxnSpPr>
        <p:spPr bwMode="auto">
          <a:xfrm>
            <a:off x="7737691" y="3872341"/>
            <a:ext cx="0" cy="45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Gewinkelter Verbinder 28"/>
          <p:cNvCxnSpPr>
            <a:stCxn id="7" idx="1"/>
            <a:endCxn id="5" idx="1"/>
          </p:cNvCxnSpPr>
          <p:nvPr/>
        </p:nvCxnSpPr>
        <p:spPr bwMode="auto">
          <a:xfrm rot="10800000">
            <a:off x="6959455" y="2757342"/>
            <a:ext cx="12700" cy="1763858"/>
          </a:xfrm>
          <a:prstGeom prst="bentConnector3">
            <a:avLst>
              <a:gd name="adj1" fmla="val 4054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Abgerundetes Rechteck 13"/>
          <p:cNvSpPr/>
          <p:nvPr/>
        </p:nvSpPr>
        <p:spPr bwMode="auto">
          <a:xfrm>
            <a:off x="4624750" y="1709301"/>
            <a:ext cx="1556471" cy="3786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Heuristik 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cxnSp>
        <p:nvCxnSpPr>
          <p:cNvPr id="11" name="Gerade Verbindung mit Pfeil 10"/>
          <p:cNvCxnSpPr>
            <a:stCxn id="14" idx="3"/>
            <a:endCxn id="4" idx="1"/>
          </p:cNvCxnSpPr>
          <p:nvPr/>
        </p:nvCxnSpPr>
        <p:spPr bwMode="auto">
          <a:xfrm>
            <a:off x="6181221" y="1898647"/>
            <a:ext cx="7782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Ausgangssituation</a:t>
            </a:r>
          </a:p>
          <a:p>
            <a:r>
              <a:rPr lang="de-DE" dirty="0" smtClean="0"/>
              <a:t>Register-Allokation</a:t>
            </a:r>
            <a:endParaRPr lang="de-DE" dirty="0"/>
          </a:p>
          <a:p>
            <a:r>
              <a:rPr lang="de-DE" dirty="0"/>
              <a:t>Optimierte Register-Allokation mittels Heuristik</a:t>
            </a:r>
          </a:p>
          <a:p>
            <a:r>
              <a:rPr lang="de-DE" dirty="0"/>
              <a:t>Genetische Optimierungsalgorithmen</a:t>
            </a:r>
          </a:p>
          <a:p>
            <a:r>
              <a:rPr lang="de-DE" dirty="0"/>
              <a:t>Verlustleistungsanalysetool</a:t>
            </a:r>
          </a:p>
          <a:p>
            <a:r>
              <a:rPr lang="de-DE" dirty="0"/>
              <a:t>Hardware-Anpassungen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Verlustleistungsanalyse-Tool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451852" y="1734904"/>
            <a:ext cx="5289884" cy="4087827"/>
            <a:chOff x="3283557" y="1790322"/>
            <a:chExt cx="5289884" cy="4087827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3660312" y="1797914"/>
              <a:ext cx="1584000" cy="52766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6989441" y="1790322"/>
              <a:ext cx="1584000" cy="54284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313106" y="2540364"/>
              <a:ext cx="1584000" cy="407134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</a:t>
              </a:r>
              <a:endParaRPr kumimoji="0" lang="de-DE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313106" y="3257205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3660312" y="4166935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6989441" y="4166935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Netzliste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5313106" y="4612467"/>
              <a:ext cx="1584000" cy="6785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5313106" y="5606726"/>
              <a:ext cx="1584000" cy="27142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stCxn id="5" idx="2"/>
              <a:endCxn id="7" idx="1"/>
            </p:cNvCxnSpPr>
            <p:nvPr/>
          </p:nvCxnSpPr>
          <p:spPr bwMode="auto">
            <a:xfrm>
              <a:off x="4452312" y="2325577"/>
              <a:ext cx="860794" cy="4183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stCxn id="6" idx="2"/>
              <a:endCxn id="7" idx="3"/>
            </p:cNvCxnSpPr>
            <p:nvPr/>
          </p:nvCxnSpPr>
          <p:spPr bwMode="auto">
            <a:xfrm flipH="1">
              <a:off x="6897106" y="2333167"/>
              <a:ext cx="884335" cy="4107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stCxn id="7" idx="2"/>
              <a:endCxn id="8" idx="0"/>
            </p:cNvCxnSpPr>
            <p:nvPr/>
          </p:nvCxnSpPr>
          <p:spPr bwMode="auto">
            <a:xfrm>
              <a:off x="6105106" y="2947498"/>
              <a:ext cx="0" cy="3097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Gerade Verbindung mit Pfeil 31"/>
            <p:cNvCxnSpPr>
              <a:stCxn id="8" idx="2"/>
              <a:endCxn id="13" idx="0"/>
            </p:cNvCxnSpPr>
            <p:nvPr/>
          </p:nvCxnSpPr>
          <p:spPr bwMode="auto">
            <a:xfrm>
              <a:off x="6105106" y="3528628"/>
              <a:ext cx="0" cy="10838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Gerade Verbindung mit Pfeil 40"/>
            <p:cNvCxnSpPr>
              <a:stCxn id="11" idx="2"/>
              <a:endCxn id="13" idx="1"/>
            </p:cNvCxnSpPr>
            <p:nvPr/>
          </p:nvCxnSpPr>
          <p:spPr bwMode="auto">
            <a:xfrm>
              <a:off x="4452312" y="4438358"/>
              <a:ext cx="860794" cy="5133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>
              <a:stCxn id="12" idx="2"/>
              <a:endCxn id="13" idx="3"/>
            </p:cNvCxnSpPr>
            <p:nvPr/>
          </p:nvCxnSpPr>
          <p:spPr bwMode="auto">
            <a:xfrm flipH="1">
              <a:off x="6897106" y="4438358"/>
              <a:ext cx="884335" cy="5133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6105106" y="5291023"/>
              <a:ext cx="0" cy="3157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3571010" y="3860801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2680196" y="4874678"/>
              <a:ext cx="16068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20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2680196" y="2583347"/>
              <a:ext cx="160683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2000" dirty="0">
                  <a:latin typeface="+mn-lt"/>
                </a:rPr>
                <a:t>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Neuberechnung der Immediate-Adressen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06" y="2375188"/>
            <a:ext cx="5457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Initialisieren der Register mit Nullen</a:t>
            </a:r>
          </a:p>
          <a:p>
            <a:r>
              <a:rPr lang="de-DE" dirty="0" smtClean="0"/>
              <a:t>Manuelles </a:t>
            </a:r>
            <a:r>
              <a:rPr lang="de-DE" dirty="0" err="1" smtClean="0"/>
              <a:t>Scheduling</a:t>
            </a:r>
            <a:endParaRPr lang="de-DE" dirty="0"/>
          </a:p>
          <a:p>
            <a:r>
              <a:rPr lang="de-DE" dirty="0" smtClean="0"/>
              <a:t>Nur physikalische Register</a:t>
            </a:r>
          </a:p>
          <a:p>
            <a:r>
              <a:rPr lang="de-DE" dirty="0" smtClean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maximale Einsparung: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Leistung Register-File: </a:t>
            </a:r>
            <a:r>
              <a:rPr lang="de-DE" dirty="0" smtClean="0">
                <a:sym typeface="Wingdings" panose="05000000000000000000" pitchFamily="2" charset="2"/>
              </a:rPr>
              <a:t>-18,33</a:t>
            </a:r>
            <a:r>
              <a:rPr lang="de-DE" dirty="0">
                <a:sym typeface="Wingdings" panose="05000000000000000000" pitchFamily="2" charset="2"/>
              </a:rPr>
              <a:t>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Gesamtleistung: </a:t>
            </a:r>
            <a:r>
              <a:rPr lang="de-DE" dirty="0" smtClean="0">
                <a:sym typeface="Wingdings" panose="05000000000000000000" pitchFamily="2" charset="2"/>
              </a:rPr>
              <a:t>-7,87</a:t>
            </a:r>
            <a:r>
              <a:rPr lang="de-DE" dirty="0">
                <a:sym typeface="Wingdings" panose="05000000000000000000" pitchFamily="2" charset="2"/>
              </a:rPr>
              <a:t>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503238" y="1508275"/>
            <a:ext cx="8412162" cy="4606197"/>
          </a:xfrm>
        </p:spPr>
        <p:txBody>
          <a:bodyPr/>
          <a:lstStyle/>
          <a:p>
            <a:r>
              <a:rPr lang="de-DE" dirty="0" err="1" smtClean="0"/>
              <a:t>Hamming</a:t>
            </a:r>
            <a:r>
              <a:rPr lang="de-DE" dirty="0" smtClean="0"/>
              <a:t>-Distanzen für Schreib- und Lese-Register identisch</a:t>
            </a:r>
          </a:p>
          <a:p>
            <a:r>
              <a:rPr lang="de-DE" dirty="0" smtClean="0"/>
              <a:t>Linearer Verlauf der Schaltleistungen über der </a:t>
            </a:r>
            <a:r>
              <a:rPr lang="de-DE" dirty="0" err="1" smtClean="0"/>
              <a:t>Hamming</a:t>
            </a:r>
            <a:r>
              <a:rPr lang="de-DE" dirty="0" smtClean="0"/>
              <a:t>-Distanz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ym typeface="Wingdings" panose="05000000000000000000" pitchFamily="2" charset="2"/>
              </a:rPr>
              <a:t>Einfluss </a:t>
            </a:r>
            <a:r>
              <a:rPr lang="de-DE" dirty="0">
                <a:sym typeface="Wingdings" panose="05000000000000000000" pitchFamily="2" charset="2"/>
              </a:rPr>
              <a:t>der Lastkapazität auf die Verlustleistung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466567"/>
              </p:ext>
            </p:extLst>
          </p:nvPr>
        </p:nvGraphicFramePr>
        <p:xfrm>
          <a:off x="1199934" y="2576944"/>
          <a:ext cx="7018770" cy="327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 smtClean="0"/>
              <a:t>Adressen </a:t>
            </a:r>
            <a:r>
              <a:rPr lang="de-DE" kern="0" dirty="0"/>
              <a:t>w</a:t>
            </a:r>
            <a:r>
              <a:rPr lang="de-DE" kern="0" dirty="0" smtClean="0"/>
              <a:t>eisen unterschiedliche Lastkapazitäten auf </a:t>
            </a:r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None/>
            </a:pPr>
            <a:r>
              <a:rPr lang="de-DE" kern="0" dirty="0" smtClean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 smtClean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 smtClean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0" y="2273903"/>
            <a:ext cx="7853218" cy="307494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dirty="0"/>
              <a:t>Initialisieren der Register mit Zufallszahlen</a:t>
            </a:r>
          </a:p>
          <a:p>
            <a:r>
              <a:rPr lang="de-DE" dirty="0"/>
              <a:t>Mehrfaches Ausführen der Register-Allokationen</a:t>
            </a:r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None/>
            </a:pPr>
            <a:r>
              <a:rPr lang="de-DE" kern="0" dirty="0" smtClean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 smtClean="0">
                <a:sym typeface="Wingdings" panose="05000000000000000000" pitchFamily="2" charset="2"/>
              </a:rPr>
              <a:t>Verlauf trotz Einfluss der Register-Daten erkennbar</a:t>
            </a:r>
            <a:endParaRPr lang="de-DE" kern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0000000-0008-0000-1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213171"/>
              </p:ext>
            </p:extLst>
          </p:nvPr>
        </p:nvGraphicFramePr>
        <p:xfrm>
          <a:off x="1237673" y="2549236"/>
          <a:ext cx="6105236" cy="338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 smtClean="0"/>
              <a:t>Einsatz von virtuellen Register</a:t>
            </a:r>
          </a:p>
          <a:p>
            <a:r>
              <a:rPr lang="de-DE" sz="2000" kern="0" dirty="0" smtClean="0"/>
              <a:t>Unterschiedliche physikalische Register </a:t>
            </a:r>
          </a:p>
          <a:p>
            <a:endParaRPr lang="de-DE" sz="2000" kern="0" dirty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/>
          </a:p>
          <a:p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endParaRPr lang="de-DE" sz="2000" kern="0" dirty="0" smtClean="0"/>
          </a:p>
          <a:p>
            <a:pPr marL="0" indent="0">
              <a:buNone/>
            </a:pPr>
            <a:r>
              <a:rPr lang="de-DE" sz="2000" kern="0" dirty="0" smtClean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 smtClean="0">
                <a:sym typeface="Wingdings" panose="05000000000000000000" pitchFamily="2" charset="2"/>
              </a:rPr>
              <a:t>Leistung Register-File</a:t>
            </a:r>
            <a:r>
              <a:rPr lang="de-DE" sz="2000" dirty="0">
                <a:sym typeface="Wingdings" panose="05000000000000000000" pitchFamily="2" charset="2"/>
              </a:rPr>
              <a:t>: </a:t>
            </a:r>
            <a:r>
              <a:rPr lang="de-DE" sz="2000" dirty="0" smtClean="0">
                <a:sym typeface="Wingdings" panose="05000000000000000000" pitchFamily="2" charset="2"/>
              </a:rPr>
              <a:t>-8,54</a:t>
            </a:r>
            <a:r>
              <a:rPr lang="de-DE" sz="2000" dirty="0">
                <a:sym typeface="Wingdings" panose="05000000000000000000" pitchFamily="2" charset="2"/>
              </a:rPr>
              <a:t>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 </a:t>
            </a:r>
            <a:r>
              <a:rPr lang="de-DE" sz="2000" dirty="0" smtClean="0">
                <a:sym typeface="Wingdings" panose="05000000000000000000" pitchFamily="2" charset="2"/>
              </a:rPr>
              <a:t>-2,56</a:t>
            </a:r>
            <a:r>
              <a:rPr lang="de-DE" sz="2000" dirty="0">
                <a:sym typeface="Wingdings" panose="05000000000000000000" pitchFamily="2" charset="2"/>
              </a:rPr>
              <a:t>%</a:t>
            </a:r>
            <a:endParaRPr lang="de-DE" sz="2000" kern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505507"/>
              </p:ext>
            </p:extLst>
          </p:nvPr>
        </p:nvGraphicFramePr>
        <p:xfrm>
          <a:off x="637309" y="2216727"/>
          <a:ext cx="7821901" cy="304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929247"/>
              </p:ext>
            </p:extLst>
          </p:nvPr>
        </p:nvGraphicFramePr>
        <p:xfrm>
          <a:off x="503238" y="2254179"/>
          <a:ext cx="8412163" cy="309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 smtClean="0"/>
              <a:t>Einsatz von virtuellen Register</a:t>
            </a:r>
          </a:p>
          <a:p>
            <a:r>
              <a:rPr lang="de-DE" sz="2000" kern="0" dirty="0" smtClean="0"/>
              <a:t>Unterschiedliche physikalische Register </a:t>
            </a:r>
          </a:p>
          <a:p>
            <a:endParaRPr lang="de-DE" sz="2000" kern="0" dirty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/>
          </a:p>
          <a:p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endParaRPr lang="de-DE" sz="2000" kern="0" dirty="0" smtClean="0"/>
          </a:p>
          <a:p>
            <a:pPr marL="0" indent="0">
              <a:buNone/>
            </a:pPr>
            <a:r>
              <a:rPr lang="de-DE" sz="2000" kern="0" dirty="0" smtClean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dirty="0">
                <a:sym typeface="Wingdings" panose="05000000000000000000" pitchFamily="2" charset="2"/>
              </a:rPr>
              <a:t> Einsparung: 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Leistung </a:t>
            </a:r>
            <a:r>
              <a:rPr lang="de-DE" sz="2000" dirty="0" smtClean="0">
                <a:sym typeface="Wingdings" panose="05000000000000000000" pitchFamily="2" charset="2"/>
              </a:rPr>
              <a:t>Register-File: -9,04</a:t>
            </a:r>
            <a:r>
              <a:rPr lang="de-DE" sz="2000" dirty="0">
                <a:sym typeface="Wingdings" panose="05000000000000000000" pitchFamily="2" charset="2"/>
              </a:rPr>
              <a:t>%</a:t>
            </a:r>
          </a:p>
          <a:p>
            <a:pPr lvl="1"/>
            <a:r>
              <a:rPr lang="de-DE" sz="2000" dirty="0">
                <a:sym typeface="Wingdings" panose="05000000000000000000" pitchFamily="2" charset="2"/>
              </a:rPr>
              <a:t>Gesamtleistung: </a:t>
            </a:r>
            <a:r>
              <a:rPr lang="de-DE" sz="2000" dirty="0" smtClean="0">
                <a:sym typeface="Wingdings" panose="05000000000000000000" pitchFamily="2" charset="2"/>
              </a:rPr>
              <a:t>-2,56%</a:t>
            </a:r>
            <a:endParaRPr lang="de-DE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 txBox="1">
            <a:spLocks/>
          </p:cNvSpPr>
          <p:nvPr/>
        </p:nvSpPr>
        <p:spPr bwMode="auto">
          <a:xfrm>
            <a:off x="420110" y="1496296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 smtClean="0"/>
              <a:t>Ausführen des selben Testfalls mit dem selben </a:t>
            </a:r>
            <a:r>
              <a:rPr lang="de-DE" sz="2000" kern="0" dirty="0" err="1" smtClean="0"/>
              <a:t>Seed</a:t>
            </a:r>
            <a:r>
              <a:rPr lang="de-DE" sz="2000" kern="0" dirty="0" smtClean="0"/>
              <a:t> und unterschiedlichen Fitness-Ansätzen</a:t>
            </a:r>
          </a:p>
          <a:p>
            <a:endParaRPr lang="de-DE" sz="2000" kern="0" dirty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 smtClean="0"/>
          </a:p>
          <a:p>
            <a:endParaRPr lang="de-DE" sz="2000" kern="0" dirty="0"/>
          </a:p>
          <a:p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endParaRPr lang="de-DE" sz="2000" kern="0" dirty="0" smtClean="0"/>
          </a:p>
          <a:p>
            <a:pPr marL="0" indent="0">
              <a:buFont typeface="Wingdings" pitchFamily="2" charset="2"/>
              <a:buNone/>
            </a:pPr>
            <a:endParaRPr lang="de-DE" sz="2000" kern="0" dirty="0" smtClean="0"/>
          </a:p>
          <a:p>
            <a:pPr marL="0" indent="0">
              <a:buNone/>
            </a:pPr>
            <a:r>
              <a:rPr lang="de-DE" sz="2000" kern="0" dirty="0" smtClean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000" kern="0" dirty="0" smtClean="0">
                <a:sym typeface="Wingdings" panose="05000000000000000000" pitchFamily="2" charset="2"/>
              </a:rPr>
              <a:t> Fitness-Wert mit </a:t>
            </a:r>
            <a:r>
              <a:rPr lang="de-DE" sz="2000" kern="0" dirty="0" err="1" smtClean="0">
                <a:sym typeface="Wingdings" panose="05000000000000000000" pitchFamily="2" charset="2"/>
              </a:rPr>
              <a:t>Hamming</a:t>
            </a:r>
            <a:r>
              <a:rPr lang="de-DE" sz="2000" kern="0" dirty="0" smtClean="0">
                <a:sym typeface="Wingdings" panose="05000000000000000000" pitchFamily="2" charset="2"/>
              </a:rPr>
              <a:t>-Distanz und Startpopulation aus Heuristik sinnvoll </a:t>
            </a:r>
            <a:endParaRPr lang="de-DE" sz="2000" dirty="0">
              <a:sym typeface="Wingdings" panose="05000000000000000000" pitchFamily="2" charset="2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98950"/>
              </p:ext>
            </p:extLst>
          </p:nvPr>
        </p:nvGraphicFramePr>
        <p:xfrm>
          <a:off x="1874524" y="2349477"/>
          <a:ext cx="550333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Registerzugriffe zur Verlustleistungsoptimierung sinnvoll</a:t>
            </a:r>
          </a:p>
          <a:p>
            <a:r>
              <a:rPr lang="de-DE" dirty="0"/>
              <a:t>Im Best-Case ist eine Einsparung der Leistung von 18,33% im Register-File möglich</a:t>
            </a:r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und eine Startpopulation durch eine Heuristik sinnvoll</a:t>
            </a:r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/>
              <a:t>Prinzip 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Prozessor: KAVUAKA ASIP VLIW-SIMD</a:t>
            </a:r>
          </a:p>
          <a:p>
            <a:r>
              <a:rPr lang="de-DE" dirty="0"/>
              <a:t>Register-File Anteil von ca. 65% an der Gesamtleistung</a:t>
            </a:r>
          </a:p>
          <a:p>
            <a:pPr lvl="1"/>
            <a:r>
              <a:rPr lang="de-DE" dirty="0"/>
              <a:t>4kB Register als </a:t>
            </a:r>
            <a:r>
              <a:rPr lang="de-DE" dirty="0" err="1"/>
              <a:t>Multishared</a:t>
            </a:r>
            <a:r>
              <a:rPr lang="de-DE" dirty="0"/>
              <a:t>-Register-Organisation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54" y="3475039"/>
            <a:ext cx="5360530" cy="236219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>
            <a:off x="4010526" y="3507123"/>
            <a:ext cx="1260267" cy="236219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76960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1006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0718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794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8080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8607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77195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35001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885</Words>
  <Application>Microsoft Office PowerPoint</Application>
  <PresentationFormat>Bildschirmpräsentation (4:3)</PresentationFormat>
  <Paragraphs>510</Paragraphs>
  <Slides>32</Slides>
  <Notes>25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MS PGothic</vt:lpstr>
      <vt:lpstr>MS PGothic</vt:lpstr>
      <vt:lpstr>Agfa Rotis Sans Serif</vt:lpstr>
      <vt:lpstr>Arial</vt:lpstr>
      <vt:lpstr>Calibri</vt:lpstr>
      <vt:lpstr>Wingdings</vt:lpstr>
      <vt:lpstr>LUH_IMS</vt:lpstr>
      <vt:lpstr>Verlustleistungsoptimierung von Registerzugriffen in einem Hörgeräteprozessor durch den Einsatz von genetischen Optimierungsalgorithmen</vt:lpstr>
      <vt:lpstr>Gliederung</vt:lpstr>
      <vt:lpstr>Ausgangssituation 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Heuristik für die Register-Allokation</vt:lpstr>
      <vt:lpstr>Heuristik für die Register-Allokation</vt:lpstr>
      <vt:lpstr>Heuristik für die Register-Allokation</vt:lpstr>
      <vt:lpstr>Heuristik für die Register-Allokation</vt:lpstr>
      <vt:lpstr>Genetischer Optimierungsalgorithmus</vt:lpstr>
      <vt:lpstr>Genetischer Optimierungsalgorithmus</vt:lpstr>
      <vt:lpstr>Genetischer Optimierungsalgorithmus</vt:lpstr>
      <vt:lpstr>Verlustleistungsanalyse-Tool</vt:lpstr>
      <vt:lpstr>Hardware-Anpassungen</vt:lpstr>
      <vt:lpstr>Worst-Best-Case Analyse</vt:lpstr>
      <vt:lpstr>Einfluss der Adressierung auf die Verlustleistung</vt:lpstr>
      <vt:lpstr>Einfluss der Lastkapazität auf die Verlustleistung</vt:lpstr>
      <vt:lpstr>Einfluss der Register-Daten</vt:lpstr>
      <vt:lpstr>Synthetische Testfälle </vt:lpstr>
      <vt:lpstr>Verlustleistungseinsparung</vt:lpstr>
      <vt:lpstr>Fitness-Funktionsansätze</vt:lpstr>
      <vt:lpstr>Fazit</vt:lpstr>
      <vt:lpstr>Hörgerätealgorithmen</vt:lpstr>
      <vt:lpstr>Verlustleistungseinsparung</vt:lpstr>
      <vt:lpstr>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316</cp:revision>
  <dcterms:created xsi:type="dcterms:W3CDTF">2014-06-29T20:59:57Z</dcterms:created>
  <dcterms:modified xsi:type="dcterms:W3CDTF">2017-11-02T10:37:02Z</dcterms:modified>
</cp:coreProperties>
</file>