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258" r:id="rId4"/>
    <p:sldId id="261" r:id="rId5"/>
    <p:sldId id="279" r:id="rId6"/>
    <p:sldId id="290" r:id="rId7"/>
    <p:sldId id="297" r:id="rId8"/>
    <p:sldId id="294" r:id="rId9"/>
    <p:sldId id="263" r:id="rId10"/>
    <p:sldId id="278" r:id="rId11"/>
    <p:sldId id="275" r:id="rId12"/>
    <p:sldId id="272" r:id="rId13"/>
    <p:sldId id="265" r:id="rId14"/>
    <p:sldId id="276" r:id="rId15"/>
    <p:sldId id="273" r:id="rId16"/>
    <p:sldId id="274" r:id="rId17"/>
    <p:sldId id="266" r:id="rId18"/>
    <p:sldId id="267" r:id="rId19"/>
    <p:sldId id="292" r:id="rId20"/>
    <p:sldId id="269" r:id="rId21"/>
    <p:sldId id="296" r:id="rId22"/>
    <p:sldId id="298" r:id="rId23"/>
    <p:sldId id="268" r:id="rId24"/>
    <p:sldId id="277" r:id="rId25"/>
    <p:sldId id="260" r:id="rId26"/>
    <p:sldId id="280" r:id="rId27"/>
    <p:sldId id="282" r:id="rId28"/>
    <p:sldId id="283" r:id="rId29"/>
    <p:sldId id="284" r:id="rId30"/>
    <p:sldId id="286" r:id="rId31"/>
    <p:sldId id="288" r:id="rId32"/>
    <p:sldId id="289" r:id="rId3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00509B"/>
    <a:srgbClr val="860000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27300293799893"/>
          <c:y val="5.1076113993927599E-2"/>
          <c:w val="0.47904551244749805"/>
          <c:h val="0.728464046985478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At val="0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[µW]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\1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B1-4A73-A061-7684E889A75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B1-4A73-A061-7684E889A75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B1-4A73-A061-7684E889A75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B1-4A73-A061-7684E889A75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B1-4A73-A061-7684E889A75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1B1-4A73-A061-7684E889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</a:t>
                </a:r>
                <a:r>
                  <a:rPr lang="de-DE" sz="14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baseline="0" dirty="0"/>
                  <a:t>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</a:t>
                </a:r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dirty="0"/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Nur Target </a:t>
            </a:r>
            <a:r>
              <a:rPr lang="de-DE" baseline="0" dirty="0" err="1" smtClean="0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 smtClean="0"/>
              <a:t>Masterarbeit		René Weinmann		13.November 2017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V1R5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V1R5</a:t>
            </a:r>
          </a:p>
          <a:p>
            <a:r>
              <a:rPr lang="de-DE" dirty="0"/>
              <a:t>Erzeugen von neuen Chromosomen</a:t>
            </a:r>
          </a:p>
          <a:p>
            <a:r>
              <a:rPr lang="de-DE" dirty="0"/>
              <a:t>Bewertung</a:t>
            </a:r>
          </a:p>
          <a:p>
            <a:pPr lvl="1"/>
            <a:r>
              <a:rPr lang="de-DE" dirty="0"/>
              <a:t>Fitness-Wert</a:t>
            </a:r>
          </a:p>
          <a:p>
            <a:pPr lvl="2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2"/>
            <a:r>
              <a:rPr lang="de-DE" dirty="0" smtClean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r>
              <a:rPr lang="de-DE" dirty="0">
                <a:sym typeface="Wingdings" panose="05000000000000000000" pitchFamily="2" charset="2"/>
              </a:rPr>
              <a:t>Startchromosom durch Heuristik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4624750" y="1558161"/>
            <a:ext cx="1556471" cy="378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Heuristik </a:t>
            </a:r>
          </a:p>
        </p:txBody>
      </p:sp>
      <p:cxnSp>
        <p:nvCxnSpPr>
          <p:cNvPr id="11" name="Gerade Verbindung mit Pfeil 10"/>
          <p:cNvCxnSpPr>
            <a:cxnSpLocks/>
            <a:stCxn id="14" idx="3"/>
          </p:cNvCxnSpPr>
          <p:nvPr/>
        </p:nvCxnSpPr>
        <p:spPr bwMode="auto">
          <a:xfrm>
            <a:off x="6181221" y="1747507"/>
            <a:ext cx="77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554632" y="1467510"/>
            <a:ext cx="3592845" cy="3438598"/>
            <a:chOff x="420453" y="1266546"/>
            <a:chExt cx="5529625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96631" y="3228837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96631" y="445175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894962"/>
              <a:ext cx="1584000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96631" y="4897287"/>
              <a:ext cx="1662191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96631" y="589154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3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3" y="3008670"/>
              <a:ext cx="39094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327727" y="5575844"/>
              <a:ext cx="0" cy="315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46243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491139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96631" y="3766696"/>
              <a:ext cx="1662189" cy="52834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327727" y="3500261"/>
              <a:ext cx="0" cy="266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>
              <a:off x="3327727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327727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58821" y="4030674"/>
              <a:ext cx="207257" cy="1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58822" y="4166386"/>
              <a:ext cx="999255" cy="1070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feld 21"/>
          <p:cNvSpPr txBox="1"/>
          <p:nvPr/>
        </p:nvSpPr>
        <p:spPr>
          <a:xfrm>
            <a:off x="3720139" y="5639366"/>
            <a:ext cx="164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</a:t>
            </a:r>
          </a:p>
        </p:txBody>
      </p:sp>
      <p:cxnSp>
        <p:nvCxnSpPr>
          <p:cNvPr id="24" name="Gerade Verbindung mit Pfeil 23"/>
          <p:cNvCxnSpPr>
            <a:cxnSpLocks/>
            <a:stCxn id="14" idx="2"/>
            <a:endCxn id="22" idx="1"/>
          </p:cNvCxnSpPr>
          <p:nvPr/>
        </p:nvCxnSpPr>
        <p:spPr bwMode="auto">
          <a:xfrm>
            <a:off x="2443618" y="4906108"/>
            <a:ext cx="1276521" cy="964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-18,33%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-7,87%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0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503238" y="1508275"/>
            <a:ext cx="8412162" cy="46061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-Distanzen für Schreib- und Lese-Register identisch</a:t>
            </a:r>
          </a:p>
          <a:p>
            <a:r>
              <a:rPr lang="de-DE" dirty="0"/>
              <a:t>Linearer Verlauf der Schaltleistungen über der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Einfluss der Lastkapazität auf die Verlustleistung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480737"/>
              </p:ext>
            </p:extLst>
          </p:nvPr>
        </p:nvGraphicFramePr>
        <p:xfrm>
          <a:off x="1036160" y="1389589"/>
          <a:ext cx="7442821" cy="327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Register-Daten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</a:t>
            </a:r>
            <a:r>
              <a:rPr lang="de-DE" dirty="0" smtClean="0"/>
              <a:t>Register-</a:t>
            </a:r>
            <a:r>
              <a:rPr lang="de-DE" dirty="0" err="1" smtClean="0"/>
              <a:t>Allokatione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Linearer Verlauf trotz Einfluss der Register-Daten erkennbar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8485457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85D3E0E-4E0A-4B3A-8227-769560961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55009"/>
              </p:ext>
            </p:extLst>
          </p:nvPr>
        </p:nvGraphicFramePr>
        <p:xfrm>
          <a:off x="637308" y="2216726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Synthetische Testfälle 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41302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59FAE57-86C8-4950-9143-288E84A64831}"/>
              </a:ext>
            </a:extLst>
          </p:cNvPr>
          <p:cNvSpPr txBox="1"/>
          <p:nvPr/>
        </p:nvSpPr>
        <p:spPr>
          <a:xfrm>
            <a:off x="503238" y="5261840"/>
            <a:ext cx="79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Leistung Register-File: -8,54%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Gesamtleistung: -2,56%</a:t>
            </a:r>
            <a:endParaRPr lang="de-DE" sz="2000" kern="0" dirty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7"/>
            <a:ext cx="8412162" cy="179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Einsatz von virtuellen Register</a:t>
            </a:r>
          </a:p>
          <a:p>
            <a:r>
              <a:rPr lang="de-DE" sz="2000" kern="0" dirty="0"/>
              <a:t>Blockieren des Register-Files um Testszenarien zu generieren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  <p:bldGraphic spid="5" grpId="1">
        <p:bldAsOne/>
      </p:bldGraphic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-9,04%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515752"/>
              </p:ext>
            </p:extLst>
          </p:nvPr>
        </p:nvGraphicFramePr>
        <p:xfrm>
          <a:off x="503238" y="2254179"/>
          <a:ext cx="8412163" cy="30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Ausführen des selben Testfalls mit dem selben </a:t>
            </a:r>
            <a:r>
              <a:rPr lang="de-DE" sz="2000" kern="0" dirty="0" err="1"/>
              <a:t>Seed</a:t>
            </a:r>
            <a:r>
              <a:rPr lang="de-DE" sz="2000" kern="0" dirty="0"/>
              <a:t> und unterschiedlichen Fitness-Ansätzen, bei gleicher Laufzeit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>
                <a:sym typeface="Wingdings" panose="05000000000000000000" pitchFamily="2" charset="2"/>
              </a:rPr>
              <a:t>Hamming</a:t>
            </a:r>
            <a:r>
              <a:rPr lang="de-DE" sz="2000" kern="0" dirty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91573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 smtClean="0"/>
              <a:t>1,88 </a:t>
            </a:r>
            <a:r>
              <a:rPr lang="de-DE" sz="2000" dirty="0"/>
              <a:t>Mio. Hörgeräteträger und 1,39 Mio. die aus medizinischer Sicht auf eine Hörhilfe </a:t>
            </a:r>
            <a:r>
              <a:rPr lang="de-DE" sz="2000" dirty="0" smtClean="0"/>
              <a:t>angewiesen wären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Batteriebetriebene Hörgeräte mit Akkulaufzeiten von ca. einer Woche üblich</a:t>
            </a:r>
            <a:endParaRPr lang="de-DE" sz="2000" dirty="0" smtClean="0"/>
          </a:p>
          <a:p>
            <a:r>
              <a:rPr lang="de-DE" sz="2000" dirty="0" smtClean="0"/>
              <a:t>Nutzer sind nicht gewillt neue Funktionen gegen Akkuverbrauch einzutauschen</a:t>
            </a:r>
            <a:endParaRPr lang="de-DE" sz="2000" dirty="0"/>
          </a:p>
          <a:p>
            <a:r>
              <a:rPr lang="de-DE" sz="2000" dirty="0" smtClean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  <a:endParaRPr lang="de-DE" sz="1800" b="1" kern="0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 und eine Startpopulation durch die  Heuristik verbessert das Ergebnis um 20% bei gleicher Laufzeit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Register-Files</a:t>
            </a:r>
            <a:endParaRPr lang="de-DE" dirty="0"/>
          </a:p>
          <a:p>
            <a:r>
              <a:rPr lang="de-DE" dirty="0"/>
              <a:t>Register-Allokation</a:t>
            </a:r>
          </a:p>
          <a:p>
            <a:r>
              <a:rPr lang="de-DE" dirty="0" smtClean="0"/>
              <a:t>Optimierte </a:t>
            </a:r>
            <a:r>
              <a:rPr lang="de-DE" dirty="0"/>
              <a:t>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 smtClean="0"/>
              <a:t>Analyse</a:t>
            </a:r>
            <a:endParaRPr lang="de-DE" dirty="0"/>
          </a:p>
          <a:p>
            <a:r>
              <a:rPr lang="de-DE" dirty="0" smtClean="0"/>
              <a:t>Evaluation</a:t>
            </a:r>
            <a:endParaRPr lang="de-DE" dirty="0"/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/>
              <a:t>Optimierung durch Software 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/>
              <a:t>Keine Hardware-Anpassung + Performance-Einbuße</a:t>
            </a:r>
          </a:p>
          <a:p>
            <a:r>
              <a:rPr lang="de-DE" sz="2000" dirty="0"/>
              <a:t>Register-File Anteil von ca. 65% an der </a:t>
            </a:r>
            <a:r>
              <a:rPr lang="de-DE" sz="2000" dirty="0" smtClean="0"/>
              <a:t>Gesamtleistungsaufnahme</a:t>
            </a:r>
            <a:endParaRPr lang="de-DE" sz="2000" dirty="0"/>
          </a:p>
          <a:p>
            <a:pPr lvl="1"/>
            <a:r>
              <a:rPr lang="de-DE" sz="2000" dirty="0"/>
              <a:t>64 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5" y="3962401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3525730" y="3994944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Instruktion 	Target		Source</a:t>
            </a:r>
          </a:p>
          <a:p>
            <a:pPr marL="0" indent="0">
              <a:buNone/>
            </a:pPr>
            <a:r>
              <a:rPr lang="de-DE" b="1" dirty="0" smtClean="0"/>
              <a:t>ADD</a:t>
            </a:r>
            <a:r>
              <a:rPr lang="de-DE" dirty="0" smtClean="0"/>
              <a:t> 		V0R0 		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 smtClean="0"/>
              <a:t>		</a:t>
            </a:r>
            <a:r>
              <a:rPr lang="de-DE" dirty="0" smtClean="0">
                <a:solidFill>
                  <a:srgbClr val="FF0000"/>
                </a:solidFill>
              </a:rPr>
              <a:t>VxR0		</a:t>
            </a:r>
            <a:r>
              <a:rPr lang="de-DE" dirty="0" smtClean="0"/>
              <a:t>V0R0 </a:t>
            </a:r>
            <a:r>
              <a:rPr lang="de-DE" dirty="0"/>
              <a:t>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</a:t>
            </a:r>
            <a:r>
              <a:rPr lang="de-DE" dirty="0" smtClean="0"/>
              <a:t>		V1R1		</a:t>
            </a:r>
            <a:r>
              <a:rPr lang="de-DE" dirty="0" smtClean="0">
                <a:solidFill>
                  <a:srgbClr val="FF0000"/>
                </a:solidFill>
              </a:rPr>
              <a:t>VxR0</a:t>
            </a:r>
            <a:r>
              <a:rPr lang="de-DE" dirty="0" smtClean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230250" y="1282074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46218" y="1282073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V1</a:t>
            </a:r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77979"/>
              </p:ext>
            </p:extLst>
          </p:nvPr>
        </p:nvGraphicFramePr>
        <p:xfrm>
          <a:off x="7158182" y="4019640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0007" y="2093296"/>
            <a:ext cx="831272" cy="8917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58208"/>
              </p:ext>
            </p:extLst>
          </p:nvPr>
        </p:nvGraphicFramePr>
        <p:xfrm>
          <a:off x="7290230" y="1714680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37797"/>
              </p:ext>
            </p:extLst>
          </p:nvPr>
        </p:nvGraphicFramePr>
        <p:xfrm>
          <a:off x="8206197" y="1714680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smtClean="0"/>
              <a:t>Default </a:t>
            </a:r>
            <a:r>
              <a:rPr lang="de-DE" dirty="0"/>
              <a:t>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smtClean="0">
                <a:latin typeface="+mn-lt"/>
              </a:rPr>
              <a:t>V1R0 </a:t>
            </a:r>
            <a:r>
              <a:rPr lang="de-DE" dirty="0">
                <a:latin typeface="+mn-lt"/>
              </a:rPr>
              <a:t>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10362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06148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48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smtClean="0">
                <a:latin typeface="+mn-lt"/>
              </a:rPr>
              <a:t>V1R0 </a:t>
            </a:r>
            <a:r>
              <a:rPr lang="de-DE" dirty="0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smtClean="0"/>
              <a:t>Verlustleistungsoptimierte </a:t>
            </a:r>
            <a:r>
              <a:rPr lang="de-DE" dirty="0"/>
              <a:t>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smtClean="0">
                <a:latin typeface="+mn-lt"/>
              </a:rPr>
              <a:t>V1R0 </a:t>
            </a:r>
            <a:r>
              <a:rPr lang="de-DE" dirty="0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83005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FCC096-7DE1-465B-AB3B-256FCAE0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3237" y="16464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smtClean="0">
                <a:latin typeface="+mn-lt"/>
              </a:rPr>
              <a:t>V1R0 </a:t>
            </a:r>
            <a:r>
              <a:rPr lang="de-DE" dirty="0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</a:t>
            </a:r>
            <a:r>
              <a:rPr lang="de-DE" dirty="0" smtClean="0">
                <a:latin typeface="+mn-lt"/>
              </a:rPr>
              <a:t>V0R1 </a:t>
            </a:r>
            <a:r>
              <a:rPr lang="de-DE" dirty="0">
                <a:latin typeface="+mn-lt"/>
              </a:rPr>
              <a:t>V1R3</a:t>
            </a: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39" y="3979766"/>
            <a:ext cx="5185760" cy="2285184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73129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smtClean="0"/>
              <a:t>V1R0 </a:t>
            </a:r>
            <a:r>
              <a:rPr lang="de-DE" dirty="0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</a:t>
            </a:r>
            <a:r>
              <a:rPr lang="de-DE" dirty="0" smtClean="0"/>
              <a:t>V0R0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ADD</a:t>
            </a:r>
            <a:r>
              <a:rPr lang="de-DE" dirty="0" smtClean="0"/>
              <a:t> </a:t>
            </a:r>
            <a:r>
              <a:rPr lang="de-DE" dirty="0"/>
              <a:t>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VxR0-&gt; V0R1</a:t>
            </a:r>
          </a:p>
          <a:p>
            <a:r>
              <a:rPr lang="de-DE" dirty="0"/>
              <a:t>Chromosom: Satz an Genen</a:t>
            </a:r>
          </a:p>
          <a:p>
            <a:r>
              <a:rPr lang="de-DE" dirty="0"/>
              <a:t>Population: Satz an Chromosomen</a:t>
            </a:r>
          </a:p>
          <a:p>
            <a:r>
              <a:rPr lang="de-DE" dirty="0" smtClean="0"/>
              <a:t>Crossover</a:t>
            </a:r>
            <a:endParaRPr lang="de-DE" dirty="0"/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4710545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4710545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Bildschirmpräsentation (4:3)</PresentationFormat>
  <Paragraphs>552</Paragraphs>
  <Slides>32</Slides>
  <Notes>25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MS PGothic</vt:lpstr>
      <vt:lpstr>MS PGothic</vt:lpstr>
      <vt:lpstr>Agfa Rotis Sans Serif</vt:lpstr>
      <vt:lpstr>Arial</vt:lpstr>
      <vt:lpstr>Calibri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Scheduler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382</cp:revision>
  <dcterms:created xsi:type="dcterms:W3CDTF">2014-06-29T20:59:57Z</dcterms:created>
  <dcterms:modified xsi:type="dcterms:W3CDTF">2017-11-07T13:10:19Z</dcterms:modified>
</cp:coreProperties>
</file>