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8" r:id="rId4"/>
    <p:sldId id="261" r:id="rId5"/>
    <p:sldId id="300" r:id="rId6"/>
    <p:sldId id="279" r:id="rId7"/>
    <p:sldId id="290" r:id="rId8"/>
    <p:sldId id="297" r:id="rId9"/>
    <p:sldId id="294" r:id="rId10"/>
    <p:sldId id="263" r:id="rId11"/>
    <p:sldId id="278" r:id="rId12"/>
    <p:sldId id="275" r:id="rId13"/>
    <p:sldId id="272" r:id="rId14"/>
    <p:sldId id="265" r:id="rId15"/>
    <p:sldId id="276" r:id="rId16"/>
    <p:sldId id="274" r:id="rId17"/>
    <p:sldId id="266" r:id="rId18"/>
    <p:sldId id="267" r:id="rId19"/>
    <p:sldId id="292" r:id="rId20"/>
    <p:sldId id="269" r:id="rId21"/>
    <p:sldId id="296" r:id="rId22"/>
    <p:sldId id="298" r:id="rId23"/>
    <p:sldId id="268" r:id="rId24"/>
    <p:sldId id="277" r:id="rId25"/>
    <p:sldId id="273" r:id="rId26"/>
    <p:sldId id="260" r:id="rId27"/>
    <p:sldId id="280" r:id="rId28"/>
    <p:sldId id="282" r:id="rId29"/>
    <p:sldId id="283" r:id="rId30"/>
    <p:sldId id="284" r:id="rId31"/>
    <p:sldId id="286" r:id="rId32"/>
    <p:sldId id="288" r:id="rId33"/>
    <p:sldId id="289" r:id="rId3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D6D6D6"/>
    <a:srgbClr val="00509B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>
        <p:scale>
          <a:sx n="70" d="100"/>
          <a:sy n="70" d="100"/>
        </p:scale>
        <p:origin x="-17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e\Documents\master\MA\RegisterFileAllokation\register_eval_final_excel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'Target+Source1+Source2'!$C$3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'Target+Source1+Source2'!$F$4:$F$20</c:f>
              <c:numCache>
                <c:formatCode>General</c:formatCode>
                <c:ptCount val="15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'Target+Source1+Source2'!$C$4:$C$20</c:f>
              <c:numCache>
                <c:formatCode>General</c:formatCode>
                <c:ptCount val="15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  <c:pt idx="7">
                  <c:v>6.7359099999999996E-7</c:v>
                </c:pt>
                <c:pt idx="8">
                  <c:v>1.5470110000000001E-6</c:v>
                </c:pt>
                <c:pt idx="9">
                  <c:v>1.68524E-6</c:v>
                </c:pt>
                <c:pt idx="10">
                  <c:v>2.2346609999999999E-6</c:v>
                </c:pt>
                <c:pt idx="11">
                  <c:v>2.9082520000000001E-6</c:v>
                </c:pt>
                <c:pt idx="12">
                  <c:v>3.9058419999999998E-6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33-4263-BB18-56D56F4E2CA0}"/>
            </c:ext>
          </c:extLst>
        </c:ser>
        <c:ser>
          <c:idx val="2"/>
          <c:order val="1"/>
          <c:tx>
            <c:strRef>
              <c:f>'Target+Source1+Source2'!$E$3</c:f>
              <c:strCache>
                <c:ptCount val="1"/>
                <c:pt idx="0">
                  <c:v>Schaltleistung Source-Ports</c:v>
                </c:pt>
              </c:strCache>
            </c:strRef>
          </c:tx>
          <c:spPr>
            <a:ln w="28800">
              <a:solidFill>
                <a:srgbClr val="83CAFF"/>
              </a:solidFill>
            </a:ln>
          </c:spPr>
          <c:marker>
            <c:symbol val="triangle"/>
            <c:size val="5"/>
          </c:marker>
          <c:xVal>
            <c:numRef>
              <c:f>'Target+Source1+Source2'!$F$4:$F$25</c:f>
              <c:numCache>
                <c:formatCode>General</c:formatCode>
                <c:ptCount val="1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'Target+Source1+Source2'!$E$4:$E$22</c:f>
              <c:numCache>
                <c:formatCode>General</c:formatCode>
                <c:ptCount val="15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  <c:pt idx="7">
                  <c:v>3.5753099999999997E-7</c:v>
                </c:pt>
                <c:pt idx="8">
                  <c:v>9.48151E-7</c:v>
                </c:pt>
                <c:pt idx="9">
                  <c:v>1.1807E-6</c:v>
                </c:pt>
                <c:pt idx="10">
                  <c:v>1.5384909999999999E-6</c:v>
                </c:pt>
                <c:pt idx="11">
                  <c:v>1.8960219999999999E-6</c:v>
                </c:pt>
                <c:pt idx="12">
                  <c:v>2.486382E-6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33-4263-BB18-56D56F4E2CA0}"/>
            </c:ext>
          </c:extLst>
        </c:ser>
        <c:ser>
          <c:idx val="1"/>
          <c:order val="2"/>
          <c:tx>
            <c:strRef>
              <c:f>'Target+Source1+Source2'!$D$3</c:f>
              <c:strCache>
                <c:ptCount val="1"/>
                <c:pt idx="0">
                  <c:v>Schaltleistung Target-Ports</c:v>
                </c:pt>
              </c:strCache>
            </c:strRef>
          </c:tx>
          <c:spPr>
            <a:ln w="28800">
              <a:solidFill>
                <a:srgbClr val="7E0021"/>
              </a:solidFill>
            </a:ln>
          </c:spPr>
          <c:marker>
            <c:symbol val="square"/>
            <c:size val="7"/>
            <c:spPr>
              <a:solidFill>
                <a:srgbClr val="860000"/>
              </a:solidFill>
              <a:ln>
                <a:solidFill>
                  <a:srgbClr val="860000"/>
                </a:solidFill>
              </a:ln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'Target+Source1+Source2'!$D$4:$D$20</c:f>
              <c:numCache>
                <c:formatCode>General</c:formatCode>
                <c:ptCount val="15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  <c:pt idx="7">
                  <c:v>3.1605999999999999E-7</c:v>
                </c:pt>
                <c:pt idx="8">
                  <c:v>5.9885999999999995E-7</c:v>
                </c:pt>
                <c:pt idx="9">
                  <c:v>5.0454000000000004E-7</c:v>
                </c:pt>
                <c:pt idx="10">
                  <c:v>6.9617000000000002E-7</c:v>
                </c:pt>
                <c:pt idx="11">
                  <c:v>1.01223E-6</c:v>
                </c:pt>
                <c:pt idx="12">
                  <c:v>1.4194600000000001E-6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33-4263-BB18-56D56F4E2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76952"/>
        <c:axId val="317677280"/>
      </c:scatterChart>
      <c:valAx>
        <c:axId val="317677280"/>
        <c:scaling>
          <c:orientation val="minMax"/>
        </c:scaling>
        <c:delete val="0"/>
        <c:axPos val="l"/>
        <c:majorGridlines>
          <c:spPr>
            <a:ln w="6480"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0">
                    <a:latin typeface="+mn-lt"/>
                  </a:defRPr>
                </a:pPr>
                <a:r>
                  <a:rPr lang="de-DE" b="0">
                    <a:latin typeface="+mn-lt"/>
                  </a:rPr>
                  <a:t>Schaltleistung</a:t>
                </a:r>
                <a:r>
                  <a:rPr lang="de-DE" b="0" baseline="0">
                    <a:latin typeface="+mn-lt"/>
                  </a:rPr>
                  <a:t> [</a:t>
                </a:r>
                <a:r>
                  <a:rPr lang="de-DE" b="0" baseline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b="0" baseline="0">
                    <a:latin typeface="+mn-lt"/>
                  </a:rPr>
                  <a:t>W]</a:t>
                </a:r>
                <a:endParaRPr lang="de-DE" b="0">
                  <a:latin typeface="+mn-lt"/>
                </a:endParaRPr>
              </a:p>
            </c:rich>
          </c:tx>
          <c:overlay val="0"/>
        </c:title>
        <c:numFmt formatCode="General" sourceLinked="0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6952"/>
        <c:crossesAt val="0"/>
        <c:crossBetween val="midCat"/>
      </c:valAx>
      <c:valAx>
        <c:axId val="317676952"/>
        <c:scaling>
          <c:orientation val="minMax"/>
        </c:scaling>
        <c:delete val="0"/>
        <c:axPos val="b"/>
        <c:title>
          <c:overlay val="0"/>
          <c:txPr>
            <a:bodyPr/>
            <a:lstStyle/>
            <a:p>
              <a:pPr>
                <a:defRPr b="0"/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7280"/>
        <c:crossesAt val="0"/>
        <c:crossBetween val="midCat"/>
      </c:valAx>
      <c:spPr>
        <a:noFill/>
        <a:ln w="9360">
          <a:solidFill>
            <a:srgbClr val="B3B3B3"/>
          </a:solidFill>
          <a:prstDash val="solid"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000" b="0" baseline="0">
              <a:solidFill>
                <a:srgbClr val="000000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0-468E-A610-EC2F0C044284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90-468E-A610-EC2F0C044284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90-468E-A610-EC2F0C044284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90-468E-A610-EC2F0C044284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690-468E-A610-EC2F0C044284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690-468E-A610-EC2F0C0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C-47B5-8815-D62FA2740015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BC-47B5-8815-D62FA2740015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BC-47B5-8815-D62FA2740015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509B"/>
              </a:solidFill>
              <a:ln w="9525">
                <a:solidFill>
                  <a:srgbClr val="00509B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BC-47B5-8815-D62FA2740015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BC-47B5-8815-D62FA2740015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BC-47B5-8815-D62FA2740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4-44D0-AC75-590780292A98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4-44D0-AC75-590780292A98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44-44D0-AC75-590780292A98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44-44D0-AC75-590780292A98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44-44D0-AC75-590780292A98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44-44D0-AC75-590780292A98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44-44D0-AC75-590780292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</a:t>
                </a:r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dirty="0"/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Freiheitsgrad</a:t>
            </a:r>
            <a:r>
              <a:rPr lang="de-DE" baseline="0" dirty="0"/>
              <a:t> </a:t>
            </a:r>
          </a:p>
          <a:p>
            <a:r>
              <a:rPr lang="de-DE" baseline="0" dirty="0"/>
              <a:t>Nur Target </a:t>
            </a:r>
            <a:r>
              <a:rPr lang="de-DE" baseline="0" dirty="0" err="1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/>
              <a:t>Masterarbeit		René Weinmann		13.November 2017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</a:t>
            </a:r>
            <a:r>
              <a:rPr lang="de-DE" dirty="0">
                <a:sym typeface="Wingdings" panose="05000000000000000000" pitchFamily="2" charset="2"/>
              </a:rPr>
              <a:t>V0R1</a:t>
            </a:r>
            <a:endParaRPr lang="de-DE" dirty="0"/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</a:p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 V1R5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| V1R5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386655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386655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>
            <a:extLst>
              <a:ext uri="{FF2B5EF4-FFF2-40B4-BE49-F238E27FC236}">
                <a16:creationId xmlns:a16="http://schemas.microsoft.com/office/drawing/2014/main" id="{200327B2-5B4F-4FAA-B8C6-99176E91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8" y="1675382"/>
            <a:ext cx="3258617" cy="312065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Bewertung durch Fitness-Wert</a:t>
            </a:r>
          </a:p>
          <a:p>
            <a:pPr lvl="1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endParaRPr lang="de-DE" dirty="0"/>
          </a:p>
          <a:p>
            <a:r>
              <a:rPr lang="de-DE" dirty="0"/>
              <a:t>Algorithmus terminiert nachdem eine bestimmte Anzahl an Durchläufen keine Verbesserung findet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2316361" y="1593850"/>
            <a:ext cx="4824976" cy="4594624"/>
            <a:chOff x="464857" y="1266546"/>
            <a:chExt cx="5485221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57537" y="3228837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57537" y="445175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894962"/>
              <a:ext cx="1584000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ASIC-Netzliste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57537" y="4897287"/>
              <a:ext cx="1662191" cy="67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57537" y="589154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4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3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3008671"/>
              <a:ext cx="0" cy="2201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57584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90647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535542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57538" y="3766696"/>
              <a:ext cx="1662189" cy="5283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500261"/>
              <a:ext cx="1" cy="2664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 flipH="1">
              <a:off x="3288632" y="4295042"/>
              <a:ext cx="1" cy="1567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723178"/>
              <a:ext cx="0" cy="1741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19727" y="4030673"/>
              <a:ext cx="246351" cy="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19727" y="4166385"/>
              <a:ext cx="1038351" cy="1070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-18,33%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-7,87%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0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sp>
        <p:nvSpPr>
          <p:cNvPr id="6" name="Inhaltsplatzhalter 1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3797829" cy="4659312"/>
          </a:xfrm>
        </p:spPr>
        <p:txBody>
          <a:bodyPr/>
          <a:lstStyle/>
          <a:p>
            <a:r>
              <a:rPr lang="de-DE" dirty="0" err="1"/>
              <a:t>Hamming</a:t>
            </a:r>
            <a:r>
              <a:rPr lang="de-DE" dirty="0"/>
              <a:t>-Distanzen für Read- und Write-Ports identisch</a:t>
            </a:r>
          </a:p>
          <a:p>
            <a:r>
              <a:rPr lang="de-DE" dirty="0"/>
              <a:t>Linearer Verlauf der Schaltleistungen über der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Einfluss der Lastkapazität auf die Verlustleistung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5669050"/>
              </p:ext>
            </p:extLst>
          </p:nvPr>
        </p:nvGraphicFramePr>
        <p:xfrm>
          <a:off x="4301067" y="1665288"/>
          <a:ext cx="4614333" cy="47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503239" y="1665288"/>
            <a:ext cx="4017962" cy="4659312"/>
          </a:xfrm>
        </p:spPr>
        <p:txBody>
          <a:bodyPr/>
          <a:lstStyle/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Register-</a:t>
            </a:r>
            <a:r>
              <a:rPr lang="de-DE" dirty="0" err="1"/>
              <a:t>Allokatione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Linearer Verlauf trotz Einfluss der Register-Daten erkennbar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4020"/>
              </p:ext>
            </p:extLst>
          </p:nvPr>
        </p:nvGraphicFramePr>
        <p:xfrm>
          <a:off x="4784725" y="1665288"/>
          <a:ext cx="4130675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E0458A78-B6F6-44B4-9A97-F91DA0490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31957"/>
              </p:ext>
            </p:extLst>
          </p:nvPr>
        </p:nvGraphicFramePr>
        <p:xfrm>
          <a:off x="4786997" y="1667560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4DCA7E0-9204-445D-8528-DCF5DE6C9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59579"/>
              </p:ext>
            </p:extLst>
          </p:nvPr>
        </p:nvGraphicFramePr>
        <p:xfrm>
          <a:off x="4784725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E6B1BF7-B8CE-481B-8DD1-EDB76A9DD6C2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Einsatz von virtuellen Register</a:t>
            </a:r>
          </a:p>
          <a:p>
            <a:r>
              <a:rPr lang="de-DE" sz="2000" kern="0" dirty="0"/>
              <a:t>Blockieren des Register-Files um Testszenarien zu generieren</a:t>
            </a:r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-8,54%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FC84DFA-CB49-4B04-9DDE-3469547664F5}"/>
              </a:ext>
            </a:extLst>
          </p:cNvPr>
          <p:cNvSpPr/>
          <p:nvPr/>
        </p:nvSpPr>
        <p:spPr bwMode="auto">
          <a:xfrm rot="16200000">
            <a:off x="5834417" y="1801506"/>
            <a:ext cx="191068" cy="96898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D8524C6D-6CB8-4422-8F79-9495A82E71FE}"/>
              </a:ext>
            </a:extLst>
          </p:cNvPr>
          <p:cNvSpPr/>
          <p:nvPr/>
        </p:nvSpPr>
        <p:spPr bwMode="auto">
          <a:xfrm rot="16200000">
            <a:off x="7306562" y="1294724"/>
            <a:ext cx="208341" cy="196527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689F42-C969-455B-8C68-A8DA0097ECEF}"/>
              </a:ext>
            </a:extLst>
          </p:cNvPr>
          <p:cNvSpPr txBox="1"/>
          <p:nvPr/>
        </p:nvSpPr>
        <p:spPr>
          <a:xfrm>
            <a:off x="5314688" y="1424645"/>
            <a:ext cx="14944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Verlustleistungsoptimierte Heuristik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0790AB-AB8E-4151-8128-A2CDD06E215F}"/>
              </a:ext>
            </a:extLst>
          </p:cNvPr>
          <p:cNvSpPr txBox="1"/>
          <p:nvPr/>
        </p:nvSpPr>
        <p:spPr>
          <a:xfrm>
            <a:off x="6826154" y="1855532"/>
            <a:ext cx="1494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Default Heuristik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20C2B2-47ED-44B1-93D9-B1310EA5D2F1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H="1" flipV="1">
            <a:off x="6414445" y="2381534"/>
            <a:ext cx="13648" cy="2531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12" grpId="0">
        <p:bldAsOne/>
      </p:bldGraphic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8897DD2-0312-4687-A2DA-CAA0D2665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627747"/>
              </p:ext>
            </p:extLst>
          </p:nvPr>
        </p:nvGraphicFramePr>
        <p:xfrm>
          <a:off x="3996267" y="1665288"/>
          <a:ext cx="4919133" cy="38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281A1AE-0704-48AC-8FBA-1C2431B11E7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503238" y="1665288"/>
            <a:ext cx="3493029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Einsparung: </a:t>
            </a:r>
          </a:p>
          <a:p>
            <a:pPr marL="0" indent="0">
              <a:buNone/>
            </a:pP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-9,04%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Ausführen des selben Testfalls mit dem selben </a:t>
            </a:r>
            <a:r>
              <a:rPr lang="de-DE" sz="2000" kern="0" dirty="0" err="1"/>
              <a:t>Seed</a:t>
            </a:r>
            <a:r>
              <a:rPr lang="de-DE" sz="2000" kern="0" dirty="0"/>
              <a:t> und unterschiedlichen Fitness-Ansätzen, bei gleicher Laufzeit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>
                <a:sym typeface="Wingdings" panose="05000000000000000000" pitchFamily="2" charset="2"/>
              </a:rPr>
              <a:t>Hamming</a:t>
            </a:r>
            <a:r>
              <a:rPr lang="de-DE" sz="2000" kern="0" dirty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91573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/>
              <a:t>1,88 Mio. Hörgeräteträger und 1,39 Mio. die aus medizinischer Sicht auf eine Hörhilfe angewiesen wären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Batteriebetriebene Hörgeräte mit Akkulaufzeiten von ca. einer Woche üblich</a:t>
            </a:r>
          </a:p>
          <a:p>
            <a:r>
              <a:rPr lang="de-DE" sz="2000" dirty="0"/>
              <a:t>Nutzer sind nicht gewillt neue Funktionen gegen Akkuverbrauch einzutauschen</a:t>
            </a:r>
          </a:p>
          <a:p>
            <a:r>
              <a:rPr lang="de-DE" sz="2000" dirty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 und eine Startpopulation durch die  Heuristik verbessert das Ergebnis um 20% bei gleicher Laufzeit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/>
              <a:t>Optimierung durch Software 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/>
              <a:t>Keine Hardware-Anpassung + Performance-Einbuße</a:t>
            </a:r>
          </a:p>
          <a:p>
            <a:r>
              <a:rPr lang="de-DE" sz="2000" dirty="0"/>
              <a:t>Register-File Anteil von ca. 65% an der Gesamtleistungsaufnahme</a:t>
            </a:r>
          </a:p>
          <a:p>
            <a:pPr lvl="1"/>
            <a:r>
              <a:rPr lang="de-DE" sz="2000" dirty="0"/>
              <a:t>64 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5" y="3962401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3525730" y="3994944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41D8EE-38AD-4CB4-87F0-418FB9A1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4C19472-EE4E-47FF-8F82-578C1B79181E}"/>
              </a:ext>
            </a:extLst>
          </p:cNvPr>
          <p:cNvGrpSpPr/>
          <p:nvPr/>
        </p:nvGrpSpPr>
        <p:grpSpPr>
          <a:xfrm>
            <a:off x="3931082" y="1617057"/>
            <a:ext cx="1556474" cy="4560634"/>
            <a:chOff x="6959452" y="1360383"/>
            <a:chExt cx="1556474" cy="4560634"/>
          </a:xfrm>
        </p:grpSpPr>
        <p:sp>
          <p:nvSpPr>
            <p:cNvPr id="28" name="Abgerundetes Rechteck 15">
              <a:extLst>
                <a:ext uri="{FF2B5EF4-FFF2-40B4-BE49-F238E27FC236}">
                  <a16:creationId xmlns:a16="http://schemas.microsoft.com/office/drawing/2014/main" id="{DA1EF619-DE61-42B5-8268-D442E3794455}"/>
                </a:ext>
              </a:extLst>
            </p:cNvPr>
            <p:cNvSpPr/>
            <p:nvPr/>
          </p:nvSpPr>
          <p:spPr bwMode="auto">
            <a:xfrm>
              <a:off x="6959452" y="1360383"/>
              <a:ext cx="1556471" cy="59010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 Programm </a:t>
              </a:r>
            </a:p>
          </p:txBody>
        </p:sp>
        <p:sp>
          <p:nvSpPr>
            <p:cNvPr id="29" name="Abgerundetes Rechteck 16">
              <a:extLst>
                <a:ext uri="{FF2B5EF4-FFF2-40B4-BE49-F238E27FC236}">
                  <a16:creationId xmlns:a16="http://schemas.microsoft.com/office/drawing/2014/main" id="{7FD6A77C-4994-4396-B863-DE2586F1AF6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Scheduling </a:t>
              </a:r>
            </a:p>
          </p:txBody>
        </p:sp>
        <p:sp>
          <p:nvSpPr>
            <p:cNvPr id="30" name="Abgerundetes Rechteck 17">
              <a:extLst>
                <a:ext uri="{FF2B5EF4-FFF2-40B4-BE49-F238E27FC236}">
                  <a16:creationId xmlns:a16="http://schemas.microsoft.com/office/drawing/2014/main" id="{23906736-D7FD-44B5-B65E-6C92B76694B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5018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Register-Allokation </a:t>
              </a:r>
            </a:p>
          </p:txBody>
        </p:sp>
        <p:sp>
          <p:nvSpPr>
            <p:cNvPr id="31" name="Abgerundetes Rechteck 18">
              <a:extLst>
                <a:ext uri="{FF2B5EF4-FFF2-40B4-BE49-F238E27FC236}">
                  <a16:creationId xmlns:a16="http://schemas.microsoft.com/office/drawing/2014/main" id="{271F1366-70F2-4CEF-B566-F349805C9CDF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2" name="Abgerundetes Rechteck 19">
              <a:extLst>
                <a:ext uri="{FF2B5EF4-FFF2-40B4-BE49-F238E27FC236}">
                  <a16:creationId xmlns:a16="http://schemas.microsoft.com/office/drawing/2014/main" id="{2BBB4625-FE22-4B8B-AD97-D385179A549E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2B4E9B8-02AD-4BFD-8223-4F7678A9AD9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7DE1798-4FDD-4E52-B789-65C6E803B579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60054DE-0354-4680-BB28-4130A3D1490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3012CC7-049E-481B-8779-252AEAE16644}"/>
                </a:ext>
              </a:extLst>
            </p:cNvPr>
            <p:cNvCxnSpPr>
              <a:cxnSpLocks/>
              <a:stCxn id="30" idx="2"/>
            </p:cNvCxnSpPr>
            <p:nvPr/>
          </p:nvCxnSpPr>
          <p:spPr bwMode="auto">
            <a:xfrm flipH="1">
              <a:off x="7737689" y="3451355"/>
              <a:ext cx="2" cy="189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80325C04-0E0E-497A-81B3-54C791A460E0}"/>
                </a:ext>
              </a:extLst>
            </p:cNvPr>
            <p:cNvCxnSpPr>
              <a:cxnSpLocks/>
              <a:endCxn id="3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030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Instruktion 	Target		Source</a:t>
            </a:r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		V0R0 		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		</a:t>
            </a:r>
            <a:r>
              <a:rPr lang="de-DE" dirty="0">
                <a:solidFill>
                  <a:srgbClr val="FF0000"/>
                </a:solidFill>
              </a:rPr>
              <a:t>VxR0		</a:t>
            </a:r>
            <a:r>
              <a:rPr lang="de-DE" dirty="0"/>
              <a:t>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		V1R1		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230250" y="1282074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146218" y="1282073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77979"/>
              </p:ext>
            </p:extLst>
          </p:nvPr>
        </p:nvGraphicFramePr>
        <p:xfrm>
          <a:off x="7158182" y="4019640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0007" y="2093296"/>
            <a:ext cx="831272" cy="8917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58208"/>
              </p:ext>
            </p:extLst>
          </p:nvPr>
        </p:nvGraphicFramePr>
        <p:xfrm>
          <a:off x="7290230" y="1714680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37797"/>
              </p:ext>
            </p:extLst>
          </p:nvPr>
        </p:nvGraphicFramePr>
        <p:xfrm>
          <a:off x="8206197" y="1714680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Default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10362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06148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48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Verlustleistungsoptimierte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83005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FCC096-7DE1-465B-AB3B-256FCAE0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3237" y="16464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V0R1 V1R3</a:t>
            </a: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76" y="1336545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5D10B8F-9EA6-4364-B136-45B250D0659E}"/>
              </a:ext>
            </a:extLst>
          </p:cNvPr>
          <p:cNvSpPr/>
          <p:nvPr/>
        </p:nvSpPr>
        <p:spPr bwMode="auto">
          <a:xfrm>
            <a:off x="1924048" y="50146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26B8C2-C004-43A2-9ADA-BCDF40377E64}"/>
              </a:ext>
            </a:extLst>
          </p:cNvPr>
          <p:cNvSpPr/>
          <p:nvPr/>
        </p:nvSpPr>
        <p:spPr bwMode="auto">
          <a:xfrm>
            <a:off x="1601473" y="4427902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5831D9-3530-480E-9498-40C1C8E18BBA}"/>
              </a:ext>
            </a:extLst>
          </p:cNvPr>
          <p:cNvSpPr/>
          <p:nvPr/>
        </p:nvSpPr>
        <p:spPr bwMode="auto">
          <a:xfrm>
            <a:off x="1037084" y="420609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95C4C8-2874-4470-98B2-B0D43B623BBB}"/>
              </a:ext>
            </a:extLst>
          </p:cNvPr>
          <p:cNvSpPr/>
          <p:nvPr/>
        </p:nvSpPr>
        <p:spPr bwMode="auto">
          <a:xfrm>
            <a:off x="1816401" y="367284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A4D809-3E8D-40FB-AE7D-306EEFEF1F86}"/>
              </a:ext>
            </a:extLst>
          </p:cNvPr>
          <p:cNvSpPr/>
          <p:nvPr/>
        </p:nvSpPr>
        <p:spPr bwMode="auto">
          <a:xfrm>
            <a:off x="1399670" y="328783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820A3A-06E6-4E1F-8FDF-57FF2EABCD29}"/>
              </a:ext>
            </a:extLst>
          </p:cNvPr>
          <p:cNvSpPr/>
          <p:nvPr/>
        </p:nvSpPr>
        <p:spPr bwMode="auto">
          <a:xfrm>
            <a:off x="1262585" y="505540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0DD2DA-98D6-4989-BAC3-14258DA04DBA}"/>
              </a:ext>
            </a:extLst>
          </p:cNvPr>
          <p:cNvSpPr/>
          <p:nvPr/>
        </p:nvSpPr>
        <p:spPr bwMode="auto">
          <a:xfrm>
            <a:off x="2172336" y="4194565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6251A7-65F5-42D6-8F7B-96327E999F0C}"/>
              </a:ext>
            </a:extLst>
          </p:cNvPr>
          <p:cNvSpPr/>
          <p:nvPr/>
        </p:nvSpPr>
        <p:spPr bwMode="auto">
          <a:xfrm>
            <a:off x="7570869" y="493505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3473F1-BE2A-44AC-938C-D25C7BE9DB5F}"/>
              </a:ext>
            </a:extLst>
          </p:cNvPr>
          <p:cNvSpPr/>
          <p:nvPr/>
        </p:nvSpPr>
        <p:spPr bwMode="auto">
          <a:xfrm>
            <a:off x="7052871" y="412653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6F9365F-6C0A-4047-9C4D-3F8F7100ABA3}"/>
              </a:ext>
            </a:extLst>
          </p:cNvPr>
          <p:cNvSpPr/>
          <p:nvPr/>
        </p:nvSpPr>
        <p:spPr bwMode="auto">
          <a:xfrm>
            <a:off x="7463222" y="343286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201074-C159-43A9-8C78-7E58650ED329}"/>
              </a:ext>
            </a:extLst>
          </p:cNvPr>
          <p:cNvSpPr/>
          <p:nvPr/>
        </p:nvSpPr>
        <p:spPr bwMode="auto">
          <a:xfrm>
            <a:off x="6909406" y="497584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6B79FF2-3AA1-48FA-8619-5724E98C976F}"/>
              </a:ext>
            </a:extLst>
          </p:cNvPr>
          <p:cNvSpPr/>
          <p:nvPr/>
        </p:nvSpPr>
        <p:spPr bwMode="auto">
          <a:xfrm>
            <a:off x="7819157" y="41150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D411AF-D317-4C4C-AEA6-391A6FAB2F5C}"/>
              </a:ext>
            </a:extLst>
          </p:cNvPr>
          <p:cNvSpPr/>
          <p:nvPr/>
        </p:nvSpPr>
        <p:spPr bwMode="auto">
          <a:xfrm>
            <a:off x="3433646" y="413592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E3917D-6341-4013-A8AA-5000D8ED3AEF}"/>
              </a:ext>
            </a:extLst>
          </p:cNvPr>
          <p:cNvSpPr/>
          <p:nvPr/>
        </p:nvSpPr>
        <p:spPr bwMode="auto">
          <a:xfrm>
            <a:off x="3672365" y="415297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6FD65F-CDA1-4164-9CE2-AAECEAB33738}"/>
              </a:ext>
            </a:extLst>
          </p:cNvPr>
          <p:cNvSpPr/>
          <p:nvPr/>
        </p:nvSpPr>
        <p:spPr bwMode="auto">
          <a:xfrm>
            <a:off x="4582388" y="415580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F9E807A-3C59-442F-9BB8-4B8F8A060691}"/>
              </a:ext>
            </a:extLst>
          </p:cNvPr>
          <p:cNvSpPr/>
          <p:nvPr/>
        </p:nvSpPr>
        <p:spPr bwMode="auto">
          <a:xfrm>
            <a:off x="5399444" y="516838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B8490-DC6A-4D53-87C1-2620EACE9752}"/>
              </a:ext>
            </a:extLst>
          </p:cNvPr>
          <p:cNvSpPr/>
          <p:nvPr/>
        </p:nvSpPr>
        <p:spPr bwMode="auto">
          <a:xfrm flipH="1">
            <a:off x="4694957" y="4348345"/>
            <a:ext cx="102360" cy="7955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7" name="Grafik 26" descr="Krone">
            <a:extLst>
              <a:ext uri="{FF2B5EF4-FFF2-40B4-BE49-F238E27FC236}">
                <a16:creationId xmlns:a16="http://schemas.microsoft.com/office/drawing/2014/main" id="{E54FBE0F-6958-4C88-ACA8-D12395F9E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670" y="2938781"/>
            <a:ext cx="453336" cy="4533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77281A-9D88-4489-B124-92161A8C407A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2246257" y="3906178"/>
            <a:ext cx="1108816" cy="31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0389D4-55F1-4913-B2BB-42BE76D439D3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 flipV="1">
            <a:off x="2353904" y="4732483"/>
            <a:ext cx="1079742" cy="51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67EB84-9B4D-42EE-AD72-6F6B902E5202}"/>
              </a:ext>
            </a:extLst>
          </p:cNvPr>
          <p:cNvCxnSpPr>
            <a:stCxn id="23" idx="6"/>
          </p:cNvCxnSpPr>
          <p:nvPr/>
        </p:nvCxnSpPr>
        <p:spPr bwMode="auto">
          <a:xfrm>
            <a:off x="4102221" y="4386313"/>
            <a:ext cx="341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93E65-CD9E-4BD6-98BA-91090A69DFC5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5012244" y="4386313"/>
            <a:ext cx="1597103" cy="2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97A98-823B-4699-87EB-79BEA59F96AD}"/>
              </a:ext>
            </a:extLst>
          </p:cNvPr>
          <p:cNvCxnSpPr>
            <a:stCxn id="25" idx="6"/>
          </p:cNvCxnSpPr>
          <p:nvPr/>
        </p:nvCxnSpPr>
        <p:spPr bwMode="auto">
          <a:xfrm flipV="1">
            <a:off x="5829300" y="4871009"/>
            <a:ext cx="964610" cy="530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83649BA-79E5-48B1-B028-0CA4C0008139}"/>
              </a:ext>
            </a:extLst>
          </p:cNvPr>
          <p:cNvSpPr/>
          <p:nvPr/>
        </p:nvSpPr>
        <p:spPr bwMode="auto">
          <a:xfrm>
            <a:off x="775952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E94E70-831A-4F6F-B38D-4EA5F0C18B85}"/>
              </a:ext>
            </a:extLst>
          </p:cNvPr>
          <p:cNvSpPr/>
          <p:nvPr/>
        </p:nvSpPr>
        <p:spPr bwMode="auto">
          <a:xfrm>
            <a:off x="6413745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426FA18-7103-4F1C-BF89-548C2BDC1312}"/>
              </a:ext>
            </a:extLst>
          </p:cNvPr>
          <p:cNvCxnSpPr>
            <a:stCxn id="11" idx="6"/>
          </p:cNvCxnSpPr>
          <p:nvPr/>
        </p:nvCxnSpPr>
        <p:spPr bwMode="auto">
          <a:xfrm>
            <a:off x="1829526" y="3521170"/>
            <a:ext cx="4779821" cy="3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1046108" y="6000306"/>
            <a:ext cx="24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Startpopulation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FD36FAC-AD61-4A3B-BE07-AA092662F21D}"/>
              </a:ext>
            </a:extLst>
          </p:cNvPr>
          <p:cNvSpPr txBox="1"/>
          <p:nvPr/>
        </p:nvSpPr>
        <p:spPr>
          <a:xfrm>
            <a:off x="6510829" y="5995857"/>
            <a:ext cx="285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Verbesserte Population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1179130-7ACC-4FF8-823F-0B80C7C7CA9A}"/>
              </a:ext>
            </a:extLst>
          </p:cNvPr>
          <p:cNvSpPr txBox="1"/>
          <p:nvPr/>
        </p:nvSpPr>
        <p:spPr>
          <a:xfrm>
            <a:off x="3194019" y="4855382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Crossover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F49670-ABCF-4762-8C76-0ABF1AC43CB0}"/>
              </a:ext>
            </a:extLst>
          </p:cNvPr>
          <p:cNvSpPr txBox="1"/>
          <p:nvPr/>
        </p:nvSpPr>
        <p:spPr>
          <a:xfrm>
            <a:off x="4452858" y="4858211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Mutation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182EA0-8600-467A-BACF-904FC59242A2}"/>
              </a:ext>
            </a:extLst>
          </p:cNvPr>
          <p:cNvSpPr txBox="1"/>
          <p:nvPr/>
        </p:nvSpPr>
        <p:spPr>
          <a:xfrm>
            <a:off x="4529165" y="5683287"/>
            <a:ext cx="29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 erzeugte Chromosomen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4D2DBB-4156-4E55-BF36-01CFA432E5C0}"/>
              </a:ext>
            </a:extLst>
          </p:cNvPr>
          <p:cNvSpPr txBox="1"/>
          <p:nvPr/>
        </p:nvSpPr>
        <p:spPr>
          <a:xfrm>
            <a:off x="3887293" y="3327226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Elite Chromosom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1114</Words>
  <Application>Microsoft Office PowerPoint</Application>
  <PresentationFormat>Bildschirmpräsentation (4:3)</PresentationFormat>
  <Paragraphs>548</Paragraphs>
  <Slides>33</Slides>
  <Notes>25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MS PGothic</vt:lpstr>
      <vt:lpstr>MS PGothic</vt:lpstr>
      <vt:lpstr>Agfa Rotis Sans Serif</vt:lpstr>
      <vt:lpstr>Arial</vt:lpstr>
      <vt:lpstr>Calibri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PowerPoint-Präsentation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Einfluss der Lastkapazität auf die Verlustleistung</vt:lpstr>
      <vt:lpstr>Scheduler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401</cp:revision>
  <dcterms:created xsi:type="dcterms:W3CDTF">2014-06-29T20:59:57Z</dcterms:created>
  <dcterms:modified xsi:type="dcterms:W3CDTF">2017-11-08T07:33:47Z</dcterms:modified>
</cp:coreProperties>
</file>