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58" r:id="rId4"/>
    <p:sldId id="261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7" r:id="rId16"/>
    <p:sldId id="294" r:id="rId17"/>
    <p:sldId id="263" r:id="rId18"/>
    <p:sldId id="278" r:id="rId19"/>
    <p:sldId id="275" r:id="rId20"/>
    <p:sldId id="272" r:id="rId21"/>
    <p:sldId id="265" r:id="rId22"/>
    <p:sldId id="276" r:id="rId23"/>
    <p:sldId id="273" r:id="rId24"/>
    <p:sldId id="274" r:id="rId25"/>
    <p:sldId id="266" r:id="rId26"/>
    <p:sldId id="267" r:id="rId27"/>
    <p:sldId id="292" r:id="rId28"/>
    <p:sldId id="269" r:id="rId29"/>
    <p:sldId id="296" r:id="rId30"/>
    <p:sldId id="298" r:id="rId31"/>
    <p:sldId id="268" r:id="rId32"/>
    <p:sldId id="277" r:id="rId33"/>
    <p:sldId id="260" r:id="rId3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00509B"/>
    <a:srgbClr val="860000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 autoAdjust="0"/>
    <p:restoredTop sz="81522" autoAdjust="0"/>
  </p:normalViewPr>
  <p:slideViewPr>
    <p:cSldViewPr snapToGrid="0">
      <p:cViewPr varScale="1">
        <p:scale>
          <a:sx n="70" d="100"/>
          <a:sy n="70" d="100"/>
        </p:scale>
        <p:origin x="11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power_results\power_test\register_eval_excel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de-DE"/>
          </a:p>
        </c:rich>
      </c:tx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Absatzmenge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2013*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526800</c:v>
                </c:pt>
                <c:pt idx="1">
                  <c:v>558000</c:v>
                </c:pt>
                <c:pt idx="2">
                  <c:v>561000</c:v>
                </c:pt>
                <c:pt idx="3">
                  <c:v>684200</c:v>
                </c:pt>
                <c:pt idx="4">
                  <c:v>617000</c:v>
                </c:pt>
                <c:pt idx="5">
                  <c:v>620000</c:v>
                </c:pt>
                <c:pt idx="6">
                  <c:v>651370</c:v>
                </c:pt>
                <c:pt idx="7">
                  <c:v>685000</c:v>
                </c:pt>
                <c:pt idx="8">
                  <c:v>725900</c:v>
                </c:pt>
                <c:pt idx="9">
                  <c:v>775703</c:v>
                </c:pt>
                <c:pt idx="10">
                  <c:v>851174</c:v>
                </c:pt>
                <c:pt idx="11">
                  <c:v>887379</c:v>
                </c:pt>
                <c:pt idx="12">
                  <c:v>906477</c:v>
                </c:pt>
                <c:pt idx="13">
                  <c:v>836000</c:v>
                </c:pt>
                <c:pt idx="14">
                  <c:v>1181500</c:v>
                </c:pt>
                <c:pt idx="15">
                  <c:v>1175000</c:v>
                </c:pt>
                <c:pt idx="16">
                  <c:v>1240000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4-49B6-A014-8A1B13B31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1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rgbClr val="555555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de-DE" b="0"/>
                  <a:t>Absatzmenge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crossAx val="67451136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400" smtId="4294967295">
          <a:latin typeface="+mn-lt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A-44B1-B3F1-173D6769759C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 Register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AA-44B1-B3F1-173D6769759C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 Register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AA-44B1-B3F1-173D67697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At val="0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[µW]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\1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64-4F9B-BFEF-38959A5F9FCA}"/>
            </c:ext>
          </c:extLst>
        </c:ser>
        <c:ser>
          <c:idx val="1"/>
          <c:order val="1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64-4F9B-BFEF-38959A5F9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200" b="0">
                    <a:latin typeface="+mn-lt"/>
                  </a:defRPr>
                </a:pPr>
                <a:r>
                  <a:rPr lang="de-DE" sz="1200" b="0" dirty="0">
                    <a:latin typeface="+mn-lt"/>
                  </a:rPr>
                  <a:t>Leistung</a:t>
                </a:r>
                <a:r>
                  <a:rPr lang="de-DE" sz="1200" b="0" baseline="0" dirty="0">
                    <a:latin typeface="+mn-lt"/>
                  </a:rPr>
                  <a:t> [mW]</a:t>
                </a:r>
                <a:endParaRPr lang="de-DE" sz="1200" b="0" dirty="0">
                  <a:latin typeface="+mn-lt"/>
                </a:endParaRP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>
                    <a:latin typeface="+mn-lt"/>
                  </a:defRPr>
                </a:pPr>
                <a:r>
                  <a:rPr lang="de-DE" sz="1200" b="0">
                    <a:latin typeface="+mn-lt"/>
                  </a:rPr>
                  <a:t>Hamming-Distanz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50" b="0">
              <a:latin typeface="+mn-lt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86-4A99-9FFE-9AC7C441C68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6-4A99-9FFE-9AC7C441C68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86-4A99-9FFE-9AC7C44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</a:t>
                </a:r>
                <a:r>
                  <a:rPr lang="de-DE" sz="14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baseline="0" dirty="0"/>
                  <a:t>W]</a:t>
                </a:r>
                <a:endParaRPr lang="de-D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B1-4A73-A061-7684E889A75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B1-4A73-A061-7684E889A75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B1-4A73-A061-7684E889A75B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B1-4A73-A061-7684E889A75B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B1-4A73-A061-7684E889A75B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1B1-4A73-A061-7684E889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A-4153-96C4-02BFDB9222A5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A-4153-96C4-02BFDB9222A5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A-4153-96C4-02BFDB9222A5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2A-4153-96C4-02BFDB9222A5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2A-4153-96C4-02BFDB9222A5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Heuristik neu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82A-4153-96C4-02BFDB9222A5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Heuristik alt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</a:t>
                </a:r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dirty="0"/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20206223796113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7-4FF3-8694-F71933016B4F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7-4FF3-8694-F71933016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77195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500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0C33D06-CB4B-4B39-8D87-A59DFBB3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8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235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983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V0R0 </a:t>
            </a:r>
            <a:r>
              <a:rPr lang="de-DE" dirty="0" err="1">
                <a:latin typeface="+mn-lt"/>
              </a:rPr>
              <a:t>V0R0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91359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38956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06148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7" y="13461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V1R3</a:t>
            </a: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7310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1 </a:t>
            </a:r>
          </a:p>
          <a:p>
            <a:r>
              <a:rPr lang="de-DE" dirty="0">
                <a:latin typeface="+mn-lt"/>
              </a:rPr>
              <a:t>	  000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1</a:t>
            </a:r>
            <a:endParaRPr lang="de-DE" dirty="0">
              <a:latin typeface="+mn-lt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9FCC096-7DE1-465B-AB3B-256FCAE08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03237" y="12564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</a:t>
            </a:r>
            <a:r>
              <a:rPr lang="de-DE" dirty="0" err="1">
                <a:latin typeface="+mn-lt"/>
              </a:rPr>
              <a:t>V0R0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V1R3</a:t>
            </a: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39" y="3979766"/>
            <a:ext cx="5185760" cy="2285184"/>
          </a:xfrm>
          <a:prstGeom prst="rect">
            <a:avLst/>
          </a:prstGeom>
        </p:spPr>
      </p:pic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73129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VxR0-&gt; V0R1</a:t>
            </a:r>
          </a:p>
          <a:p>
            <a:r>
              <a:rPr lang="de-DE" dirty="0"/>
              <a:t>Chromosom: Satz an Genen</a:t>
            </a:r>
          </a:p>
          <a:p>
            <a:r>
              <a:rPr lang="de-DE" dirty="0"/>
              <a:t>Population: Satz an Chromosomen</a:t>
            </a:r>
          </a:p>
          <a:p>
            <a:r>
              <a:rPr lang="de-DE" dirty="0"/>
              <a:t>Crossover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4710545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4710545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V1R5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V1R5</a:t>
            </a:r>
          </a:p>
          <a:p>
            <a:r>
              <a:rPr lang="de-DE" dirty="0"/>
              <a:t>Erzeugen von neuen Chromosomen</a:t>
            </a:r>
          </a:p>
          <a:p>
            <a:r>
              <a:rPr lang="de-DE" dirty="0"/>
              <a:t>Bewertung</a:t>
            </a:r>
          </a:p>
          <a:p>
            <a:pPr lvl="1"/>
            <a:r>
              <a:rPr lang="de-DE" dirty="0"/>
              <a:t>Fitness-Wert</a:t>
            </a:r>
          </a:p>
          <a:p>
            <a:pPr lvl="2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2"/>
            <a:r>
              <a:rPr lang="de-DE" dirty="0"/>
              <a:t>Lastkapazität*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r>
              <a:rPr lang="de-DE" dirty="0">
                <a:sym typeface="Wingdings" panose="05000000000000000000" pitchFamily="2" charset="2"/>
              </a:rPr>
              <a:t>Startchromosom durch Heuristik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4624750" y="1558161"/>
            <a:ext cx="1556471" cy="378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Heuristik </a:t>
            </a:r>
          </a:p>
        </p:txBody>
      </p:sp>
      <p:cxnSp>
        <p:nvCxnSpPr>
          <p:cNvPr id="11" name="Gerade Verbindung mit Pfeil 10"/>
          <p:cNvCxnSpPr>
            <a:cxnSpLocks/>
            <a:stCxn id="14" idx="3"/>
          </p:cNvCxnSpPr>
          <p:nvPr/>
        </p:nvCxnSpPr>
        <p:spPr bwMode="auto">
          <a:xfrm>
            <a:off x="6181221" y="1747507"/>
            <a:ext cx="77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554632" y="1467510"/>
            <a:ext cx="3592845" cy="3438598"/>
            <a:chOff x="420453" y="1266546"/>
            <a:chExt cx="5529625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3" y="1276151"/>
              <a:ext cx="1584001" cy="527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96631" y="3228837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96631" y="445175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894962"/>
              <a:ext cx="1584000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96631" y="4897287"/>
              <a:ext cx="1662191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96631" y="589154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3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2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3" y="3008670"/>
              <a:ext cx="39094" cy="220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327727" y="5575844"/>
              <a:ext cx="0" cy="315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46243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491139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96631" y="3766696"/>
              <a:ext cx="1662189" cy="52834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327727" y="3500261"/>
              <a:ext cx="0" cy="266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>
              <a:off x="3327727" y="4295044"/>
              <a:ext cx="0" cy="156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327727" y="4723178"/>
              <a:ext cx="0" cy="17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58821" y="4030674"/>
              <a:ext cx="207257" cy="1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58822" y="4166386"/>
              <a:ext cx="999255" cy="10701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8" name="Gerader Verbinder 17"/>
          <p:cNvCxnSpPr/>
          <p:nvPr/>
        </p:nvCxnSpPr>
        <p:spPr bwMode="auto">
          <a:xfrm>
            <a:off x="430823" y="5213838"/>
            <a:ext cx="8044962" cy="87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720139" y="5639366"/>
            <a:ext cx="164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</a:t>
            </a:r>
          </a:p>
        </p:txBody>
      </p:sp>
      <p:cxnSp>
        <p:nvCxnSpPr>
          <p:cNvPr id="24" name="Gerade Verbindung mit Pfeil 23"/>
          <p:cNvCxnSpPr>
            <a:cxnSpLocks/>
            <a:stCxn id="14" idx="2"/>
            <a:endCxn id="22" idx="1"/>
          </p:cNvCxnSpPr>
          <p:nvPr/>
        </p:nvCxnSpPr>
        <p:spPr bwMode="auto">
          <a:xfrm>
            <a:off x="2443618" y="4906108"/>
            <a:ext cx="1276521" cy="964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cxnSpLocks/>
            <a:endCxn id="22" idx="3"/>
          </p:cNvCxnSpPr>
          <p:nvPr/>
        </p:nvCxnSpPr>
        <p:spPr bwMode="auto">
          <a:xfrm flipH="1">
            <a:off x="5364392" y="4906108"/>
            <a:ext cx="1257116" cy="964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B8F42F4-DF61-4BF4-8B5E-57F0362AA911}"/>
              </a:ext>
            </a:extLst>
          </p:cNvPr>
          <p:cNvGrpSpPr/>
          <p:nvPr/>
        </p:nvGrpSpPr>
        <p:grpSpPr>
          <a:xfrm>
            <a:off x="4748946" y="1467510"/>
            <a:ext cx="3592845" cy="3438598"/>
            <a:chOff x="420453" y="1266546"/>
            <a:chExt cx="5529625" cy="4896423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EB4F3214-8E44-4CAF-B710-BB0BC82BB17D}"/>
                </a:ext>
              </a:extLst>
            </p:cNvPr>
            <p:cNvSpPr/>
            <p:nvPr/>
          </p:nvSpPr>
          <p:spPr bwMode="auto">
            <a:xfrm>
              <a:off x="656573" y="1276151"/>
              <a:ext cx="1584001" cy="527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CD353ECA-3A06-4451-A632-03A5D6B5533D}"/>
                </a:ext>
              </a:extLst>
            </p:cNvPr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DF0C2376-DD77-4A4B-AD98-7FA4C67C1D54}"/>
                </a:ext>
              </a:extLst>
            </p:cNvPr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2F9A727D-473F-47FA-A9D9-1DA7E2CA1D14}"/>
                </a:ext>
              </a:extLst>
            </p:cNvPr>
            <p:cNvSpPr/>
            <p:nvPr/>
          </p:nvSpPr>
          <p:spPr bwMode="auto">
            <a:xfrm>
              <a:off x="2496631" y="3228837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B93465D1-339B-409B-A1F2-E8ED9BE3E78B}"/>
                </a:ext>
              </a:extLst>
            </p:cNvPr>
            <p:cNvSpPr/>
            <p:nvPr/>
          </p:nvSpPr>
          <p:spPr bwMode="auto">
            <a:xfrm>
              <a:off x="2496631" y="445175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1E785155-217C-4045-B4EA-C074C329517B}"/>
                </a:ext>
              </a:extLst>
            </p:cNvPr>
            <p:cNvSpPr/>
            <p:nvPr/>
          </p:nvSpPr>
          <p:spPr bwMode="auto">
            <a:xfrm>
              <a:off x="4366078" y="3894962"/>
              <a:ext cx="1584000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702C01FF-E0FD-449C-9DCB-5648BAB2BC3F}"/>
                </a:ext>
              </a:extLst>
            </p:cNvPr>
            <p:cNvSpPr/>
            <p:nvPr/>
          </p:nvSpPr>
          <p:spPr bwMode="auto">
            <a:xfrm>
              <a:off x="2496631" y="4897287"/>
              <a:ext cx="1662191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D6F2EB07-26A0-4856-9B0B-589DF520A3AA}"/>
                </a:ext>
              </a:extLst>
            </p:cNvPr>
            <p:cNvSpPr/>
            <p:nvPr/>
          </p:nvSpPr>
          <p:spPr bwMode="auto">
            <a:xfrm>
              <a:off x="2496631" y="5891545"/>
              <a:ext cx="1662191" cy="27142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170DC79A-FEB8-46C1-8FBA-61B992146AA2}"/>
                </a:ext>
              </a:extLst>
            </p:cNvPr>
            <p:cNvCxnSpPr>
              <a:cxnSpLocks/>
              <a:stCxn id="55" idx="2"/>
              <a:endCxn id="61" idx="1"/>
            </p:cNvCxnSpPr>
            <p:nvPr/>
          </p:nvCxnSpPr>
          <p:spPr bwMode="auto">
            <a:xfrm>
              <a:off x="1448573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6DDEF765-C423-4E8A-9287-5F7A51A9BE6D}"/>
                </a:ext>
              </a:extLst>
            </p:cNvPr>
            <p:cNvCxnSpPr>
              <a:cxnSpLocks/>
              <a:stCxn id="56" idx="2"/>
              <a:endCxn id="61" idx="3"/>
            </p:cNvCxnSpPr>
            <p:nvPr/>
          </p:nvCxnSpPr>
          <p:spPr bwMode="auto">
            <a:xfrm flipH="1">
              <a:off x="4459706" y="1809391"/>
              <a:ext cx="698372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7F20643C-8BC6-4398-B308-CAB1C270E778}"/>
                </a:ext>
              </a:extLst>
            </p:cNvPr>
            <p:cNvCxnSpPr>
              <a:cxnSpLocks/>
              <a:stCxn id="61" idx="2"/>
              <a:endCxn id="84" idx="0"/>
            </p:cNvCxnSpPr>
            <p:nvPr/>
          </p:nvCxnSpPr>
          <p:spPr bwMode="auto">
            <a:xfrm>
              <a:off x="3288633" y="3008670"/>
              <a:ext cx="39094" cy="220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F5B1593E-E599-44E3-A456-B9853B6D8A99}"/>
                </a:ext>
              </a:extLst>
            </p:cNvPr>
            <p:cNvCxnSpPr>
              <a:stCxn id="87" idx="2"/>
              <a:endCxn id="88" idx="0"/>
            </p:cNvCxnSpPr>
            <p:nvPr/>
          </p:nvCxnSpPr>
          <p:spPr bwMode="auto">
            <a:xfrm>
              <a:off x="3327727" y="5575844"/>
              <a:ext cx="0" cy="315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6F2981C-C9E9-49E5-8735-43A565CE4142}"/>
                </a:ext>
              </a:extLst>
            </p:cNvPr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CDCF86E8-A231-406A-9086-8072108A3ECD}"/>
                </a:ext>
              </a:extLst>
            </p:cNvPr>
            <p:cNvSpPr txBox="1"/>
            <p:nvPr/>
          </p:nvSpPr>
          <p:spPr>
            <a:xfrm rot="16200000">
              <a:off x="-146117" y="4946243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Hardware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893093CB-41FE-4225-A964-3E4FC888E93C}"/>
                </a:ext>
              </a:extLst>
            </p:cNvPr>
            <p:cNvSpPr txBox="1"/>
            <p:nvPr/>
          </p:nvSpPr>
          <p:spPr>
            <a:xfrm rot="16200000">
              <a:off x="-146118" y="2491139"/>
              <a:ext cx="1606832" cy="4736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1400" dirty="0">
                  <a:latin typeface="+mn-lt"/>
                </a:rPr>
                <a:t>Software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7E1F1832-19EA-4E12-B677-9AE9DF4E5A00}"/>
                </a:ext>
              </a:extLst>
            </p:cNvPr>
            <p:cNvSpPr/>
            <p:nvPr/>
          </p:nvSpPr>
          <p:spPr bwMode="auto">
            <a:xfrm>
              <a:off x="2496631" y="3766696"/>
              <a:ext cx="1662189" cy="52834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ACB2E9B7-4FE4-4B04-B9A9-64A257866CE3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 bwMode="auto">
            <a:xfrm>
              <a:off x="3327727" y="3500261"/>
              <a:ext cx="0" cy="266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2E5D9A0F-EBE8-468F-AECF-69967B66799D}"/>
                </a:ext>
              </a:extLst>
            </p:cNvPr>
            <p:cNvCxnSpPr>
              <a:cxnSpLocks/>
              <a:stCxn id="96" idx="2"/>
              <a:endCxn id="85" idx="0"/>
            </p:cNvCxnSpPr>
            <p:nvPr/>
          </p:nvCxnSpPr>
          <p:spPr bwMode="auto">
            <a:xfrm>
              <a:off x="3327727" y="4295044"/>
              <a:ext cx="0" cy="156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6EE08434-42DC-4FC7-8AA7-7AC99B392827}"/>
                </a:ext>
              </a:extLst>
            </p:cNvPr>
            <p:cNvCxnSpPr>
              <a:stCxn id="85" idx="2"/>
              <a:endCxn id="87" idx="0"/>
            </p:cNvCxnSpPr>
            <p:nvPr/>
          </p:nvCxnSpPr>
          <p:spPr bwMode="auto">
            <a:xfrm>
              <a:off x="3327727" y="4723178"/>
              <a:ext cx="0" cy="1741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151831C2-FCB8-4ED2-8BA4-E970121DA369}"/>
                </a:ext>
              </a:extLst>
            </p:cNvPr>
            <p:cNvCxnSpPr>
              <a:cxnSpLocks/>
              <a:stCxn id="86" idx="1"/>
              <a:endCxn id="96" idx="3"/>
            </p:cNvCxnSpPr>
            <p:nvPr/>
          </p:nvCxnSpPr>
          <p:spPr bwMode="auto">
            <a:xfrm flipH="1">
              <a:off x="4158821" y="4030674"/>
              <a:ext cx="207257" cy="1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3B99C20E-0A9C-48F9-AA9D-26019032312F}"/>
                </a:ext>
              </a:extLst>
            </p:cNvPr>
            <p:cNvCxnSpPr>
              <a:stCxn id="86" idx="2"/>
              <a:endCxn id="87" idx="3"/>
            </p:cNvCxnSpPr>
            <p:nvPr/>
          </p:nvCxnSpPr>
          <p:spPr bwMode="auto">
            <a:xfrm flipH="1">
              <a:off x="4158822" y="4166386"/>
              <a:ext cx="999255" cy="10701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sz="2000" dirty="0">
              <a:solidFill>
                <a:srgbClr val="555555"/>
              </a:solidFill>
            </a:endParaRPr>
          </a:p>
          <a:p>
            <a:endParaRPr lang="de-DE" sz="2000" dirty="0">
              <a:solidFill>
                <a:srgbClr val="555555"/>
              </a:solidFill>
            </a:endParaRPr>
          </a:p>
          <a:p>
            <a:endParaRPr lang="de-DE" sz="2000" dirty="0">
              <a:solidFill>
                <a:srgbClr val="555555"/>
              </a:solidFill>
            </a:endParaRPr>
          </a:p>
          <a:p>
            <a:endParaRPr lang="de-DE" sz="2000" dirty="0">
              <a:solidFill>
                <a:srgbClr val="555555"/>
              </a:solidFill>
            </a:endParaRPr>
          </a:p>
          <a:p>
            <a:endParaRPr lang="de-DE" sz="2000" dirty="0">
              <a:solidFill>
                <a:srgbClr val="555555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rgbClr val="555555"/>
              </a:solidFill>
            </a:endParaRPr>
          </a:p>
          <a:p>
            <a:pPr marL="3657600" lvl="8" indent="0">
              <a:buNone/>
            </a:pPr>
            <a:r>
              <a:rPr lang="de-DE" sz="1800" dirty="0">
                <a:solidFill>
                  <a:srgbClr val="555555"/>
                </a:solidFill>
              </a:rPr>
              <a:t>				</a:t>
            </a:r>
            <a:r>
              <a:rPr lang="de-DE" sz="1800" kern="0" dirty="0"/>
              <a:t> [1]</a:t>
            </a:r>
            <a:endParaRPr lang="de-DE" sz="1800" dirty="0">
              <a:solidFill>
                <a:srgbClr val="555555"/>
              </a:solidFill>
            </a:endParaRPr>
          </a:p>
          <a:p>
            <a:endParaRPr lang="de-DE" sz="2000" dirty="0">
              <a:solidFill>
                <a:srgbClr val="555555"/>
              </a:solidFill>
            </a:endParaRPr>
          </a:p>
          <a:p>
            <a:r>
              <a:rPr lang="de-DE" sz="2000" dirty="0"/>
              <a:t>1,88 Mio. Hörgeräteträger und 1,39 Mio. die aus medizinischer Sicht auf eine Hörhilfe eingewiesen wären</a:t>
            </a:r>
          </a:p>
          <a:p>
            <a:r>
              <a:rPr lang="de-DE" sz="2000" dirty="0"/>
              <a:t>Kompromiss zwischen Funktionalität und Akkulaufzeit muss gefunden werden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555555"/>
                </a:solidFill>
                <a:sym typeface="Wingdings" panose="05000000000000000000" pitchFamily="2" charset="2"/>
              </a:rPr>
              <a:t> </a:t>
            </a:r>
            <a:r>
              <a:rPr lang="de-DE" sz="2000" dirty="0"/>
              <a:t>Optimierung der Verlustleistung </a:t>
            </a:r>
          </a:p>
          <a:p>
            <a:pPr marL="3657600" lvl="8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4" name="ChartObjec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316083"/>
              </p:ext>
            </p:extLst>
          </p:nvPr>
        </p:nvGraphicFramePr>
        <p:xfrm>
          <a:off x="967299" y="1593851"/>
          <a:ext cx="5977608" cy="302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Neuberechnung der Immediate-Adressen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maximale 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Leistung Register-File: -18,33%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Gesamtleistung: -7,87%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0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503238" y="1508275"/>
            <a:ext cx="8412162" cy="46061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-Distanzen für Schreib- und Lese-Register identisch</a:t>
            </a:r>
          </a:p>
          <a:p>
            <a:r>
              <a:rPr lang="de-DE" dirty="0"/>
              <a:t>Linearer Verlauf der Schaltleistungen über der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Einfluss der Lastkapazität auf die Verlustleistung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970192"/>
              </p:ext>
            </p:extLst>
          </p:nvPr>
        </p:nvGraphicFramePr>
        <p:xfrm>
          <a:off x="1036161" y="1389589"/>
          <a:ext cx="7018770" cy="327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/>
              <a:t>Initialisieren der Register mit Zufallszahlen</a:t>
            </a:r>
          </a:p>
          <a:p>
            <a:r>
              <a:rPr lang="de-DE" dirty="0"/>
              <a:t>Mehrfaches Ausführen der Register-Allokationen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Linearer Verlauf trotz Einfluss der Register-Daten erkennbar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810090"/>
              </p:ext>
            </p:extLst>
          </p:nvPr>
        </p:nvGraphicFramePr>
        <p:xfrm>
          <a:off x="1452785" y="2385244"/>
          <a:ext cx="6513067" cy="372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41302"/>
              </p:ext>
            </p:extLst>
          </p:nvPr>
        </p:nvGraphicFramePr>
        <p:xfrm>
          <a:off x="637309" y="2216727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85D3E0E-4E0A-4B3A-8227-769560961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41150"/>
              </p:ext>
            </p:extLst>
          </p:nvPr>
        </p:nvGraphicFramePr>
        <p:xfrm>
          <a:off x="637308" y="2216726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59FAE57-86C8-4950-9143-288E84A64831}"/>
              </a:ext>
            </a:extLst>
          </p:cNvPr>
          <p:cNvSpPr txBox="1"/>
          <p:nvPr/>
        </p:nvSpPr>
        <p:spPr>
          <a:xfrm>
            <a:off x="503238" y="5261840"/>
            <a:ext cx="795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de-DE" sz="2000" dirty="0">
                <a:latin typeface="+mn-lt"/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Leistung Register-File: -8,54%</a:t>
            </a:r>
          </a:p>
          <a:p>
            <a:pPr lvl="1"/>
            <a:r>
              <a:rPr lang="de-DE" sz="2000" dirty="0">
                <a:latin typeface="+mn-lt"/>
                <a:sym typeface="Wingdings" panose="05000000000000000000" pitchFamily="2" charset="2"/>
              </a:rPr>
              <a:t>Gesamtleistung: -2,56%</a:t>
            </a:r>
            <a:endParaRPr lang="de-DE" sz="2000" kern="0" dirty="0">
              <a:latin typeface="+mn-lt"/>
            </a:endParaRPr>
          </a:p>
          <a:p>
            <a:endParaRPr lang="de-DE" dirty="0">
              <a:latin typeface="+mn-lt"/>
            </a:endParaRPr>
          </a:p>
        </p:txBody>
      </p:sp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7"/>
            <a:ext cx="8412162" cy="179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Einsatz von virtuellen Register</a:t>
            </a:r>
          </a:p>
          <a:p>
            <a:r>
              <a:rPr lang="de-DE" sz="2000" kern="0" dirty="0"/>
              <a:t>Blockieren des Register-Files um Testszenarien zu generieren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alter und neuer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Fitness 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Register-File: -9,04%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-2,56%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29689"/>
              </p:ext>
            </p:extLst>
          </p:nvPr>
        </p:nvGraphicFramePr>
        <p:xfrm>
          <a:off x="503238" y="2254179"/>
          <a:ext cx="8412163" cy="309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Ausführen des selben Testfalls mit dem selben </a:t>
            </a:r>
            <a:r>
              <a:rPr lang="de-DE" sz="2000" kern="0" dirty="0" err="1"/>
              <a:t>Seed</a:t>
            </a:r>
            <a:r>
              <a:rPr lang="de-DE" sz="2000" kern="0" dirty="0"/>
              <a:t> und unterschiedlichen Fitness-Ansätzen, bei gleicher Laufzeit</a:t>
            </a:r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kern="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>
                <a:sym typeface="Wingdings" panose="05000000000000000000" pitchFamily="2" charset="2"/>
              </a:rPr>
              <a:t> Fitness-Wert mit </a:t>
            </a:r>
            <a:r>
              <a:rPr lang="de-DE" sz="2000" kern="0" dirty="0" err="1">
                <a:sym typeface="Wingdings" panose="05000000000000000000" pitchFamily="2" charset="2"/>
              </a:rPr>
              <a:t>Hamming</a:t>
            </a:r>
            <a:r>
              <a:rPr lang="de-DE" sz="2000" kern="0" dirty="0">
                <a:sym typeface="Wingdings" panose="05000000000000000000" pitchFamily="2" charset="2"/>
              </a:rPr>
              <a:t>-Distanz und Startpopulation aus Heuristik sinnvoll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291573"/>
              </p:ext>
            </p:extLst>
          </p:nvPr>
        </p:nvGraphicFramePr>
        <p:xfrm>
          <a:off x="1874524" y="2349477"/>
          <a:ext cx="550333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Registerzugriffe zur Verlustleistungsoptimierung sinnvoll</a:t>
            </a:r>
          </a:p>
          <a:p>
            <a:r>
              <a:rPr lang="de-DE" dirty="0"/>
              <a:t>Im Best-Case ist eine Einsparung der Leistung von 18,33% im Register-File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sinnvoll und eine Startpopulation durch die  Heuristik verbessert das Ergebnis um 20% bei gleicher Laufzeit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 in Hörgerätprozessoren 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Verlustleistungsoptimierte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Verlustleistungsanalyse</a:t>
            </a:r>
          </a:p>
          <a:p>
            <a:r>
              <a:rPr lang="de-DE" dirty="0"/>
              <a:t>Hardware-Anpassungen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/>
              <a:t>Optimierung durch Software </a:t>
            </a:r>
          </a:p>
          <a:p>
            <a:pPr marL="457200" lvl="1" indent="0">
              <a:buNone/>
            </a:pPr>
            <a:r>
              <a:rPr lang="de-DE" sz="20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/>
              <a:t>Keine Hardware-Anpassung + Performance-Einbuße</a:t>
            </a:r>
          </a:p>
          <a:p>
            <a:r>
              <a:rPr lang="de-DE" sz="2000" dirty="0"/>
              <a:t>Register-File Anteil von ca. 65% an der Gesamtleistung</a:t>
            </a:r>
          </a:p>
          <a:p>
            <a:pPr lvl="1"/>
            <a:r>
              <a:rPr lang="de-DE" sz="2000" dirty="0"/>
              <a:t>64 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95" y="3962401"/>
            <a:ext cx="5360530" cy="23621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3525730" y="3994944"/>
            <a:ext cx="1260267" cy="236219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6960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1006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56163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718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794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8080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</a:t>
            </a:r>
            <a:r>
              <a:rPr lang="de-DE" dirty="0" err="1"/>
              <a:t>V0R0</a:t>
            </a:r>
            <a:r>
              <a:rPr lang="de-DE" dirty="0"/>
              <a:t> </a:t>
            </a:r>
            <a:r>
              <a:rPr lang="de-DE" dirty="0" err="1"/>
              <a:t>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607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1134</Words>
  <Application>Microsoft Office PowerPoint</Application>
  <PresentationFormat>Bildschirmpräsentation (4:3)</PresentationFormat>
  <Paragraphs>594</Paragraphs>
  <Slides>33</Slides>
  <Notes>25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MS PGothic</vt:lpstr>
      <vt:lpstr>MS PGothic</vt:lpstr>
      <vt:lpstr>Agfa Rotis Sans Serif</vt:lpstr>
      <vt:lpstr>Arial</vt:lpstr>
      <vt:lpstr>Calibri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Alte Heuristik für die Register-Allokation</vt:lpstr>
      <vt:lpstr>Neue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Einfluss der Register-Daten</vt:lpstr>
      <vt:lpstr>Synthetische Testfälle </vt:lpstr>
      <vt:lpstr>Verlustleistungseinsparung</vt:lpstr>
      <vt:lpstr>Fitness-Funktionsansätze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370</cp:revision>
  <dcterms:created xsi:type="dcterms:W3CDTF">2014-06-29T20:59:57Z</dcterms:created>
  <dcterms:modified xsi:type="dcterms:W3CDTF">2017-11-07T06:47:26Z</dcterms:modified>
</cp:coreProperties>
</file>