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9" r:id="rId3"/>
    <p:sldId id="258" r:id="rId4"/>
    <p:sldId id="261" r:id="rId5"/>
    <p:sldId id="279" r:id="rId6"/>
    <p:sldId id="290" r:id="rId7"/>
    <p:sldId id="297" r:id="rId8"/>
    <p:sldId id="294" r:id="rId9"/>
    <p:sldId id="263" r:id="rId10"/>
    <p:sldId id="278" r:id="rId11"/>
    <p:sldId id="275" r:id="rId12"/>
    <p:sldId id="272" r:id="rId13"/>
    <p:sldId id="265" r:id="rId14"/>
    <p:sldId id="276" r:id="rId15"/>
    <p:sldId id="274" r:id="rId16"/>
    <p:sldId id="266" r:id="rId17"/>
    <p:sldId id="267" r:id="rId18"/>
    <p:sldId id="269" r:id="rId19"/>
    <p:sldId id="296" r:id="rId20"/>
    <p:sldId id="298" r:id="rId21"/>
    <p:sldId id="268" r:id="rId22"/>
    <p:sldId id="277" r:id="rId23"/>
    <p:sldId id="273" r:id="rId24"/>
    <p:sldId id="260" r:id="rId25"/>
    <p:sldId id="300" r:id="rId26"/>
    <p:sldId id="301" r:id="rId27"/>
    <p:sldId id="292" r:id="rId28"/>
    <p:sldId id="280" r:id="rId29"/>
    <p:sldId id="282" r:id="rId30"/>
    <p:sldId id="283" r:id="rId31"/>
    <p:sldId id="284" r:id="rId32"/>
    <p:sldId id="286" r:id="rId33"/>
    <p:sldId id="288" r:id="rId34"/>
    <p:sldId id="289" r:id="rId3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18A6A5"/>
    <a:srgbClr val="FFFF00"/>
    <a:srgbClr val="00509B"/>
    <a:srgbClr val="D6D6D6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1522" autoAdjust="0"/>
  </p:normalViewPr>
  <p:slideViewPr>
    <p:cSldViewPr snapToGrid="0">
      <p:cViewPr varScale="1">
        <p:scale>
          <a:sx n="104" d="100"/>
          <a:sy n="104" d="100"/>
        </p:scale>
        <p:origin x="2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Documents\MA\Masterarbeit\register_eval_excel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Documents\MA\Masterarbeit\register_eval_excel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Register-File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[register_eval_excel.xlsx]Sheet25!$H$26:$K$26</c:f>
              <c:strCache>
                <c:ptCount val="4"/>
                <c:pt idx="0">
                  <c:v>Worst-Case</c:v>
                </c:pt>
                <c:pt idx="1">
                  <c:v>Best-Case</c:v>
                </c:pt>
                <c:pt idx="2">
                  <c:v>Worst-Case</c:v>
                </c:pt>
                <c:pt idx="3">
                  <c:v>Best-Case</c:v>
                </c:pt>
              </c:strCache>
            </c:strRef>
          </c:cat>
          <c:val>
            <c:numRef>
              <c:f>[register_eval_excel.xlsx]Sheet25!$J$25:$M$25</c:f>
              <c:numCache>
                <c:formatCode>General</c:formatCode>
                <c:ptCount val="4"/>
                <c:pt idx="0">
                  <c:v>95.021639899999997</c:v>
                </c:pt>
                <c:pt idx="1">
                  <c:v>80.3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8-4269-8F10-06D7CFEC1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531400"/>
        <c:axId val="499511392"/>
      </c:barChart>
      <c:barChart>
        <c:barDir val="col"/>
        <c:grouping val="clustered"/>
        <c:varyColors val="0"/>
        <c:ser>
          <c:idx val="0"/>
          <c:order val="0"/>
          <c:tx>
            <c:v>Gesamtleistung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[register_eval_excel.xlsx]Sheet25!$H$26:$K$26</c:f>
              <c:strCache>
                <c:ptCount val="4"/>
                <c:pt idx="0">
                  <c:v>Worst-Case</c:v>
                </c:pt>
                <c:pt idx="1">
                  <c:v>Best-Case</c:v>
                </c:pt>
                <c:pt idx="2">
                  <c:v>Worst-Case</c:v>
                </c:pt>
                <c:pt idx="3">
                  <c:v>Best-Case</c:v>
                </c:pt>
              </c:strCache>
            </c:strRef>
          </c:cat>
          <c:val>
            <c:numRef>
              <c:f>[register_eval_excel.xlsx]Sheet25!$H$24:$K$24</c:f>
              <c:numCache>
                <c:formatCode>General</c:formatCode>
                <c:ptCount val="4"/>
                <c:pt idx="2" formatCode="0.00000E+00">
                  <c:v>1.883356265</c:v>
                </c:pt>
                <c:pt idx="3" formatCode="0.00000E+00">
                  <c:v>1.7459500000000001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8-4269-8F10-06D7CFEC1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11984"/>
        <c:axId val="275712968"/>
      </c:barChart>
      <c:catAx>
        <c:axId val="499531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11392"/>
        <c:crosses val="autoZero"/>
        <c:auto val="1"/>
        <c:lblAlgn val="ctr"/>
        <c:lblOffset val="100"/>
        <c:noMultiLvlLbl val="0"/>
      </c:catAx>
      <c:valAx>
        <c:axId val="499511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100" dirty="0"/>
                  <a:t>Schaltleistung </a:t>
                </a:r>
                <a:r>
                  <a:rPr lang="de-DE" sz="1100" dirty="0" smtClean="0"/>
                  <a:t>[</a:t>
                </a:r>
                <a:r>
                  <a:rPr lang="de-DE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100" dirty="0" smtClean="0"/>
                  <a:t>W</a:t>
                </a:r>
                <a:r>
                  <a:rPr lang="de-DE" sz="1100" dirty="0"/>
                  <a:t>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31400"/>
        <c:crosses val="autoZero"/>
        <c:crossBetween val="between"/>
      </c:valAx>
      <c:valAx>
        <c:axId val="27571296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 [mW]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711984"/>
        <c:crosses val="max"/>
        <c:crossBetween val="between"/>
      </c:valAx>
      <c:catAx>
        <c:axId val="275711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5712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4-4925-B918-3280369B3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7E-462F-84B6-27BCB9BA93B2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Read-Ports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57E-462F-84B6-27BCB9BA93B2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Write-Ports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57E-462F-84B6-27BCB9BA9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 val="autoZero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>
                    <a:latin typeface="+mn-lt"/>
                  </a:rPr>
                  <a:t>Schaltleistung </a:t>
                </a:r>
                <a:r>
                  <a:rPr lang="de-DE" sz="1400" dirty="0" smtClean="0">
                    <a:latin typeface="+mn-lt"/>
                  </a:rPr>
                  <a:t>[</a:t>
                </a:r>
                <a:r>
                  <a:rPr lang="de-DE" sz="1400" dirty="0" smtClean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sz="1400" dirty="0" smtClean="0">
                    <a:latin typeface="+mn-lt"/>
                  </a:rPr>
                  <a:t>W</a:t>
                </a:r>
                <a:r>
                  <a:rPr lang="de-DE" sz="1400" dirty="0">
                    <a:latin typeface="+mn-lt"/>
                  </a:rPr>
                  <a:t>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59-4A7C-BE58-47BD02AFAD7A}"/>
            </c:ext>
          </c:extLst>
        </c:ser>
        <c:ser>
          <c:idx val="0"/>
          <c:order val="1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59-4A7C-BE58-47BD02AFA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Hamming-Distanz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heuristic_final!$K$95:$N$95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45.870216126787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heuristic_final!$I$94:$L$94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1.7202025046572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BC-47B5-8815-D62FA2740015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BC-47B5-8815-D62FA2740015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BC-47B5-8815-D62FA2740015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509B"/>
              </a:solidFill>
              <a:ln w="9525">
                <a:solidFill>
                  <a:srgbClr val="00509B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8BC-47B5-8815-D62FA2740015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8BC-47B5-8815-D62FA2740015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8BC-47B5-8815-D62FA2740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90-468E-A610-EC2F0C044284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690-468E-A610-EC2F0C044284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690-468E-A610-EC2F0C044284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690-468E-A610-EC2F0C044284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690-468E-A610-EC2F0C044284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690-468E-A610-EC2F0C044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44-44D0-AC75-590780292A98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44-44D0-AC75-590780292A98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44-44D0-AC75-590780292A98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44-44D0-AC75-590780292A98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44-44D0-AC75-590780292A98}"/>
            </c:ext>
          </c:extLst>
        </c:ser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verlustleitungsoptimierte Heuristik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144-44D0-AC75-590780292A98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default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144-44D0-AC75-590780292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>
                    <a:latin typeface="+mn-lt"/>
                  </a:rPr>
                  <a:t>Schaltleistung [</a:t>
                </a:r>
                <a:r>
                  <a:rPr lang="de-DE" sz="1400" dirty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sz="1400" dirty="0">
                    <a:latin typeface="+mn-lt"/>
                  </a:rPr>
                  <a:t>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354112325505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[2]heuristic_final!$L$92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heuristic_final!$W$93:$Z$93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45.572032831842002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[2]heuristic_final!$K$92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heuristic_final!$U$94:$X$94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1.7203574534506001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B-4E32-AFE8-C6C690564BCE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B-4E32-AFE8-C6C690564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</a:t>
            </a:r>
            <a:r>
              <a:rPr lang="de-DE" baseline="0" dirty="0" smtClean="0"/>
              <a:t> entstanden in der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r>
              <a:rPr lang="de-DE" dirty="0" smtClean="0"/>
              <a:t> in der eigentlich</a:t>
            </a:r>
            <a:r>
              <a:rPr lang="de-DE" baseline="0" dirty="0" smtClean="0"/>
              <a:t> nur Daten anliegen sollten Abhängigkeiten</a:t>
            </a:r>
          </a:p>
          <a:p>
            <a:r>
              <a:rPr lang="de-DE" baseline="0" dirty="0" smtClean="0"/>
              <a:t>Verlustleistung der Standardzellen bekannt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Adressleitungen des Prozessors</a:t>
            </a:r>
          </a:p>
          <a:p>
            <a:r>
              <a:rPr lang="de-DE" dirty="0" smtClean="0"/>
              <a:t>Nur </a:t>
            </a:r>
            <a:r>
              <a:rPr lang="de-DE" dirty="0" smtClean="0"/>
              <a:t>Adressen werden beeinflusst </a:t>
            </a:r>
            <a:r>
              <a:rPr lang="de-DE" dirty="0" smtClean="0"/>
              <a:t>nicht Daten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Freiheitsgrad</a:t>
            </a:r>
            <a:r>
              <a:rPr lang="de-DE" baseline="0" dirty="0"/>
              <a:t> </a:t>
            </a:r>
            <a:r>
              <a:rPr lang="de-DE" baseline="0" dirty="0" smtClean="0"/>
              <a:t>wird ausgenutzt</a:t>
            </a:r>
            <a:endParaRPr lang="de-DE" baseline="0" dirty="0"/>
          </a:p>
          <a:p>
            <a:r>
              <a:rPr lang="de-DE" baseline="0" dirty="0"/>
              <a:t>Nur Target </a:t>
            </a:r>
            <a:r>
              <a:rPr lang="de-DE" baseline="0" dirty="0" err="1"/>
              <a:t>allokierbar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Unterschiedliche</a:t>
            </a:r>
            <a:r>
              <a:rPr lang="de-DE" baseline="0" dirty="0" smtClean="0"/>
              <a:t> Gewichte durch Lastkapazität</a:t>
            </a:r>
          </a:p>
          <a:p>
            <a:r>
              <a:rPr lang="de-DE" baseline="0" dirty="0" smtClean="0"/>
              <a:t>Adress-Bits weißen unterschiedliche Lasten auf aufgrund der Multiplexer Anordnung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238" y="6400800"/>
            <a:ext cx="8412162" cy="381000"/>
          </a:xfrm>
        </p:spPr>
        <p:txBody>
          <a:bodyPr/>
          <a:lstStyle/>
          <a:p>
            <a:pPr algn="ctr"/>
            <a:r>
              <a:rPr lang="de-DE" dirty="0"/>
              <a:t>Masterarbeit		René Weinmann		13.November 2017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fik 69">
            <a:extLst>
              <a:ext uri="{FF2B5EF4-FFF2-40B4-BE49-F238E27FC236}">
                <a16:creationId xmlns:a16="http://schemas.microsoft.com/office/drawing/2014/main" id="{200327B2-5B4F-4FAA-B8C6-99176E912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88" y="1675382"/>
            <a:ext cx="3258617" cy="312065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Bewertung durch Fitness-Wert</a:t>
            </a:r>
          </a:p>
          <a:p>
            <a:pPr lvl="1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r>
              <a:rPr lang="de-DE" dirty="0"/>
              <a:t>Lastkapazität x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endParaRPr lang="de-DE" dirty="0"/>
          </a:p>
          <a:p>
            <a:r>
              <a:rPr lang="de-DE" dirty="0"/>
              <a:t>Algorithmus terminiert nachdem eine bestimmte Anzahl an Durchläufen keine Verbesserung findet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1163-720A-4E7F-AFE1-BA5FEBBC4751}"/>
              </a:ext>
            </a:extLst>
          </p:cNvPr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4" name="Gerade Verbindung mit Pfeil 43"/>
            <p:cNvCxnSpPr>
              <a:cxnSpLocks/>
              <a:stCxn id="42" idx="2"/>
              <a:endCxn id="43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39" idx="2"/>
              <a:endCxn id="40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40" idx="2"/>
              <a:endCxn id="41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48" name="Gerade Verbindung mit Pfeil 47"/>
            <p:cNvCxnSpPr>
              <a:stCxn id="41" idx="2"/>
              <a:endCxn id="4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Gerade Verbindung mit Pfeil 48"/>
            <p:cNvCxnSpPr>
              <a:stCxn id="47" idx="2"/>
              <a:endCxn id="42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winkelter Verbinder 49"/>
            <p:cNvCxnSpPr>
              <a:stCxn id="42" idx="1"/>
              <a:endCxn id="40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3BC7A-97E3-4A2D-B0F1-F11D31E37E38}"/>
              </a:ext>
            </a:extLst>
          </p:cNvPr>
          <p:cNvGrpSpPr/>
          <p:nvPr/>
        </p:nvGrpSpPr>
        <p:grpSpPr>
          <a:xfrm>
            <a:off x="6954916" y="1574798"/>
            <a:ext cx="1556474" cy="4349222"/>
            <a:chOff x="6959452" y="1571795"/>
            <a:chExt cx="1556474" cy="4349222"/>
          </a:xfrm>
        </p:grpSpPr>
        <p:sp>
          <p:nvSpPr>
            <p:cNvPr id="20" name="Abgerundetes Rechteck 38">
              <a:extLst>
                <a:ext uri="{FF2B5EF4-FFF2-40B4-BE49-F238E27FC236}">
                  <a16:creationId xmlns:a16="http://schemas.microsoft.com/office/drawing/2014/main" id="{CF6FE705-7987-4674-B518-0AC9FA279A4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21" name="Abgerundetes Rechteck 39">
              <a:extLst>
                <a:ext uri="{FF2B5EF4-FFF2-40B4-BE49-F238E27FC236}">
                  <a16:creationId xmlns:a16="http://schemas.microsoft.com/office/drawing/2014/main" id="{6C4ED015-761B-4EAB-89EC-404F56D7FE68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22" name="Abgerundetes Rechteck 40">
              <a:extLst>
                <a:ext uri="{FF2B5EF4-FFF2-40B4-BE49-F238E27FC236}">
                  <a16:creationId xmlns:a16="http://schemas.microsoft.com/office/drawing/2014/main" id="{2123384B-5CE3-4DCD-97EB-FBDFF130024F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23" name="Abgerundetes Rechteck 41">
              <a:extLst>
                <a:ext uri="{FF2B5EF4-FFF2-40B4-BE49-F238E27FC236}">
                  <a16:creationId xmlns:a16="http://schemas.microsoft.com/office/drawing/2014/main" id="{FE69185E-5EBF-472A-8A85-14F8DEB2AE32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4" name="Abgerundetes Rechteck 42">
              <a:extLst>
                <a:ext uri="{FF2B5EF4-FFF2-40B4-BE49-F238E27FC236}">
                  <a16:creationId xmlns:a16="http://schemas.microsoft.com/office/drawing/2014/main" id="{2C4165D7-12D4-4485-B81B-46370964324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7E98E8E-8FDE-4C0E-86EA-6F27516FAFBF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4ACC885-CEFA-4BA4-A429-89E9764B7B64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C55063E-F7C1-4158-8889-42C20C50C90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Abgerundetes Rechteck 46">
              <a:extLst>
                <a:ext uri="{FF2B5EF4-FFF2-40B4-BE49-F238E27FC236}">
                  <a16:creationId xmlns:a16="http://schemas.microsoft.com/office/drawing/2014/main" id="{F6D4F339-94D8-4C1F-8143-FEE2183144BF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87719A8-048A-44B8-930E-98839AB24E74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C9B2F04-9283-4D0B-B764-4BA0CBF3F39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Gewinkelter Verbinder 49">
              <a:extLst>
                <a:ext uri="{FF2B5EF4-FFF2-40B4-BE49-F238E27FC236}">
                  <a16:creationId xmlns:a16="http://schemas.microsoft.com/office/drawing/2014/main" id="{C04440E2-D34D-478E-A20E-CC7864F8BB21}"/>
                </a:ext>
              </a:extLst>
            </p:cNvPr>
            <p:cNvCxnSpPr>
              <a:stCxn id="23" idx="1"/>
              <a:endCxn id="21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5B534F8-A32D-4AD0-BB0C-8A8098D6BD56}"/>
              </a:ext>
            </a:extLst>
          </p:cNvPr>
          <p:cNvGrpSpPr/>
          <p:nvPr/>
        </p:nvGrpSpPr>
        <p:grpSpPr>
          <a:xfrm>
            <a:off x="6955760" y="1565749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38">
              <a:extLst>
                <a:ext uri="{FF2B5EF4-FFF2-40B4-BE49-F238E27FC236}">
                  <a16:creationId xmlns:a16="http://schemas.microsoft.com/office/drawing/2014/main" id="{F2CEA979-E745-4846-83CA-862457209EE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39">
              <a:extLst>
                <a:ext uri="{FF2B5EF4-FFF2-40B4-BE49-F238E27FC236}">
                  <a16:creationId xmlns:a16="http://schemas.microsoft.com/office/drawing/2014/main" id="{EF86589D-BB1D-456F-93DE-8F20CAF2AD61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40">
              <a:extLst>
                <a:ext uri="{FF2B5EF4-FFF2-40B4-BE49-F238E27FC236}">
                  <a16:creationId xmlns:a16="http://schemas.microsoft.com/office/drawing/2014/main" id="{07D5D6EF-BCC3-492D-BFC8-DACFBE61BE1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41">
              <a:extLst>
                <a:ext uri="{FF2B5EF4-FFF2-40B4-BE49-F238E27FC236}">
                  <a16:creationId xmlns:a16="http://schemas.microsoft.com/office/drawing/2014/main" id="{FC1E7281-B79D-4E19-9767-E8C9BF8CDAD9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42">
              <a:extLst>
                <a:ext uri="{FF2B5EF4-FFF2-40B4-BE49-F238E27FC236}">
                  <a16:creationId xmlns:a16="http://schemas.microsoft.com/office/drawing/2014/main" id="{7EA275BB-F094-4CEE-B191-26CF9A670C4B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9A8AFFB-4A31-4E42-8C7B-4EFC1780A4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9B1F195-4AF0-48BE-88B5-6CFA64667661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8867B28-F953-4894-B1ED-6A136BA0F5DF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Abgerundetes Rechteck 46">
              <a:extLst>
                <a:ext uri="{FF2B5EF4-FFF2-40B4-BE49-F238E27FC236}">
                  <a16:creationId xmlns:a16="http://schemas.microsoft.com/office/drawing/2014/main" id="{ACF35E51-EBEA-4CDB-9B1C-787544A89639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9545AAD-D2B4-428F-AE7E-308966119F25}"/>
                </a:ext>
              </a:extLst>
            </p:cNvPr>
            <p:cNvCxnSpPr>
              <a:stCxn id="35" idx="2"/>
              <a:endCxn id="53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92A7DCD-5D7E-4298-A126-E8C98B5862A4}"/>
                </a:ext>
              </a:extLst>
            </p:cNvPr>
            <p:cNvCxnSpPr>
              <a:stCxn id="53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winkelter Verbinder 49">
              <a:extLst>
                <a:ext uri="{FF2B5EF4-FFF2-40B4-BE49-F238E27FC236}">
                  <a16:creationId xmlns:a16="http://schemas.microsoft.com/office/drawing/2014/main" id="{F00E748F-2369-4938-BA33-8293DC37F496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63E9F6-C6BE-4E28-AB6B-DFFD3FE98D52}"/>
              </a:ext>
            </a:extLst>
          </p:cNvPr>
          <p:cNvGrpSpPr/>
          <p:nvPr/>
        </p:nvGrpSpPr>
        <p:grpSpPr>
          <a:xfrm>
            <a:off x="6952642" y="1565749"/>
            <a:ext cx="1556474" cy="4349222"/>
            <a:chOff x="6959452" y="1571795"/>
            <a:chExt cx="1556474" cy="4349222"/>
          </a:xfrm>
        </p:grpSpPr>
        <p:sp>
          <p:nvSpPr>
            <p:cNvPr id="58" name="Abgerundetes Rechteck 38">
              <a:extLst>
                <a:ext uri="{FF2B5EF4-FFF2-40B4-BE49-F238E27FC236}">
                  <a16:creationId xmlns:a16="http://schemas.microsoft.com/office/drawing/2014/main" id="{D5F891F8-B400-414C-8B84-AA2FDC85BC8C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9" name="Abgerundetes Rechteck 39">
              <a:extLst>
                <a:ext uri="{FF2B5EF4-FFF2-40B4-BE49-F238E27FC236}">
                  <a16:creationId xmlns:a16="http://schemas.microsoft.com/office/drawing/2014/main" id="{A97DB469-EAD5-4443-AD6B-EB28900616A9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60" name="Abgerundetes Rechteck 40">
              <a:extLst>
                <a:ext uri="{FF2B5EF4-FFF2-40B4-BE49-F238E27FC236}">
                  <a16:creationId xmlns:a16="http://schemas.microsoft.com/office/drawing/2014/main" id="{243C8466-2F33-44E6-82DE-825FA37669B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61" name="Abgerundetes Rechteck 41">
              <a:extLst>
                <a:ext uri="{FF2B5EF4-FFF2-40B4-BE49-F238E27FC236}">
                  <a16:creationId xmlns:a16="http://schemas.microsoft.com/office/drawing/2014/main" id="{CBF2A46B-C85D-4824-9AF8-3BFBCFBD507A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62" name="Abgerundetes Rechteck 42">
              <a:extLst>
                <a:ext uri="{FF2B5EF4-FFF2-40B4-BE49-F238E27FC236}">
                  <a16:creationId xmlns:a16="http://schemas.microsoft.com/office/drawing/2014/main" id="{37CFF0CA-E05C-4FCE-82D5-30BFD0046A16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87D0CB85-A9BB-4683-A6C5-53A6B002909E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F6B3E528-F276-42D3-8B2E-3A802424AA8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AF031C00-8C14-4368-9F32-23FDF46FCCBF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Abgerundetes Rechteck 46">
              <a:extLst>
                <a:ext uri="{FF2B5EF4-FFF2-40B4-BE49-F238E27FC236}">
                  <a16:creationId xmlns:a16="http://schemas.microsoft.com/office/drawing/2014/main" id="{8F233D03-3A07-425F-BAC0-7157870B098B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4034252-6162-406C-83C9-8E83EE1DF005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51814FD-FE5E-4840-9A77-4EBBFD26CE10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winkelter Verbinder 49">
              <a:extLst>
                <a:ext uri="{FF2B5EF4-FFF2-40B4-BE49-F238E27FC236}">
                  <a16:creationId xmlns:a16="http://schemas.microsoft.com/office/drawing/2014/main" id="{3CE78E61-91D3-47A2-A1C1-4B4F2602EF68}"/>
                </a:ext>
              </a:extLst>
            </p:cNvPr>
            <p:cNvCxnSpPr>
              <a:stCxn id="61" idx="1"/>
              <a:endCxn id="59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1268600" y="3027926"/>
                <a:ext cx="2644698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</a:rPr>
                            <m:t>dyn</m:t>
                          </m:r>
                        </m:sub>
                      </m:sSub>
                      <m:r>
                        <a:rPr lang="de-DE" b="0" i="0" smtClean="0">
                          <a:latin typeface="+mn-lt"/>
                        </a:rPr>
                        <m:t>= </m:t>
                      </m:r>
                      <m: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∝ 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dd</m:t>
                          </m:r>
                        </m:sub>
                        <m:sup>
                          <m: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>
                  <a:latin typeface="+mn-lt"/>
                </a:endParaRPr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00" y="3027926"/>
                <a:ext cx="2644698" cy="433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Verlustleistungsanalyse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2316361" y="1274618"/>
            <a:ext cx="4824976" cy="4913856"/>
            <a:chOff x="464857" y="1266546"/>
            <a:chExt cx="5485221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4" y="1276151"/>
              <a:ext cx="1584001" cy="52766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1952153"/>
              <a:ext cx="2342148" cy="9552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57537" y="3053966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57537" y="4307025"/>
              <a:ext cx="1662191" cy="60544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smtClean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 in der ASIC-Implementierung 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747700"/>
              <a:ext cx="1584000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ASIC-Netzliste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57537" y="5053746"/>
              <a:ext cx="1662191" cy="6785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57537" y="5891545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4" y="1803813"/>
              <a:ext cx="668984" cy="6259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3" cy="6204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2" y="2907434"/>
              <a:ext cx="0" cy="14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288632" y="5732302"/>
              <a:ext cx="0" cy="159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4" y="3501929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7" y="4990647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8" y="2535542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57538" y="3619435"/>
              <a:ext cx="1662189" cy="5283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288632" y="3325390"/>
              <a:ext cx="1" cy="294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 bwMode="auto">
            <a:xfrm flipH="1">
              <a:off x="3288632" y="4147781"/>
              <a:ext cx="1" cy="159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288632" y="4912467"/>
              <a:ext cx="0" cy="1412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cxnSpLocks/>
              <a:stCxn id="12" idx="1"/>
              <a:endCxn id="45" idx="3"/>
            </p:cNvCxnSpPr>
            <p:nvPr/>
          </p:nvCxnSpPr>
          <p:spPr bwMode="auto">
            <a:xfrm flipH="1">
              <a:off x="4119727" y="3883412"/>
              <a:ext cx="246351" cy="1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119727" y="4019124"/>
              <a:ext cx="1038351" cy="1373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4"/>
          <a:stretch/>
        </p:blipFill>
        <p:spPr>
          <a:xfrm>
            <a:off x="7349013" y="2107681"/>
            <a:ext cx="866727" cy="862294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7244629" y="2969975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/>
              <a:t>Register-Adressierung</a:t>
            </a:r>
            <a:endParaRPr lang="de-DE" sz="1800" dirty="0"/>
          </a:p>
        </p:txBody>
      </p:sp>
      <p:sp>
        <p:nvSpPr>
          <p:cNvPr id="29" name="Pfeil nach rechts 28"/>
          <p:cNvSpPr/>
          <p:nvPr/>
        </p:nvSpPr>
        <p:spPr bwMode="auto">
          <a:xfrm rot="10800000">
            <a:off x="6013009" y="2339833"/>
            <a:ext cx="1153352" cy="39799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u="sng" dirty="0" err="1">
                <a:latin typeface="+mn-lt"/>
              </a:rPr>
              <a:t>Worst</a:t>
            </a:r>
            <a:r>
              <a:rPr lang="de-DE" u="sng" dirty="0">
                <a:latin typeface="+mn-lt"/>
              </a:rPr>
              <a:t>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Maximaler Adresssprung an allen Ports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u="sng" dirty="0">
                <a:latin typeface="+mn-lt"/>
              </a:rPr>
              <a:t>Best-Case: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Kein Adresswechsel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smtClean="0">
                <a:latin typeface="+mn-lt"/>
                <a:sym typeface="Wingdings" panose="05000000000000000000" pitchFamily="2" charset="2"/>
              </a:rPr>
              <a:t>0</a:t>
            </a:r>
            <a:endParaRPr lang="de-DE" dirty="0">
              <a:latin typeface="+mn-lt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875089"/>
              </p:ext>
            </p:extLst>
          </p:nvPr>
        </p:nvGraphicFramePr>
        <p:xfrm>
          <a:off x="2185194" y="4211781"/>
          <a:ext cx="5048250" cy="223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6" name="Pfeil nach rechts 5"/>
          <p:cNvSpPr/>
          <p:nvPr/>
        </p:nvSpPr>
        <p:spPr bwMode="auto">
          <a:xfrm rot="1422849">
            <a:off x="3180917" y="5033914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18,33%</a:t>
            </a:r>
            <a:endParaRPr lang="de-DE" dirty="0"/>
          </a:p>
        </p:txBody>
      </p:sp>
      <p:sp>
        <p:nvSpPr>
          <p:cNvPr id="8" name="Pfeil nach rechts 7"/>
          <p:cNvSpPr/>
          <p:nvPr/>
        </p:nvSpPr>
        <p:spPr bwMode="auto">
          <a:xfrm rot="1422849">
            <a:off x="4462239" y="5033915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7,87%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sp>
        <p:nvSpPr>
          <p:cNvPr id="6" name="Inhaltsplatzhalter 1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3797829" cy="4659312"/>
          </a:xfrm>
        </p:spPr>
        <p:txBody>
          <a:bodyPr/>
          <a:lstStyle/>
          <a:p>
            <a:r>
              <a:rPr lang="de-DE" sz="2400" dirty="0" err="1"/>
              <a:t>Hamming</a:t>
            </a:r>
            <a:r>
              <a:rPr lang="de-DE" sz="2400" dirty="0"/>
              <a:t>-Distanzen für Read- und Write-Ports identisch</a:t>
            </a:r>
          </a:p>
          <a:p>
            <a:r>
              <a:rPr lang="de-DE" sz="2400" dirty="0" smtClean="0"/>
              <a:t>Verlauf </a:t>
            </a:r>
            <a:r>
              <a:rPr lang="de-DE" sz="2400" dirty="0"/>
              <a:t>der Schaltleistungen über der </a:t>
            </a:r>
            <a:r>
              <a:rPr lang="de-DE" sz="2400" dirty="0" err="1"/>
              <a:t>Hamming</a:t>
            </a:r>
            <a:r>
              <a:rPr lang="de-DE" sz="2400" dirty="0"/>
              <a:t>-Distanz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Einfluss der Lastkapazität auf die Verlustleistung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7452955"/>
              </p:ext>
            </p:extLst>
          </p:nvPr>
        </p:nvGraphicFramePr>
        <p:xfrm>
          <a:off x="4301067" y="1665288"/>
          <a:ext cx="4614333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503239" y="1665288"/>
            <a:ext cx="4017962" cy="4659312"/>
          </a:xfrm>
        </p:spPr>
        <p:txBody>
          <a:bodyPr/>
          <a:lstStyle/>
          <a:p>
            <a:r>
              <a:rPr lang="de-DE" sz="2400" dirty="0"/>
              <a:t>Initialisieren der Register mit Zufallszahlen</a:t>
            </a:r>
          </a:p>
          <a:p>
            <a:r>
              <a:rPr lang="de-DE" sz="2400" dirty="0"/>
              <a:t>Mehrfaches Ausführen der </a:t>
            </a:r>
            <a:r>
              <a:rPr lang="de-DE" sz="2400" dirty="0" smtClean="0"/>
              <a:t>Register-Allokation</a:t>
            </a:r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 smtClean="0">
                <a:sym typeface="Wingdings" panose="05000000000000000000" pitchFamily="2" charset="2"/>
              </a:rPr>
              <a:t>Steigender</a:t>
            </a:r>
            <a:r>
              <a:rPr lang="de-DE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de-DE" sz="2400" dirty="0" smtClean="0">
                <a:sym typeface="Wingdings" panose="05000000000000000000" pitchFamily="2" charset="2"/>
              </a:rPr>
              <a:t>Verlauf </a:t>
            </a:r>
            <a:r>
              <a:rPr lang="de-DE" sz="2400" dirty="0">
                <a:sym typeface="Wingdings" panose="05000000000000000000" pitchFamily="2" charset="2"/>
              </a:rPr>
              <a:t>trotz Einfluss der Register-Daten erkennbar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674020"/>
              </p:ext>
            </p:extLst>
          </p:nvPr>
        </p:nvGraphicFramePr>
        <p:xfrm>
          <a:off x="4784725" y="1665288"/>
          <a:ext cx="4130675" cy="402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CE6B1BF7-B8CE-481B-8DD1-EDB76A9DD6C2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 smtClean="0"/>
              <a:t>Anwendungsszenario mit festen und variablen Adressen</a:t>
            </a:r>
            <a:endParaRPr lang="de-DE" sz="2000" dirty="0"/>
          </a:p>
          <a:p>
            <a:r>
              <a:rPr lang="de-DE" sz="2000" kern="0" dirty="0" smtClean="0"/>
              <a:t>Initialisieren von Registern um </a:t>
            </a:r>
            <a:r>
              <a:rPr lang="de-DE" sz="2000" kern="0" dirty="0" smtClean="0"/>
              <a:t>Testfälle </a:t>
            </a:r>
            <a:r>
              <a:rPr lang="de-DE" sz="2000" kern="0" dirty="0" smtClean="0"/>
              <a:t>zu generieren </a:t>
            </a:r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  <p:graphicFrame>
        <p:nvGraphicFramePr>
          <p:cNvPr id="24" name="Diagramm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224261"/>
              </p:ext>
            </p:extLst>
          </p:nvPr>
        </p:nvGraphicFramePr>
        <p:xfrm>
          <a:off x="412929" y="3011055"/>
          <a:ext cx="4289392" cy="339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4DCA7E0-9204-445D-8528-DCF5DE6C9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57594"/>
              </p:ext>
            </p:extLst>
          </p:nvPr>
        </p:nvGraphicFramePr>
        <p:xfrm>
          <a:off x="4784725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E0458A78-B6F6-44B4-9A97-F91DA0490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276175"/>
              </p:ext>
            </p:extLst>
          </p:nvPr>
        </p:nvGraphicFramePr>
        <p:xfrm>
          <a:off x="4772317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DFC84DFA-CB49-4B04-9DDE-3469547664F5}"/>
              </a:ext>
            </a:extLst>
          </p:cNvPr>
          <p:cNvSpPr/>
          <p:nvPr/>
        </p:nvSpPr>
        <p:spPr bwMode="auto">
          <a:xfrm rot="16200000">
            <a:off x="5822509" y="1831886"/>
            <a:ext cx="191068" cy="90822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D8524C6D-6CB8-4422-8F79-9495A82E71FE}"/>
              </a:ext>
            </a:extLst>
          </p:cNvPr>
          <p:cNvSpPr/>
          <p:nvPr/>
        </p:nvSpPr>
        <p:spPr bwMode="auto">
          <a:xfrm rot="16200000">
            <a:off x="7404266" y="1294724"/>
            <a:ext cx="208341" cy="196527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689F42-C969-455B-8C68-A8DA0097ECEF}"/>
              </a:ext>
            </a:extLst>
          </p:cNvPr>
          <p:cNvSpPr txBox="1"/>
          <p:nvPr/>
        </p:nvSpPr>
        <p:spPr>
          <a:xfrm>
            <a:off x="5314688" y="1424645"/>
            <a:ext cx="14944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Verlustleistungsoptimierte Heuristik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0790AB-AB8E-4151-8128-A2CDD06E215F}"/>
              </a:ext>
            </a:extLst>
          </p:cNvPr>
          <p:cNvSpPr txBox="1"/>
          <p:nvPr/>
        </p:nvSpPr>
        <p:spPr>
          <a:xfrm>
            <a:off x="6826154" y="1855532"/>
            <a:ext cx="14944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Default Heuristik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A20C2B2-47ED-44B1-93D9-B1310EA5D2F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2153" y="2381534"/>
            <a:ext cx="13648" cy="25316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Pfeil nach rechts 12"/>
          <p:cNvSpPr/>
          <p:nvPr/>
        </p:nvSpPr>
        <p:spPr bwMode="auto">
          <a:xfrm rot="1422849">
            <a:off x="1463241" y="4114216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/>
              <a:t>8,54%</a:t>
            </a:r>
            <a:endParaRPr lang="de-DE" sz="1200" b="1" dirty="0"/>
          </a:p>
        </p:txBody>
      </p:sp>
      <p:sp>
        <p:nvSpPr>
          <p:cNvPr id="14" name="Pfeil nach rechts 13"/>
          <p:cNvSpPr/>
          <p:nvPr/>
        </p:nvSpPr>
        <p:spPr bwMode="auto">
          <a:xfrm rot="1422849">
            <a:off x="2985451" y="4178865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bg1"/>
                </a:solidFill>
              </a:rPr>
              <a:t>2,56%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12" grpId="0">
        <p:bldAsOne/>
      </p:bldGraphic>
      <p:bldGraphic spid="19" grpId="0">
        <p:bldAsOne/>
      </p:bldGraphic>
      <p:bldP spid="15" grpId="0" animBg="1"/>
      <p:bldP spid="16" grpId="0" animBg="1"/>
      <p:bldP spid="17" grpId="0" animBg="1"/>
      <p:bldP spid="18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8897DD2-0312-4687-A2DA-CAA0D26655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5062243"/>
              </p:ext>
            </p:extLst>
          </p:nvPr>
        </p:nvGraphicFramePr>
        <p:xfrm>
          <a:off x="3996267" y="1665288"/>
          <a:ext cx="4919133" cy="383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281A1AE-0704-48AC-8FBA-1C2431B11E7C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xfrm>
            <a:off x="503238" y="1665288"/>
            <a:ext cx="3493029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</a:t>
            </a:r>
            <a:r>
              <a:rPr lang="de-DE" sz="2000" kern="0" dirty="0" err="1" smtClean="0"/>
              <a:t>default</a:t>
            </a:r>
            <a:r>
              <a:rPr lang="de-DE" sz="2000" kern="0" dirty="0" smtClean="0"/>
              <a:t> </a:t>
            </a:r>
            <a:r>
              <a:rPr lang="de-DE" sz="2000" kern="0" dirty="0"/>
              <a:t>und </a:t>
            </a:r>
            <a:r>
              <a:rPr lang="de-DE" sz="2000" dirty="0" smtClean="0"/>
              <a:t>verlustleistungsoptimierte</a:t>
            </a:r>
            <a:r>
              <a:rPr lang="de-DE" sz="2000" kern="0" dirty="0" smtClean="0"/>
              <a:t> </a:t>
            </a:r>
            <a:r>
              <a:rPr lang="de-DE" sz="2000" kern="0" dirty="0"/>
              <a:t>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</a:t>
            </a:r>
            <a:r>
              <a:rPr lang="de-DE" sz="2000" kern="0" dirty="0" smtClean="0"/>
              <a:t>Fitness</a:t>
            </a:r>
            <a:endParaRPr lang="de-DE" sz="2000" dirty="0">
              <a:sym typeface="Wingdings" panose="05000000000000000000" pitchFamily="2" charset="2"/>
            </a:endParaRP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596508"/>
              </p:ext>
            </p:extLst>
          </p:nvPr>
        </p:nvGraphicFramePr>
        <p:xfrm>
          <a:off x="503238" y="3583709"/>
          <a:ext cx="3723290" cy="295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Pfeil nach rechts 5"/>
          <p:cNvSpPr/>
          <p:nvPr/>
        </p:nvSpPr>
        <p:spPr bwMode="auto">
          <a:xfrm rot="1422849">
            <a:off x="1284572" y="4300559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/>
              <a:t>9</a:t>
            </a:r>
            <a:r>
              <a:rPr lang="de-DE" sz="1200" b="1" dirty="0" smtClean="0"/>
              <a:t>,04%</a:t>
            </a:r>
            <a:endParaRPr lang="de-DE" sz="1200" b="1" dirty="0"/>
          </a:p>
        </p:txBody>
      </p:sp>
      <p:sp>
        <p:nvSpPr>
          <p:cNvPr id="7" name="Pfeil nach rechts 6"/>
          <p:cNvSpPr/>
          <p:nvPr/>
        </p:nvSpPr>
        <p:spPr bwMode="auto">
          <a:xfrm rot="1422849">
            <a:off x="2597522" y="4300558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bg1"/>
                </a:solidFill>
              </a:rPr>
              <a:t>2,56%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</a:t>
            </a:r>
            <a:r>
              <a:rPr lang="de-DE" dirty="0" smtClean="0"/>
              <a:t>Registeradressierung </a:t>
            </a:r>
            <a:r>
              <a:rPr lang="de-DE" dirty="0"/>
              <a:t>zur Verlustleistungsoptimierung sinnvoll</a:t>
            </a:r>
          </a:p>
          <a:p>
            <a:r>
              <a:rPr lang="de-DE" dirty="0"/>
              <a:t>Im Best-Case ist eine Einsparung der Leistung von 18,33% im Register-File und </a:t>
            </a:r>
            <a:r>
              <a:rPr lang="de-DE" dirty="0" smtClean="0"/>
              <a:t>bei den realen Testfall um 9,04% möglich</a:t>
            </a:r>
            <a:endParaRPr lang="de-DE" dirty="0"/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</a:t>
            </a:r>
            <a:r>
              <a:rPr lang="de-DE" dirty="0" smtClean="0"/>
              <a:t>sinnvoll</a:t>
            </a:r>
            <a:endParaRPr lang="de-DE" dirty="0"/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 smtClean="0"/>
              <a:t>Prinzip der Register-Adressoptimierung </a:t>
            </a:r>
            <a:r>
              <a:rPr lang="de-DE" dirty="0"/>
              <a:t>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dirty="0"/>
              <a:t>1,88 Mio. Hörgeräteträger und 1,39 Mio. die aus medizinischer Sicht auf eine Hörhilfe angewiesen wären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Batteriebetriebene Hörgeräte mit Akkulaufzeiten von ca. einer Woche üblich</a:t>
            </a:r>
          </a:p>
          <a:p>
            <a:r>
              <a:rPr lang="de-DE" sz="2000" dirty="0"/>
              <a:t>Nutzer sind nicht gewillt neue Funktionen gegen Akkuverbrauch einzutauschen</a:t>
            </a:r>
          </a:p>
          <a:p>
            <a:r>
              <a:rPr lang="de-DE" sz="2000" dirty="0"/>
              <a:t>Um dennoch neue und verbesserte Funktionen in den Prozessor einzubringen ist es nötig die Verlustleistung zu optimieren</a:t>
            </a:r>
            <a:r>
              <a:rPr lang="de-DE" sz="1800" b="1" kern="0" dirty="0">
                <a:solidFill>
                  <a:srgbClr val="555555"/>
                </a:solidFill>
              </a:rPr>
              <a:t>	</a:t>
            </a:r>
          </a:p>
          <a:p>
            <a:pPr marL="0" indent="0">
              <a:buNone/>
            </a:pPr>
            <a:r>
              <a:rPr lang="de-DE" sz="1800" b="1" kern="0" dirty="0">
                <a:solidFill>
                  <a:srgbClr val="555555"/>
                </a:solidFill>
              </a:rPr>
              <a:t>			</a:t>
            </a:r>
            <a:endParaRPr lang="de-DE" sz="18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17" y="2329379"/>
            <a:ext cx="4101574" cy="14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FCA9CF-B9B4-4DC3-BE21-9EFE43C2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9" y="1986152"/>
            <a:ext cx="4107414" cy="3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dirty="0"/>
              <a:t>Ausführen des selben Testfalls mit identischem </a:t>
            </a:r>
            <a:r>
              <a:rPr lang="de-DE" sz="2400" dirty="0" err="1"/>
              <a:t>Seed</a:t>
            </a:r>
            <a:r>
              <a:rPr lang="de-DE" sz="2400" dirty="0"/>
              <a:t> und unterschiedlichen </a:t>
            </a:r>
            <a:r>
              <a:rPr lang="de-DE" sz="2400" dirty="0" smtClean="0"/>
              <a:t>Fitness-Ansätzen, </a:t>
            </a:r>
            <a:r>
              <a:rPr lang="de-DE" sz="2400" dirty="0"/>
              <a:t>bei gleicher </a:t>
            </a:r>
            <a:r>
              <a:rPr lang="de-DE" sz="2400" dirty="0" smtClean="0"/>
              <a:t>Laufzeit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 Fitness-Wert mit </a:t>
            </a:r>
            <a:r>
              <a:rPr lang="de-DE" sz="2400" dirty="0" err="1">
                <a:sym typeface="Wingdings" panose="05000000000000000000" pitchFamily="2" charset="2"/>
              </a:rPr>
              <a:t>Hamming</a:t>
            </a:r>
            <a:r>
              <a:rPr lang="de-DE" sz="2400" dirty="0">
                <a:sym typeface="Wingdings" panose="05000000000000000000" pitchFamily="2" charset="2"/>
              </a:rPr>
              <a:t>-Distanz und Startchromosom aus Heuristik sinnvoll 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9656188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0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Ermitteln der maximalen Durchlaufzahl</a:t>
            </a:r>
            <a:endParaRPr lang="de-DE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3" y="2178821"/>
            <a:ext cx="7272265" cy="3142529"/>
          </a:xfrm>
        </p:spPr>
      </p:pic>
    </p:spTree>
    <p:extLst>
      <p:ext uri="{BB962C8B-B14F-4D97-AF65-F5344CB8AC3E}">
        <p14:creationId xmlns:p14="http://schemas.microsoft.com/office/powerpoint/2010/main" val="33695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Ausführen des selben Testfalls </a:t>
            </a:r>
            <a:r>
              <a:rPr lang="de-DE" dirty="0" smtClean="0"/>
              <a:t>mit identischem </a:t>
            </a:r>
            <a:r>
              <a:rPr lang="de-DE" dirty="0" err="1" smtClean="0"/>
              <a:t>Seed</a:t>
            </a:r>
            <a:r>
              <a:rPr lang="de-DE" dirty="0" smtClean="0"/>
              <a:t> </a:t>
            </a:r>
            <a:r>
              <a:rPr lang="de-DE" dirty="0"/>
              <a:t>und unterschiedlichen </a:t>
            </a:r>
            <a:r>
              <a:rPr lang="de-DE" dirty="0" smtClean="0"/>
              <a:t>Fitness-Ansätzen</a:t>
            </a:r>
          </a:p>
          <a:p>
            <a:endParaRPr lang="de-DE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Fitness-Wert mit </a:t>
            </a:r>
            <a:r>
              <a:rPr lang="de-DE" dirty="0" err="1" smtClean="0">
                <a:sym typeface="Wingdings" panose="05000000000000000000" pitchFamily="2" charset="2"/>
              </a:rPr>
              <a:t>Hamming</a:t>
            </a:r>
            <a:r>
              <a:rPr lang="de-DE" dirty="0" smtClean="0">
                <a:sym typeface="Wingdings" panose="05000000000000000000" pitchFamily="2" charset="2"/>
              </a:rPr>
              <a:t>-Distanz und Lastkapazität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 der Lastkapazität in der Fitnessfunktion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910655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6469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889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Analyse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3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57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2951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D05013B2-6F6D-472F-B2E1-561CE247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9054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031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545218"/>
            <a:ext cx="8412162" cy="4659312"/>
          </a:xfrm>
        </p:spPr>
        <p:txBody>
          <a:bodyPr/>
          <a:lstStyle/>
          <a:p>
            <a:r>
              <a:rPr lang="de-DE" sz="2000" dirty="0"/>
              <a:t>Prozessor: KAVUAKA ASIP VLIW-SIMD</a:t>
            </a:r>
          </a:p>
          <a:p>
            <a:r>
              <a:rPr lang="de-DE" sz="2000" dirty="0" smtClean="0"/>
              <a:t>Register-File </a:t>
            </a:r>
            <a:r>
              <a:rPr lang="de-DE" sz="2000" dirty="0" smtClean="0"/>
              <a:t>Anteil von ca. 65% an der Gesamtleistungsaufnahme</a:t>
            </a:r>
          </a:p>
          <a:p>
            <a:pPr lvl="1"/>
            <a:r>
              <a:rPr lang="de-DE" sz="2000" dirty="0" smtClean="0"/>
              <a:t>64 </a:t>
            </a:r>
            <a:r>
              <a:rPr lang="de-DE" sz="2000" dirty="0"/>
              <a:t>Register als </a:t>
            </a:r>
            <a:r>
              <a:rPr lang="de-DE" sz="2000" dirty="0" err="1"/>
              <a:t>Multishared</a:t>
            </a:r>
            <a:r>
              <a:rPr lang="de-DE" sz="2000" dirty="0"/>
              <a:t>-Register-Organisation</a:t>
            </a:r>
          </a:p>
          <a:p>
            <a:pPr lvl="1"/>
            <a:r>
              <a:rPr lang="de-DE" sz="2000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3445168"/>
            <a:ext cx="5360530" cy="2362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0" y="3611195"/>
            <a:ext cx="2024047" cy="203014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37435"/>
              </p:ext>
            </p:extLst>
          </p:nvPr>
        </p:nvGraphicFramePr>
        <p:xfrm>
          <a:off x="5892798" y="5576687"/>
          <a:ext cx="3408218" cy="88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1">
                  <a:extLst>
                    <a:ext uri="{9D8B030D-6E8A-4147-A177-3AD203B41FA5}">
                      <a16:colId xmlns:a16="http://schemas.microsoft.com/office/drawing/2014/main" val="747793643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val="4013010285"/>
                    </a:ext>
                  </a:extLst>
                </a:gridCol>
              </a:tblGrid>
              <a:tr h="426952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Register-File</a:t>
                      </a:r>
                      <a:endParaRPr lang="de-DE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33519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18A6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latin typeface="+mn-lt"/>
                        </a:rPr>
                        <a:t>Andere Komponenten des Prozessors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50774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6331858" y="3220788"/>
            <a:ext cx="2115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Platzierter KAVUAKA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/>
          <p:cNvSpPr txBox="1"/>
          <p:nvPr/>
        </p:nvSpPr>
        <p:spPr>
          <a:xfrm>
            <a:off x="503238" y="2644268"/>
            <a:ext cx="8352180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Verlustleistung minimieren durch optimierte Registeradressierung mittels genetischem Algorithmus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sz="2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Register-Daten bleiben unbeeinflusst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4874600"/>
            <a:ext cx="8412162" cy="1926343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Instruktion 	Target		Source</a:t>
            </a:r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V0R0 		V1R0 V0R0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</a:t>
            </a:r>
            <a:r>
              <a:rPr lang="de-DE" sz="2000" dirty="0">
                <a:solidFill>
                  <a:srgbClr val="FF0000"/>
                </a:solidFill>
              </a:rPr>
              <a:t>VxR0		</a:t>
            </a:r>
            <a:r>
              <a:rPr lang="de-DE" sz="2000" dirty="0"/>
              <a:t>V0R0 V0R2</a:t>
            </a:r>
          </a:p>
          <a:p>
            <a:pPr marL="0" indent="0">
              <a:buNone/>
            </a:pPr>
            <a:r>
              <a:rPr lang="de-DE" sz="2000" b="1" dirty="0"/>
              <a:t>OR</a:t>
            </a:r>
            <a:r>
              <a:rPr lang="de-DE" sz="2000" dirty="0"/>
              <a:t>   		V1R1		</a:t>
            </a:r>
            <a:r>
              <a:rPr lang="de-DE" sz="2000" dirty="0">
                <a:solidFill>
                  <a:srgbClr val="FF0000"/>
                </a:solidFill>
              </a:rPr>
              <a:t>VxR0</a:t>
            </a:r>
            <a:r>
              <a:rPr lang="de-DE" sz="2000" dirty="0"/>
              <a:t> V1R3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434787" y="3557975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50755" y="3557974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59880"/>
              </p:ext>
            </p:extLst>
          </p:nvPr>
        </p:nvGraphicFramePr>
        <p:xfrm>
          <a:off x="5734602" y="5421943"/>
          <a:ext cx="18472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6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1565217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 bwMode="auto">
          <a:xfrm>
            <a:off x="2321990" y="5281875"/>
            <a:ext cx="764938" cy="6469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6697"/>
              </p:ext>
            </p:extLst>
          </p:nvPr>
        </p:nvGraphicFramePr>
        <p:xfrm>
          <a:off x="7494767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5186"/>
              </p:ext>
            </p:extLst>
          </p:nvPr>
        </p:nvGraphicFramePr>
        <p:xfrm>
          <a:off x="8410734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13" name="Abgerundetes Rechteck 12"/>
          <p:cNvSpPr/>
          <p:nvPr/>
        </p:nvSpPr>
        <p:spPr bwMode="auto">
          <a:xfrm>
            <a:off x="2352963" y="1195699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287406" y="1648284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2544568" y="1648284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4801730" y="1648284"/>
            <a:ext cx="1856509" cy="665019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7058891" y="1648284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18" name="Gerade Verbindung mit Pfeil 17"/>
          <p:cNvCxnSpPr>
            <a:stCxn id="14" idx="3"/>
            <a:endCxn id="15" idx="1"/>
          </p:cNvCxnSpPr>
          <p:nvPr/>
        </p:nvCxnSpPr>
        <p:spPr bwMode="auto">
          <a:xfrm>
            <a:off x="2143915" y="1980793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5" idx="3"/>
            <a:endCxn id="16" idx="1"/>
          </p:cNvCxnSpPr>
          <p:nvPr/>
        </p:nvCxnSpPr>
        <p:spPr bwMode="auto">
          <a:xfrm>
            <a:off x="4401077" y="1980794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 bwMode="auto">
          <a:xfrm>
            <a:off x="6658239" y="1980794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Abgerundetes Rechteck 20"/>
          <p:cNvSpPr/>
          <p:nvPr/>
        </p:nvSpPr>
        <p:spPr bwMode="auto">
          <a:xfrm>
            <a:off x="2352963" y="1195666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287406" y="1648251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2544568" y="1648251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4801730" y="1648251"/>
            <a:ext cx="1856509" cy="6650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7058891" y="1648251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6" name="Gerade Verbindung mit Pfeil 25"/>
          <p:cNvCxnSpPr>
            <a:stCxn id="22" idx="3"/>
            <a:endCxn id="23" idx="1"/>
          </p:cNvCxnSpPr>
          <p:nvPr/>
        </p:nvCxnSpPr>
        <p:spPr bwMode="auto">
          <a:xfrm>
            <a:off x="2143915" y="1980760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>
            <a:stCxn id="23" idx="3"/>
            <a:endCxn id="24" idx="1"/>
          </p:cNvCxnSpPr>
          <p:nvPr/>
        </p:nvCxnSpPr>
        <p:spPr bwMode="auto">
          <a:xfrm>
            <a:off x="4401077" y="1980761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rade Verbindung mit Pfeil 27"/>
          <p:cNvCxnSpPr>
            <a:stCxn id="24" idx="3"/>
            <a:endCxn id="25" idx="1"/>
          </p:cNvCxnSpPr>
          <p:nvPr/>
        </p:nvCxnSpPr>
        <p:spPr bwMode="auto">
          <a:xfrm>
            <a:off x="6658239" y="1980761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868483" y="3678165"/>
                <a:ext cx="2208169" cy="361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smtClean="0"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</a:rPr>
                            <m:t>dyn</m:t>
                          </m:r>
                        </m:sub>
                      </m:sSub>
                      <m:r>
                        <a:rPr lang="de-DE" sz="2000" b="0" i="0" smtClean="0">
                          <a:latin typeface="+mn-lt"/>
                        </a:rPr>
                        <m:t>=</m:t>
                      </m:r>
                      <m:r>
                        <a:rPr lang="de-DE" sz="2000" b="0" i="0" smtClean="0">
                          <a:solidFill>
                            <a:srgbClr val="FF0000"/>
                          </a:solidFill>
                          <a:latin typeface="+mn-lt"/>
                        </a:rPr>
                        <m:t> </m:t>
                      </m:r>
                      <m:r>
                        <a:rPr lang="de-DE" sz="2000" b="0" i="0" smtClean="0">
                          <a:solidFill>
                            <a:srgbClr val="FF0000"/>
                          </a:solidFill>
                          <a:latin typeface="+mn-lt"/>
                          <a:ea typeface="Cambria Math" panose="02040503050406030204" pitchFamily="18" charset="0"/>
                        </a:rPr>
                        <m:t>∝ </m:t>
                      </m:r>
                      <m: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000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sz="2000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dd</m:t>
                          </m:r>
                        </m:sub>
                        <m:sup>
                          <m: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latin typeface="+mn-lt"/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3" y="3678165"/>
                <a:ext cx="2208169" cy="361189"/>
              </a:xfrm>
              <a:prstGeom prst="rect">
                <a:avLst/>
              </a:prstGeom>
              <a:blipFill>
                <a:blip r:embed="rId3"/>
                <a:stretch>
                  <a:fillRect l="-1928" r="-551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uiExpand="1" build="p"/>
      <p:bldP spid="5" grpId="0"/>
      <p:bldP spid="7" grpId="0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Default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Register-Files werden </a:t>
            </a:r>
            <a:r>
              <a:rPr lang="de-DE" dirty="0" err="1">
                <a:latin typeface="+mn-lt"/>
              </a:rPr>
              <a:t>gebalanced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 werden von hinten aufgefüllt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 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	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2</a:t>
                </a:r>
                <a:endParaRPr lang="de-DE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61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14692"/>
              </p:ext>
            </p:extLst>
          </p:nvPr>
        </p:nvGraphicFramePr>
        <p:xfrm>
          <a:off x="6215594" y="4834104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blockierte Register 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6" y="1336135"/>
            <a:ext cx="4572000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Register-Files werden </a:t>
            </a:r>
            <a:r>
              <a:rPr lang="de-DE" dirty="0" err="1" smtClean="0">
                <a:latin typeface="+mn-lt"/>
              </a:rPr>
              <a:t>gebalanced</a:t>
            </a:r>
            <a:endParaRPr lang="de-DE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Register werden von hinten aufgefüllt</a:t>
            </a:r>
            <a:endParaRPr lang="de-DE" dirty="0"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3064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5030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24" name="Rechteck 23"/>
          <p:cNvSpPr/>
          <p:nvPr/>
        </p:nvSpPr>
        <p:spPr bwMode="auto">
          <a:xfrm>
            <a:off x="1179555" y="1365291"/>
            <a:ext cx="686953" cy="7313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1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Verlustleistungsoptimierte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637354"/>
            <a:ext cx="520642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</a:t>
            </a:r>
            <a:r>
              <a:rPr lang="de-DE" dirty="0" smtClean="0">
                <a:latin typeface="+mn-lt"/>
              </a:rPr>
              <a:t>V1R3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Erweiterung der </a:t>
            </a:r>
            <a:r>
              <a:rPr lang="de-DE" dirty="0" err="1">
                <a:latin typeface="+mn-lt"/>
              </a:rPr>
              <a:t>default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Heuristik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err="1" smtClean="0">
                <a:latin typeface="+mn-lt"/>
              </a:rPr>
              <a:t>Balancing</a:t>
            </a:r>
            <a:r>
              <a:rPr lang="de-DE" dirty="0" smtClean="0">
                <a:latin typeface="+mn-lt"/>
              </a:rPr>
              <a:t> noch vorhanden 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Vorherige </a:t>
            </a:r>
            <a:r>
              <a:rPr lang="de-DE" dirty="0">
                <a:latin typeface="+mn-lt"/>
              </a:rPr>
              <a:t>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10090" y="1637353"/>
            <a:ext cx="524107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V0R1 </a:t>
            </a:r>
            <a:r>
              <a:rPr lang="de-DE" dirty="0" smtClean="0">
                <a:latin typeface="+mn-lt"/>
              </a:rPr>
              <a:t>V1R3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Erweiterung der </a:t>
            </a:r>
            <a:r>
              <a:rPr lang="de-DE" dirty="0" err="1" smtClean="0">
                <a:latin typeface="+mn-lt"/>
              </a:rPr>
              <a:t>default</a:t>
            </a:r>
            <a:r>
              <a:rPr lang="de-DE" dirty="0" smtClean="0">
                <a:latin typeface="+mn-lt"/>
              </a:rPr>
              <a:t> Heuristik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err="1">
                <a:latin typeface="+mn-lt"/>
              </a:rPr>
              <a:t>Balancing</a:t>
            </a:r>
            <a:r>
              <a:rPr lang="de-DE" dirty="0">
                <a:latin typeface="+mn-lt"/>
              </a:rPr>
              <a:t> noch vorhanden </a:t>
            </a:r>
            <a:endParaRPr lang="de-DE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Vorherige 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	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1</a:t>
                </a:r>
                <a:endParaRPr lang="de-DE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82" b="-112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53911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21438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96212"/>
              </p:ext>
            </p:extLst>
          </p:nvPr>
        </p:nvGraphicFramePr>
        <p:xfrm>
          <a:off x="6257095" y="4860536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blockierte Register 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25" name="Rechteck 24"/>
          <p:cNvSpPr/>
          <p:nvPr/>
        </p:nvSpPr>
        <p:spPr bwMode="auto">
          <a:xfrm>
            <a:off x="1179554" y="1674112"/>
            <a:ext cx="686953" cy="6903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76" y="1336545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5D10B8F-9EA6-4364-B136-45B250D0659E}"/>
              </a:ext>
            </a:extLst>
          </p:cNvPr>
          <p:cNvSpPr/>
          <p:nvPr/>
        </p:nvSpPr>
        <p:spPr bwMode="auto">
          <a:xfrm>
            <a:off x="1924048" y="50146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826B8C2-C004-43A2-9ADA-BCDF40377E64}"/>
              </a:ext>
            </a:extLst>
          </p:cNvPr>
          <p:cNvSpPr/>
          <p:nvPr/>
        </p:nvSpPr>
        <p:spPr bwMode="auto">
          <a:xfrm>
            <a:off x="1601473" y="4427902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5831D9-3530-480E-9498-40C1C8E18BBA}"/>
              </a:ext>
            </a:extLst>
          </p:cNvPr>
          <p:cNvSpPr/>
          <p:nvPr/>
        </p:nvSpPr>
        <p:spPr bwMode="auto">
          <a:xfrm>
            <a:off x="1037084" y="420609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95C4C8-2874-4470-98B2-B0D43B623BBB}"/>
              </a:ext>
            </a:extLst>
          </p:cNvPr>
          <p:cNvSpPr/>
          <p:nvPr/>
        </p:nvSpPr>
        <p:spPr bwMode="auto">
          <a:xfrm>
            <a:off x="1816401" y="367284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A4D809-3E8D-40FB-AE7D-306EEFEF1F86}"/>
              </a:ext>
            </a:extLst>
          </p:cNvPr>
          <p:cNvSpPr/>
          <p:nvPr/>
        </p:nvSpPr>
        <p:spPr bwMode="auto">
          <a:xfrm>
            <a:off x="1399670" y="328783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820A3A-06E6-4E1F-8FDF-57FF2EABCD29}"/>
              </a:ext>
            </a:extLst>
          </p:cNvPr>
          <p:cNvSpPr/>
          <p:nvPr/>
        </p:nvSpPr>
        <p:spPr bwMode="auto">
          <a:xfrm>
            <a:off x="1262585" y="505540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20DD2DA-98D6-4989-BAC3-14258DA04DBA}"/>
              </a:ext>
            </a:extLst>
          </p:cNvPr>
          <p:cNvSpPr/>
          <p:nvPr/>
        </p:nvSpPr>
        <p:spPr bwMode="auto">
          <a:xfrm>
            <a:off x="2172336" y="4194565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76251A7-65F5-42D6-8F7B-96327E999F0C}"/>
              </a:ext>
            </a:extLst>
          </p:cNvPr>
          <p:cNvSpPr/>
          <p:nvPr/>
        </p:nvSpPr>
        <p:spPr bwMode="auto">
          <a:xfrm>
            <a:off x="7570869" y="493505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E3473F1-BE2A-44AC-938C-D25C7BE9DB5F}"/>
              </a:ext>
            </a:extLst>
          </p:cNvPr>
          <p:cNvSpPr/>
          <p:nvPr/>
        </p:nvSpPr>
        <p:spPr bwMode="auto">
          <a:xfrm>
            <a:off x="7052871" y="412653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6F9365F-6C0A-4047-9C4D-3F8F7100ABA3}"/>
              </a:ext>
            </a:extLst>
          </p:cNvPr>
          <p:cNvSpPr/>
          <p:nvPr/>
        </p:nvSpPr>
        <p:spPr bwMode="auto">
          <a:xfrm>
            <a:off x="7463222" y="343286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201074-C159-43A9-8C78-7E58650ED329}"/>
              </a:ext>
            </a:extLst>
          </p:cNvPr>
          <p:cNvSpPr/>
          <p:nvPr/>
        </p:nvSpPr>
        <p:spPr bwMode="auto">
          <a:xfrm>
            <a:off x="6909406" y="497584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6B79FF2-3AA1-48FA-8619-5724E98C976F}"/>
              </a:ext>
            </a:extLst>
          </p:cNvPr>
          <p:cNvSpPr/>
          <p:nvPr/>
        </p:nvSpPr>
        <p:spPr bwMode="auto">
          <a:xfrm>
            <a:off x="7819157" y="41150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4D411AF-D317-4C4C-AEA6-391A6FAB2F5C}"/>
              </a:ext>
            </a:extLst>
          </p:cNvPr>
          <p:cNvSpPr/>
          <p:nvPr/>
        </p:nvSpPr>
        <p:spPr bwMode="auto">
          <a:xfrm>
            <a:off x="3433646" y="413592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4E3917D-6341-4013-A8AA-5000D8ED3AEF}"/>
              </a:ext>
            </a:extLst>
          </p:cNvPr>
          <p:cNvSpPr/>
          <p:nvPr/>
        </p:nvSpPr>
        <p:spPr bwMode="auto">
          <a:xfrm>
            <a:off x="3672365" y="415297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6FD65F-CDA1-4164-9CE2-AAECEAB33738}"/>
              </a:ext>
            </a:extLst>
          </p:cNvPr>
          <p:cNvSpPr/>
          <p:nvPr/>
        </p:nvSpPr>
        <p:spPr bwMode="auto">
          <a:xfrm>
            <a:off x="4582388" y="415580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F9E807A-3C59-442F-9BB8-4B8F8A060691}"/>
              </a:ext>
            </a:extLst>
          </p:cNvPr>
          <p:cNvSpPr/>
          <p:nvPr/>
        </p:nvSpPr>
        <p:spPr bwMode="auto">
          <a:xfrm>
            <a:off x="5399444" y="516838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EB8490-DC6A-4D53-87C1-2620EACE9752}"/>
              </a:ext>
            </a:extLst>
          </p:cNvPr>
          <p:cNvSpPr/>
          <p:nvPr/>
        </p:nvSpPr>
        <p:spPr bwMode="auto">
          <a:xfrm flipH="1">
            <a:off x="4694957" y="4348345"/>
            <a:ext cx="102360" cy="7955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7" name="Grafik 26" descr="Krone">
            <a:extLst>
              <a:ext uri="{FF2B5EF4-FFF2-40B4-BE49-F238E27FC236}">
                <a16:creationId xmlns:a16="http://schemas.microsoft.com/office/drawing/2014/main" id="{E54FBE0F-6958-4C88-ACA8-D12395F9E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670" y="2920309"/>
            <a:ext cx="453336" cy="45333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77281A-9D88-4489-B124-92161A8C407A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>
            <a:off x="2246257" y="3906178"/>
            <a:ext cx="1108816" cy="311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0389D4-55F1-4913-B2BB-42BE76D439D3}"/>
              </a:ext>
            </a:extLst>
          </p:cNvPr>
          <p:cNvCxnSpPr>
            <a:cxnSpLocks/>
            <a:stCxn id="3" idx="6"/>
          </p:cNvCxnSpPr>
          <p:nvPr/>
        </p:nvCxnSpPr>
        <p:spPr bwMode="auto">
          <a:xfrm flipV="1">
            <a:off x="2353904" y="4732483"/>
            <a:ext cx="1079742" cy="51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67EB84-9B4D-42EE-AD72-6F6B902E5202}"/>
              </a:ext>
            </a:extLst>
          </p:cNvPr>
          <p:cNvCxnSpPr>
            <a:stCxn id="23" idx="6"/>
          </p:cNvCxnSpPr>
          <p:nvPr/>
        </p:nvCxnSpPr>
        <p:spPr bwMode="auto">
          <a:xfrm>
            <a:off x="4102221" y="4386313"/>
            <a:ext cx="3414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93E65-CD9E-4BD6-98BA-91090A69DFC5}"/>
              </a:ext>
            </a:extLst>
          </p:cNvPr>
          <p:cNvCxnSpPr>
            <a:stCxn id="24" idx="6"/>
          </p:cNvCxnSpPr>
          <p:nvPr/>
        </p:nvCxnSpPr>
        <p:spPr bwMode="auto">
          <a:xfrm flipV="1">
            <a:off x="5012244" y="4386313"/>
            <a:ext cx="1597103" cy="2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5E97A98-823B-4699-87EB-79BEA59F96AD}"/>
              </a:ext>
            </a:extLst>
          </p:cNvPr>
          <p:cNvCxnSpPr>
            <a:stCxn id="25" idx="6"/>
          </p:cNvCxnSpPr>
          <p:nvPr/>
        </p:nvCxnSpPr>
        <p:spPr bwMode="auto">
          <a:xfrm flipV="1">
            <a:off x="5829300" y="4871009"/>
            <a:ext cx="964610" cy="530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83649BA-79E5-48B1-B028-0CA4C0008139}"/>
              </a:ext>
            </a:extLst>
          </p:cNvPr>
          <p:cNvSpPr/>
          <p:nvPr/>
        </p:nvSpPr>
        <p:spPr bwMode="auto">
          <a:xfrm>
            <a:off x="775952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EE94E70-831A-4F6F-B38D-4EA5F0C18B85}"/>
              </a:ext>
            </a:extLst>
          </p:cNvPr>
          <p:cNvSpPr/>
          <p:nvPr/>
        </p:nvSpPr>
        <p:spPr bwMode="auto">
          <a:xfrm>
            <a:off x="6413745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426FA18-7103-4F1C-BF89-548C2BDC1312}"/>
              </a:ext>
            </a:extLst>
          </p:cNvPr>
          <p:cNvCxnSpPr>
            <a:stCxn id="11" idx="6"/>
          </p:cNvCxnSpPr>
          <p:nvPr/>
        </p:nvCxnSpPr>
        <p:spPr bwMode="auto">
          <a:xfrm>
            <a:off x="1829526" y="3521170"/>
            <a:ext cx="4779821" cy="37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1046108" y="6000306"/>
            <a:ext cx="242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Startpopulation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FD36FAC-AD61-4A3B-BE07-AA092662F21D}"/>
              </a:ext>
            </a:extLst>
          </p:cNvPr>
          <p:cNvSpPr txBox="1"/>
          <p:nvPr/>
        </p:nvSpPr>
        <p:spPr>
          <a:xfrm>
            <a:off x="6510829" y="5995857"/>
            <a:ext cx="285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Verbesserte Population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1179130-7ACC-4FF8-823F-0B80C7C7CA9A}"/>
              </a:ext>
            </a:extLst>
          </p:cNvPr>
          <p:cNvSpPr txBox="1"/>
          <p:nvPr/>
        </p:nvSpPr>
        <p:spPr>
          <a:xfrm>
            <a:off x="3194019" y="4855382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Crossover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5F49670-ABCF-4762-8C76-0ABF1AC43CB0}"/>
              </a:ext>
            </a:extLst>
          </p:cNvPr>
          <p:cNvSpPr txBox="1"/>
          <p:nvPr/>
        </p:nvSpPr>
        <p:spPr>
          <a:xfrm>
            <a:off x="4452858" y="4858211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Mutation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A182EA0-8600-467A-BACF-904FC59242A2}"/>
              </a:ext>
            </a:extLst>
          </p:cNvPr>
          <p:cNvSpPr txBox="1"/>
          <p:nvPr/>
        </p:nvSpPr>
        <p:spPr>
          <a:xfrm>
            <a:off x="4529165" y="5683287"/>
            <a:ext cx="293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Neu erzeugte Chromosomen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4D2DBB-4156-4E55-BF36-01CFA432E5C0}"/>
              </a:ext>
            </a:extLst>
          </p:cNvPr>
          <p:cNvSpPr txBox="1"/>
          <p:nvPr/>
        </p:nvSpPr>
        <p:spPr>
          <a:xfrm>
            <a:off x="3887293" y="3327226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Elite Chromosom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55165" y="3750110"/>
            <a:ext cx="137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Chromosom</a:t>
            </a:r>
            <a:endParaRPr lang="de-DE" sz="1600" dirty="0"/>
          </a:p>
        </p:txBody>
      </p:sp>
      <p:cxnSp>
        <p:nvCxnSpPr>
          <p:cNvPr id="4" name="Gerader Verbinder 3"/>
          <p:cNvCxnSpPr>
            <a:stCxn id="36" idx="2"/>
            <a:endCxn id="9" idx="1"/>
          </p:cNvCxnSpPr>
          <p:nvPr/>
        </p:nvCxnSpPr>
        <p:spPr bwMode="auto">
          <a:xfrm>
            <a:off x="743598" y="4088664"/>
            <a:ext cx="356437" cy="185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  <p:bldP spid="41" grpId="0" animBg="1"/>
      <p:bldP spid="42" grpId="0" animBg="1"/>
      <p:bldP spid="46" grpId="0"/>
      <p:bldP spid="47" grpId="0"/>
      <p:bldP spid="48" grpId="0"/>
      <p:bldP spid="49" grpId="0"/>
      <p:bldP spid="50" grpId="0"/>
      <p:bldP spid="5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F8412C6-DFA7-4C4F-90B8-31EE82AE7F60}"/>
              </a:ext>
            </a:extLst>
          </p:cNvPr>
          <p:cNvGrpSpPr/>
          <p:nvPr/>
        </p:nvGrpSpPr>
        <p:grpSpPr>
          <a:xfrm>
            <a:off x="6959446" y="1571795"/>
            <a:ext cx="1556474" cy="4349222"/>
            <a:chOff x="6959452" y="1571795"/>
            <a:chExt cx="1556474" cy="4349222"/>
          </a:xfrm>
        </p:grpSpPr>
        <p:sp>
          <p:nvSpPr>
            <p:cNvPr id="54" name="Abgerundetes Rechteck 15">
              <a:extLst>
                <a:ext uri="{FF2B5EF4-FFF2-40B4-BE49-F238E27FC236}">
                  <a16:creationId xmlns:a16="http://schemas.microsoft.com/office/drawing/2014/main" id="{5E577537-6EE4-472A-9729-E8EE57198E97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5" name="Abgerundetes Rechteck 16">
              <a:extLst>
                <a:ext uri="{FF2B5EF4-FFF2-40B4-BE49-F238E27FC236}">
                  <a16:creationId xmlns:a16="http://schemas.microsoft.com/office/drawing/2014/main" id="{0C3C7B08-B856-44A9-855E-EC50C7E2C19F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04B47950-DD87-4C5B-9E02-8FFB1490D80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57" name="Abgerundetes Rechteck 18">
              <a:extLst>
                <a:ext uri="{FF2B5EF4-FFF2-40B4-BE49-F238E27FC236}">
                  <a16:creationId xmlns:a16="http://schemas.microsoft.com/office/drawing/2014/main" id="{50B31054-2EA5-4D51-A707-FFB5F3518ACD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58" name="Abgerundetes Rechteck 19">
              <a:extLst>
                <a:ext uri="{FF2B5EF4-FFF2-40B4-BE49-F238E27FC236}">
                  <a16:creationId xmlns:a16="http://schemas.microsoft.com/office/drawing/2014/main" id="{DA097E6B-F0E8-4D9C-9570-835F4C9F633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7D58469-57AF-45DB-9A91-01FA6705D446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DCAC128-CFE7-4C12-8E17-7AEDC2C39BB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8B012CE-ABF6-4654-9898-FC31A4CF6257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Abgerundetes Rechteck 20">
              <a:extLst>
                <a:ext uri="{FF2B5EF4-FFF2-40B4-BE49-F238E27FC236}">
                  <a16:creationId xmlns:a16="http://schemas.microsoft.com/office/drawing/2014/main" id="{265EED2B-2F28-47B7-86D4-37E3333B2BEC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8AE479-5ADA-48F1-B5CA-C81F6FAC2AF4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0ABC9DA-8C95-4695-9416-C37738BF461E}"/>
                </a:ext>
              </a:extLst>
            </p:cNvPr>
            <p:cNvCxnSpPr>
              <a:stCxn id="62" idx="2"/>
              <a:endCxn id="57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winkelter Verbinder 35">
              <a:extLst>
                <a:ext uri="{FF2B5EF4-FFF2-40B4-BE49-F238E27FC236}">
                  <a16:creationId xmlns:a16="http://schemas.microsoft.com/office/drawing/2014/main" id="{C72FE78F-C1C8-427D-AA59-3A9C43B95060}"/>
                </a:ext>
              </a:extLst>
            </p:cNvPr>
            <p:cNvCxnSpPr>
              <a:stCxn id="57" idx="1"/>
              <a:endCxn id="55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</a:t>
            </a:r>
            <a:r>
              <a:rPr lang="de-DE" dirty="0">
                <a:sym typeface="Wingdings" panose="05000000000000000000" pitchFamily="2" charset="2"/>
              </a:rPr>
              <a:t>V0R1</a:t>
            </a:r>
            <a:endParaRPr lang="de-DE" dirty="0"/>
          </a:p>
          <a:p>
            <a:r>
              <a:rPr lang="de-DE" dirty="0"/>
              <a:t>Crossover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 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 V0R15</a:t>
            </a:r>
          </a:p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 V1R5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| V1R5</a:t>
            </a: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3866554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3866554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5057" y="1571795"/>
            <a:ext cx="1556474" cy="4349222"/>
            <a:chOff x="6959452" y="1571795"/>
            <a:chExt cx="1556474" cy="4349222"/>
          </a:xfrm>
        </p:grpSpPr>
        <p:sp>
          <p:nvSpPr>
            <p:cNvPr id="41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2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3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4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44" idx="1"/>
              <a:endCxn id="42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0668" y="1569180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35" idx="2"/>
              <a:endCxn id="6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67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1255</Words>
  <Application>Microsoft Office PowerPoint</Application>
  <PresentationFormat>Bildschirmpräsentation (4:3)</PresentationFormat>
  <Paragraphs>585</Paragraphs>
  <Slides>34</Slides>
  <Notes>27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MS PGothic</vt:lpstr>
      <vt:lpstr>MS PGothic</vt:lpstr>
      <vt:lpstr>Agfa Rotis Sans Serif</vt:lpstr>
      <vt:lpstr>Arial</vt:lpstr>
      <vt:lpstr>Calibri</vt:lpstr>
      <vt:lpstr>Cambria Math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Register-Allokation</vt:lpstr>
      <vt:lpstr>Default Heuristik für die Register-Allokation</vt:lpstr>
      <vt:lpstr>Verlustleistungsoptimierte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Register-Daten</vt:lpstr>
      <vt:lpstr>Synthetische Testfälle </vt:lpstr>
      <vt:lpstr>Verlustleistungseinsparung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Einfluss der Lastkapazität auf die Verlustleistung</vt:lpstr>
      <vt:lpstr>Scheduler</vt:lpstr>
      <vt:lpstr>Fitness-Funktionsansätze</vt:lpstr>
      <vt:lpstr>Ermitteln der maximalen Durchlaufzahl</vt:lpstr>
      <vt:lpstr>Einfluss der Lastkapazität in der Fitnessfunktion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442</cp:revision>
  <dcterms:created xsi:type="dcterms:W3CDTF">2014-06-29T20:59:57Z</dcterms:created>
  <dcterms:modified xsi:type="dcterms:W3CDTF">2017-11-09T13:32:36Z</dcterms:modified>
</cp:coreProperties>
</file>