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0.xml" ContentType="application/vnd.openxmlformats-officedocument.presentationml.notesSl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9" r:id="rId3"/>
    <p:sldId id="258" r:id="rId4"/>
    <p:sldId id="261" r:id="rId5"/>
    <p:sldId id="279" r:id="rId6"/>
    <p:sldId id="290" r:id="rId7"/>
    <p:sldId id="297" r:id="rId8"/>
    <p:sldId id="294" r:id="rId9"/>
    <p:sldId id="263" r:id="rId10"/>
    <p:sldId id="278" r:id="rId11"/>
    <p:sldId id="275" r:id="rId12"/>
    <p:sldId id="272" r:id="rId13"/>
    <p:sldId id="265" r:id="rId14"/>
    <p:sldId id="276" r:id="rId15"/>
    <p:sldId id="274" r:id="rId16"/>
    <p:sldId id="266" r:id="rId17"/>
    <p:sldId id="267" r:id="rId18"/>
    <p:sldId id="269" r:id="rId19"/>
    <p:sldId id="296" r:id="rId20"/>
    <p:sldId id="298" r:id="rId21"/>
    <p:sldId id="268" r:id="rId22"/>
    <p:sldId id="277" r:id="rId23"/>
    <p:sldId id="273" r:id="rId24"/>
    <p:sldId id="260" r:id="rId25"/>
    <p:sldId id="300" r:id="rId26"/>
    <p:sldId id="301" r:id="rId27"/>
    <p:sldId id="292" r:id="rId28"/>
    <p:sldId id="280" r:id="rId29"/>
    <p:sldId id="282" r:id="rId30"/>
    <p:sldId id="283" r:id="rId31"/>
    <p:sldId id="284" r:id="rId32"/>
    <p:sldId id="286" r:id="rId33"/>
    <p:sldId id="288" r:id="rId34"/>
    <p:sldId id="289" r:id="rId35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ng Liu" initials="S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00"/>
    <a:srgbClr val="18A6A5"/>
    <a:srgbClr val="FFFF00"/>
    <a:srgbClr val="00509B"/>
    <a:srgbClr val="D6D6D6"/>
    <a:srgbClr val="FCFEBA"/>
    <a:srgbClr val="175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 autoAdjust="0"/>
    <p:restoredTop sz="81522" autoAdjust="0"/>
  </p:normalViewPr>
  <p:slideViewPr>
    <p:cSldViewPr snapToGrid="0">
      <p:cViewPr varScale="1">
        <p:scale>
          <a:sx n="104" d="100"/>
          <a:sy n="104" d="100"/>
        </p:scale>
        <p:origin x="2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filt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Documents\MA\Masterarbeit\register_eval_excel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phet\weinmann\Documents\MA\Masterarbeit\register_eval_excel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heuristic_final.od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power_results\power_test\register_eval_final_excel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heuristic_final.od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prophet\weinmann\compare_power_filt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v>Register-File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[register_eval_excel.xlsx]Sheet25!$H$26:$K$26</c:f>
              <c:strCache>
                <c:ptCount val="4"/>
                <c:pt idx="0">
                  <c:v>Worst-Case</c:v>
                </c:pt>
                <c:pt idx="1">
                  <c:v>Best-Case</c:v>
                </c:pt>
                <c:pt idx="2">
                  <c:v>Worst-Case</c:v>
                </c:pt>
                <c:pt idx="3">
                  <c:v>Best-Case</c:v>
                </c:pt>
              </c:strCache>
            </c:strRef>
          </c:cat>
          <c:val>
            <c:numRef>
              <c:f>[register_eval_excel.xlsx]Sheet25!$J$25:$M$25</c:f>
              <c:numCache>
                <c:formatCode>General</c:formatCode>
                <c:ptCount val="4"/>
                <c:pt idx="0">
                  <c:v>95.021639899999997</c:v>
                </c:pt>
                <c:pt idx="1">
                  <c:v>80.3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8-4269-8F10-06D7CFEC1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9531400"/>
        <c:axId val="499511392"/>
      </c:barChart>
      <c:barChart>
        <c:barDir val="col"/>
        <c:grouping val="clustered"/>
        <c:varyColors val="0"/>
        <c:ser>
          <c:idx val="0"/>
          <c:order val="0"/>
          <c:tx>
            <c:v>Gesamtleistung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[register_eval_excel.xlsx]Sheet25!$H$26:$K$26</c:f>
              <c:strCache>
                <c:ptCount val="4"/>
                <c:pt idx="0">
                  <c:v>Worst-Case</c:v>
                </c:pt>
                <c:pt idx="1">
                  <c:v>Best-Case</c:v>
                </c:pt>
                <c:pt idx="2">
                  <c:v>Worst-Case</c:v>
                </c:pt>
                <c:pt idx="3">
                  <c:v>Best-Case</c:v>
                </c:pt>
              </c:strCache>
            </c:strRef>
          </c:cat>
          <c:val>
            <c:numRef>
              <c:f>[register_eval_excel.xlsx]Sheet25!$H$24:$K$24</c:f>
              <c:numCache>
                <c:formatCode>General</c:formatCode>
                <c:ptCount val="4"/>
                <c:pt idx="2" formatCode="0.00000E+00">
                  <c:v>1.883356265</c:v>
                </c:pt>
                <c:pt idx="3" formatCode="0.00000E+00">
                  <c:v>1.7459500000000001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8-4269-8F10-06D7CFEC1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5711984"/>
        <c:axId val="275712968"/>
      </c:barChart>
      <c:catAx>
        <c:axId val="499531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9511392"/>
        <c:crosses val="autoZero"/>
        <c:auto val="1"/>
        <c:lblAlgn val="ctr"/>
        <c:lblOffset val="100"/>
        <c:noMultiLvlLbl val="0"/>
      </c:catAx>
      <c:valAx>
        <c:axId val="4995113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100" dirty="0"/>
                  <a:t>Schaltleistung </a:t>
                </a:r>
                <a:r>
                  <a:rPr lang="de-DE" sz="1100" dirty="0" smtClean="0"/>
                  <a:t>[</a:t>
                </a:r>
                <a:r>
                  <a:rPr lang="de-DE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sz="1100" dirty="0" smtClean="0"/>
                  <a:t>W</a:t>
                </a:r>
                <a:r>
                  <a:rPr lang="de-DE" sz="1100" dirty="0"/>
                  <a:t>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9531400"/>
        <c:crosses val="autoZero"/>
        <c:crossBetween val="between"/>
      </c:valAx>
      <c:valAx>
        <c:axId val="275712968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Gesamtleistung [mW]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75711984"/>
        <c:crosses val="max"/>
        <c:crossBetween val="between"/>
      </c:valAx>
      <c:catAx>
        <c:axId val="275711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57129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fft_emulated_floating!$E$73</c:f>
              <c:strCache>
                <c:ptCount val="1"/>
                <c:pt idx="0">
                  <c:v>mit Startpopulation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(fft_emulated_floating!$F$77,fft_emulated_floating!$F$79)</c:f>
              <c:numCache>
                <c:formatCode>General</c:formatCode>
                <c:ptCount val="2"/>
                <c:pt idx="0">
                  <c:v>0.17068264077999998</c:v>
                </c:pt>
                <c:pt idx="1">
                  <c:v>0.15919531000000001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94-4925-B918-3280369B3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86584"/>
        <c:axId val="516685272"/>
      </c:barChart>
      <c:catAx>
        <c:axId val="5166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5272"/>
        <c:crosses val="autoZero"/>
        <c:auto val="1"/>
        <c:lblAlgn val="ctr"/>
        <c:lblOffset val="100"/>
        <c:noMultiLvlLbl val="0"/>
      </c:catAx>
      <c:valAx>
        <c:axId val="5166852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Schaltleistung</a:t>
                </a:r>
                <a:r>
                  <a:rPr lang="de-DE" baseline="0" dirty="0"/>
                  <a:t> [</a:t>
                </a:r>
                <a:r>
                  <a:rPr lang="de-D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baseline="0" dirty="0"/>
                  <a:t>W]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strRef>
              <c:f>'Target+Source1+Source2'!$C$3</c:f>
              <c:strCache>
                <c:ptCount val="1"/>
                <c:pt idx="0">
                  <c:v>Summe Schaltleistung</c:v>
                </c:pt>
              </c:strCache>
            </c:strRef>
          </c:tx>
          <c:spPr>
            <a:ln w="19050" cap="rnd">
              <a:solidFill>
                <a:srgbClr val="86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'Target+Source1+Source2'!$C$4:$C$9</c:f>
              <c:numCache>
                <c:formatCode>General</c:formatCode>
                <c:ptCount val="6"/>
                <c:pt idx="0">
                  <c:v>0.67359099999999994</c:v>
                </c:pt>
                <c:pt idx="1">
                  <c:v>1.5470110000000001</c:v>
                </c:pt>
                <c:pt idx="2">
                  <c:v>1.6852400000000001</c:v>
                </c:pt>
                <c:pt idx="3">
                  <c:v>2.234661</c:v>
                </c:pt>
                <c:pt idx="4">
                  <c:v>2.9082520000000001</c:v>
                </c:pt>
                <c:pt idx="5">
                  <c:v>3.9058419999999998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57E-462F-84B6-27BCB9BA93B2}"/>
            </c:ext>
          </c:extLst>
        </c:ser>
        <c:ser>
          <c:idx val="0"/>
          <c:order val="1"/>
          <c:tx>
            <c:strRef>
              <c:f>'Target+Source1+Source2'!$E$3</c:f>
              <c:strCache>
                <c:ptCount val="1"/>
                <c:pt idx="0">
                  <c:v>Schaltleistung Read-Ports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'Target+Source1+Source2'!$E$4:$E$9</c:f>
              <c:numCache>
                <c:formatCode>General</c:formatCode>
                <c:ptCount val="6"/>
                <c:pt idx="0">
                  <c:v>0.35753099999999999</c:v>
                </c:pt>
                <c:pt idx="1">
                  <c:v>0.94815099999999997</c:v>
                </c:pt>
                <c:pt idx="2">
                  <c:v>1.1807000000000001</c:v>
                </c:pt>
                <c:pt idx="3">
                  <c:v>1.5384909999999998</c:v>
                </c:pt>
                <c:pt idx="4">
                  <c:v>1.8960219999999999</c:v>
                </c:pt>
                <c:pt idx="5">
                  <c:v>2.4863819999999999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57E-462F-84B6-27BCB9BA93B2}"/>
            </c:ext>
          </c:extLst>
        </c:ser>
        <c:ser>
          <c:idx val="3"/>
          <c:order val="2"/>
          <c:tx>
            <c:strRef>
              <c:f>'Target+Source1+Source2'!$D$3</c:f>
              <c:strCache>
                <c:ptCount val="1"/>
                <c:pt idx="0">
                  <c:v>Schaltleistung Write-Ports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'Target+Source1+Source2'!$D$4:$D$9</c:f>
              <c:numCache>
                <c:formatCode>General</c:formatCode>
                <c:ptCount val="6"/>
                <c:pt idx="0">
                  <c:v>0.31606000000000001</c:v>
                </c:pt>
                <c:pt idx="1">
                  <c:v>0.59885999999999995</c:v>
                </c:pt>
                <c:pt idx="2">
                  <c:v>0.50453999999999999</c:v>
                </c:pt>
                <c:pt idx="3">
                  <c:v>0.69617000000000007</c:v>
                </c:pt>
                <c:pt idx="4">
                  <c:v>1.01223</c:v>
                </c:pt>
                <c:pt idx="5">
                  <c:v>1.4194600000000002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57E-462F-84B6-27BCB9BA9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263560"/>
        <c:axId val="473265200"/>
      </c:scatterChart>
      <c:valAx>
        <c:axId val="473263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5200"/>
        <c:crosses val="autoZero"/>
        <c:crossBetween val="midCat"/>
      </c:valAx>
      <c:valAx>
        <c:axId val="4732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>
                    <a:latin typeface="+mn-lt"/>
                  </a:rPr>
                  <a:t>Schaltleistung </a:t>
                </a:r>
                <a:r>
                  <a:rPr lang="de-DE" sz="1400" dirty="0" smtClean="0">
                    <a:latin typeface="+mn-lt"/>
                  </a:rPr>
                  <a:t>[</a:t>
                </a:r>
                <a:r>
                  <a:rPr lang="de-DE" sz="1400" dirty="0" smtClean="0">
                    <a:latin typeface="+mn-lt"/>
                    <a:cs typeface="Times New Roman" panose="02020603050405020304" pitchFamily="18" charset="0"/>
                  </a:rPr>
                  <a:t>µ</a:t>
                </a:r>
                <a:r>
                  <a:rPr lang="de-DE" sz="1400" dirty="0" smtClean="0">
                    <a:latin typeface="+mn-lt"/>
                  </a:rPr>
                  <a:t>W</a:t>
                </a:r>
                <a:r>
                  <a:rPr lang="de-DE" sz="1400" dirty="0">
                    <a:latin typeface="+mn-lt"/>
                  </a:rPr>
                  <a:t>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3263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'Target+Source1+Source2'!$G$16</c:f>
              <c:strCache>
                <c:ptCount val="1"/>
                <c:pt idx="0">
                  <c:v>mit Zufallszahlen initalisierte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</c:marker>
          <c:xVal>
            <c:numRef>
              <c:f>'Target+Source1+Source2'!$G$32:$G$61</c:f>
              <c:numCache>
                <c:formatCode>General</c:formatCode>
                <c:ptCount val="30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  <c:pt idx="6">
                  <c:v>96</c:v>
                </c:pt>
                <c:pt idx="7">
                  <c:v>192</c:v>
                </c:pt>
                <c:pt idx="8">
                  <c:v>192</c:v>
                </c:pt>
                <c:pt idx="9">
                  <c:v>288</c:v>
                </c:pt>
                <c:pt idx="10">
                  <c:v>384</c:v>
                </c:pt>
                <c:pt idx="11">
                  <c:v>480</c:v>
                </c:pt>
                <c:pt idx="12">
                  <c:v>96</c:v>
                </c:pt>
                <c:pt idx="13">
                  <c:v>192</c:v>
                </c:pt>
                <c:pt idx="14">
                  <c:v>192</c:v>
                </c:pt>
                <c:pt idx="15">
                  <c:v>288</c:v>
                </c:pt>
                <c:pt idx="16">
                  <c:v>384</c:v>
                </c:pt>
                <c:pt idx="17">
                  <c:v>480</c:v>
                </c:pt>
                <c:pt idx="18">
                  <c:v>96</c:v>
                </c:pt>
                <c:pt idx="19">
                  <c:v>192</c:v>
                </c:pt>
                <c:pt idx="20">
                  <c:v>192</c:v>
                </c:pt>
                <c:pt idx="21">
                  <c:v>288</c:v>
                </c:pt>
                <c:pt idx="22">
                  <c:v>384</c:v>
                </c:pt>
                <c:pt idx="23">
                  <c:v>480</c:v>
                </c:pt>
                <c:pt idx="24">
                  <c:v>96</c:v>
                </c:pt>
                <c:pt idx="25">
                  <c:v>192</c:v>
                </c:pt>
                <c:pt idx="26">
                  <c:v>192</c:v>
                </c:pt>
                <c:pt idx="27">
                  <c:v>288</c:v>
                </c:pt>
                <c:pt idx="28">
                  <c:v>384</c:v>
                </c:pt>
                <c:pt idx="29">
                  <c:v>480</c:v>
                </c:pt>
              </c:numCache>
            </c:numRef>
          </c:xVal>
          <c:yVal>
            <c:numRef>
              <c:f>'Target+Source1+Source2'!$J$32:$J$61</c:f>
              <c:numCache>
                <c:formatCode>General</c:formatCode>
                <c:ptCount val="30"/>
                <c:pt idx="0">
                  <c:v>2.6389999999999998</c:v>
                </c:pt>
                <c:pt idx="1">
                  <c:v>2.6719999999999997</c:v>
                </c:pt>
                <c:pt idx="2">
                  <c:v>2.637</c:v>
                </c:pt>
                <c:pt idx="3">
                  <c:v>2.73</c:v>
                </c:pt>
                <c:pt idx="4">
                  <c:v>2.7430000000000003</c:v>
                </c:pt>
                <c:pt idx="5">
                  <c:v>2.7690000000000001</c:v>
                </c:pt>
                <c:pt idx="6">
                  <c:v>2.6229999999999998</c:v>
                </c:pt>
                <c:pt idx="7">
                  <c:v>2.71</c:v>
                </c:pt>
                <c:pt idx="8">
                  <c:v>2.7369999999999997</c:v>
                </c:pt>
                <c:pt idx="9">
                  <c:v>2.7160000000000002</c:v>
                </c:pt>
                <c:pt idx="10">
                  <c:v>2.7469999999999999</c:v>
                </c:pt>
                <c:pt idx="11">
                  <c:v>2.7160000000000002</c:v>
                </c:pt>
                <c:pt idx="12">
                  <c:v>2.613</c:v>
                </c:pt>
                <c:pt idx="13">
                  <c:v>2.657</c:v>
                </c:pt>
                <c:pt idx="14">
                  <c:v>2.6830000000000003</c:v>
                </c:pt>
                <c:pt idx="15">
                  <c:v>2.6940000000000004</c:v>
                </c:pt>
                <c:pt idx="16">
                  <c:v>2.7369999999999997</c:v>
                </c:pt>
                <c:pt idx="17">
                  <c:v>2.7309999999999999</c:v>
                </c:pt>
                <c:pt idx="18">
                  <c:v>2.6850000000000001</c:v>
                </c:pt>
                <c:pt idx="19">
                  <c:v>2.68</c:v>
                </c:pt>
                <c:pt idx="20">
                  <c:v>2.71</c:v>
                </c:pt>
                <c:pt idx="21">
                  <c:v>2.7570000000000001</c:v>
                </c:pt>
                <c:pt idx="22">
                  <c:v>2.7250000000000001</c:v>
                </c:pt>
                <c:pt idx="23">
                  <c:v>2.738</c:v>
                </c:pt>
                <c:pt idx="24">
                  <c:v>2.6580000000000004</c:v>
                </c:pt>
                <c:pt idx="25">
                  <c:v>2.68</c:v>
                </c:pt>
                <c:pt idx="26">
                  <c:v>2.6870000000000003</c:v>
                </c:pt>
                <c:pt idx="27">
                  <c:v>2.734</c:v>
                </c:pt>
                <c:pt idx="28">
                  <c:v>2.7529999999999997</c:v>
                </c:pt>
                <c:pt idx="29">
                  <c:v>2.7680000000000002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59-4A7C-BE58-47BD02AFAD7A}"/>
            </c:ext>
          </c:extLst>
        </c:ser>
        <c:ser>
          <c:idx val="0"/>
          <c:order val="1"/>
          <c:tx>
            <c:strRef>
              <c:f>'Target+Source1+Source2'!$F$16</c:f>
              <c:strCache>
                <c:ptCount val="1"/>
                <c:pt idx="0">
                  <c:v>mit Null initialisierte Register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7"/>
          </c:marker>
          <c:xVal>
            <c:numRef>
              <c:f>'Target+Source1+Source2'!$F$4:$F$9</c:f>
              <c:numCache>
                <c:formatCode>General</c:formatCode>
                <c:ptCount val="6"/>
                <c:pt idx="0">
                  <c:v>96</c:v>
                </c:pt>
                <c:pt idx="1">
                  <c:v>192</c:v>
                </c:pt>
                <c:pt idx="2">
                  <c:v>192</c:v>
                </c:pt>
                <c:pt idx="3">
                  <c:v>288</c:v>
                </c:pt>
                <c:pt idx="4">
                  <c:v>384</c:v>
                </c:pt>
                <c:pt idx="5">
                  <c:v>480</c:v>
                </c:pt>
              </c:numCache>
            </c:numRef>
          </c:xVal>
          <c:yVal>
            <c:numRef>
              <c:f>'Target+Source1+Source2'!$B$4:$B$9</c:f>
              <c:numCache>
                <c:formatCode>General</c:formatCode>
                <c:ptCount val="6"/>
                <c:pt idx="0">
                  <c:v>1.8109999999999999</c:v>
                </c:pt>
                <c:pt idx="1">
                  <c:v>1.833</c:v>
                </c:pt>
                <c:pt idx="2">
                  <c:v>1.8320000000000001</c:v>
                </c:pt>
                <c:pt idx="3">
                  <c:v>1.8560000000000001</c:v>
                </c:pt>
                <c:pt idx="4">
                  <c:v>1.877</c:v>
                </c:pt>
                <c:pt idx="5">
                  <c:v>1.897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59-4A7C-BE58-47BD02AFA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5592504"/>
        <c:axId val="565592176"/>
      </c:scatterChart>
      <c:valAx>
        <c:axId val="565592176"/>
        <c:scaling>
          <c:orientation val="minMax"/>
          <c:min val="1.7000000000000002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Leistung</a:t>
                </a:r>
                <a:r>
                  <a:rPr lang="de-DE" baseline="0"/>
                  <a:t> [mW]</a:t>
                </a:r>
                <a:endParaRPr lang="de-DE"/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504"/>
        <c:crossesAt val="1.5000000000000005E-3"/>
        <c:crossBetween val="midCat"/>
      </c:valAx>
      <c:valAx>
        <c:axId val="565592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Hamming-Distanz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de-DE"/>
          </a:p>
        </c:txPr>
        <c:crossAx val="565592176"/>
        <c:crosses val="autoZero"/>
        <c:crossBetween val="midCat"/>
      </c:valAx>
      <c:spPr>
        <a:noFill/>
        <a:ln>
          <a:solidFill>
            <a:srgbClr val="B3B3B3"/>
          </a:solidFill>
          <a:prstDash val="solid"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heuristic_final!$L$92</c:f>
              <c:strCache>
                <c:ptCount val="1"/>
                <c:pt idx="0">
                  <c:v>Register-File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heuristic_final!$K$95:$N$95</c:f>
              <c:numCache>
                <c:formatCode>0.0000000E+00</c:formatCode>
                <c:ptCount val="4"/>
                <c:pt idx="0">
                  <c:v>56.225009757326994</c:v>
                </c:pt>
                <c:pt idx="1">
                  <c:v>45.870216126787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7-4D60-AF6A-D5395FFFE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45579560"/>
        <c:axId val="545577592"/>
      </c:barChart>
      <c:barChart>
        <c:barDir val="col"/>
        <c:grouping val="clustered"/>
        <c:varyColors val="0"/>
        <c:ser>
          <c:idx val="0"/>
          <c:order val="0"/>
          <c:tx>
            <c:strRef>
              <c:f>heuristic_final!$K$92</c:f>
              <c:strCache>
                <c:ptCount val="1"/>
                <c:pt idx="0">
                  <c:v>Gesamtleistung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heuristic_final!$I$94:$L$94</c:f>
              <c:numCache>
                <c:formatCode>General</c:formatCode>
                <c:ptCount val="4"/>
                <c:pt idx="2" formatCode="0.0000000E+00">
                  <c:v>1.7654672265053</c:v>
                </c:pt>
                <c:pt idx="3" formatCode="0.0000000E+00">
                  <c:v>1.7202025046572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7-4D60-AF6A-D5395FFFE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14697216"/>
        <c:axId val="514685408"/>
      </c:barChart>
      <c:catAx>
        <c:axId val="54557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9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7592"/>
        <c:crosses val="autoZero"/>
        <c:auto val="0"/>
        <c:lblAlgn val="ctr"/>
        <c:lblOffset val="100"/>
        <c:noMultiLvlLbl val="0"/>
      </c:catAx>
      <c:valAx>
        <c:axId val="5455775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Schaltleistung</a:t>
                </a:r>
                <a:r>
                  <a:rPr lang="de-DE" baseline="0"/>
                  <a:t> [</a:t>
                </a:r>
                <a:r>
                  <a:rPr lang="de-DE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µW]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9560"/>
        <c:crosses val="autoZero"/>
        <c:crossBetween val="between"/>
      </c:valAx>
      <c:valAx>
        <c:axId val="514685408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Gesamtleistung</a:t>
                </a:r>
                <a:r>
                  <a:rPr lang="de-DE" baseline="0"/>
                  <a:t> [mW]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4697216"/>
        <c:crosses val="max"/>
        <c:crossBetween val="between"/>
      </c:valAx>
      <c:catAx>
        <c:axId val="514697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4685408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74830288027985736"/>
          <c:h val="0.6223314992281047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BC-47B5-8815-D62FA2740015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8BC-47B5-8815-D62FA2740015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Read-Ports Schaltleistun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8BC-47B5-8815-D62FA2740015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509B"/>
              </a:solidFill>
              <a:ln w="9525">
                <a:solidFill>
                  <a:srgbClr val="00509B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509B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0.58324050000000005</c:v>
                </c:pt>
                <c:pt idx="1">
                  <c:v>0.64402549999999992</c:v>
                </c:pt>
                <c:pt idx="2">
                  <c:v>0.61857600000000001</c:v>
                </c:pt>
                <c:pt idx="3">
                  <c:v>0.68619549999999996</c:v>
                </c:pt>
                <c:pt idx="4">
                  <c:v>0.81745800000000002</c:v>
                </c:pt>
                <c:pt idx="5">
                  <c:v>0.80393949999999992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8BC-47B5-8815-D62FA2740015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4.1606500000000005E-2</c:v>
                </c:pt>
                <c:pt idx="1">
                  <c:v>2.8425499999999999E-2</c:v>
                </c:pt>
                <c:pt idx="2">
                  <c:v>2.5264000000000002E-2</c:v>
                </c:pt>
                <c:pt idx="3">
                  <c:v>4.6051500000000002E-2</c:v>
                </c:pt>
                <c:pt idx="4">
                  <c:v>5.1137999999999996E-2</c:v>
                </c:pt>
                <c:pt idx="5">
                  <c:v>9.9250000000000011E-4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8BC-47B5-8815-D62FA2740015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Read-Ports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0.54163400000000006</c:v>
                </c:pt>
                <c:pt idx="1">
                  <c:v>0.61559999999999993</c:v>
                </c:pt>
                <c:pt idx="2">
                  <c:v>0.59331200000000006</c:v>
                </c:pt>
                <c:pt idx="3">
                  <c:v>0.64014399999999994</c:v>
                </c:pt>
                <c:pt idx="4">
                  <c:v>0.76632</c:v>
                </c:pt>
                <c:pt idx="5">
                  <c:v>0.80294699999999997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8BC-47B5-8815-D62FA2740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[µW]</a:t>
                </a:r>
                <a:endParaRPr lang="de-DE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14757878554957723"/>
          <c:y val="0.81873671879812271"/>
          <c:w val="0.81924915419392719"/>
          <c:h val="0.1798991310088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827929076908107"/>
          <c:y val="7.492899584069089E-2"/>
          <c:w val="0.74830288027985736"/>
          <c:h val="0.6223314992281047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Genetic_test_final!$A$38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Genetic_test_final!$C$52:$C$58</c:f>
              <c:numCache>
                <c:formatCode>General</c:formatCode>
                <c:ptCount val="7"/>
                <c:pt idx="0">
                  <c:v>0.81336049999999993</c:v>
                </c:pt>
                <c:pt idx="1">
                  <c:v>0.81336049999999993</c:v>
                </c:pt>
                <c:pt idx="2">
                  <c:v>0.94216599999999995</c:v>
                </c:pt>
                <c:pt idx="3">
                  <c:v>1.003269</c:v>
                </c:pt>
                <c:pt idx="4">
                  <c:v>1.0327360000000001</c:v>
                </c:pt>
                <c:pt idx="5">
                  <c:v>1.2762899999999999</c:v>
                </c:pt>
                <c:pt idx="6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90-468E-A610-EC2F0C044284}"/>
            </c:ext>
          </c:extLst>
        </c:ser>
        <c:ser>
          <c:idx val="1"/>
          <c:order val="1"/>
          <c:tx>
            <c:strRef>
              <c:f>Genetic_test_final!$A$40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Genetic_test_final!$D$52:$D$58</c:f>
              <c:numCache>
                <c:formatCode>General</c:formatCode>
                <c:ptCount val="7"/>
                <c:pt idx="0">
                  <c:v>1.0413499999999999E-2</c:v>
                </c:pt>
                <c:pt idx="1">
                  <c:v>1.0413499999999999E-2</c:v>
                </c:pt>
                <c:pt idx="2">
                  <c:v>0.13355400000000001</c:v>
                </c:pt>
                <c:pt idx="3">
                  <c:v>0.32181499999999996</c:v>
                </c:pt>
                <c:pt idx="4">
                  <c:v>7.2193000000000007E-2</c:v>
                </c:pt>
                <c:pt idx="5">
                  <c:v>0.205648</c:v>
                </c:pt>
                <c:pt idx="6">
                  <c:v>0.31179049999999997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690-468E-A610-EC2F0C044284}"/>
            </c:ext>
          </c:extLst>
        </c:ser>
        <c:ser>
          <c:idx val="2"/>
          <c:order val="2"/>
          <c:tx>
            <c:strRef>
              <c:f>Genetic_test_final!$A$43</c:f>
              <c:strCache>
                <c:ptCount val="1"/>
                <c:pt idx="0">
                  <c:v>Read-Ports Schaltleistun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860000"/>
              </a:solidFill>
              <a:ln w="9525">
                <a:solidFill>
                  <a:srgbClr val="860000"/>
                </a:solidFill>
              </a:ln>
              <a:effectLst/>
            </c:spPr>
          </c:marker>
          <c:xVal>
            <c:numRef>
              <c:f>Genetic_test_final!$F$52:$F$58</c:f>
              <c:numCache>
                <c:formatCode>General</c:formatCode>
                <c:ptCount val="7"/>
                <c:pt idx="0">
                  <c:v>1173</c:v>
                </c:pt>
                <c:pt idx="1">
                  <c:v>1173</c:v>
                </c:pt>
                <c:pt idx="2">
                  <c:v>1291</c:v>
                </c:pt>
                <c:pt idx="3">
                  <c:v>1396</c:v>
                </c:pt>
                <c:pt idx="4">
                  <c:v>1422</c:v>
                </c:pt>
                <c:pt idx="5">
                  <c:v>1852</c:v>
                </c:pt>
                <c:pt idx="6">
                  <c:v>2046</c:v>
                </c:pt>
              </c:numCache>
            </c:numRef>
          </c:xVal>
          <c:yVal>
            <c:numRef>
              <c:f>Genetic_test_final!$E$52:$E$58</c:f>
              <c:numCache>
                <c:formatCode>General</c:formatCode>
                <c:ptCount val="7"/>
                <c:pt idx="0">
                  <c:v>0.80294699999999997</c:v>
                </c:pt>
                <c:pt idx="1">
                  <c:v>0.80294699999999997</c:v>
                </c:pt>
                <c:pt idx="2">
                  <c:v>0.808612</c:v>
                </c:pt>
                <c:pt idx="3">
                  <c:v>0.681454</c:v>
                </c:pt>
                <c:pt idx="4">
                  <c:v>0.96054300000000004</c:v>
                </c:pt>
                <c:pt idx="5">
                  <c:v>1.0706420000000001</c:v>
                </c:pt>
                <c:pt idx="6">
                  <c:v>1.22098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690-468E-A610-EC2F0C044284}"/>
            </c:ext>
          </c:extLst>
        </c:ser>
        <c:ser>
          <c:idx val="3"/>
          <c:order val="3"/>
          <c:tx>
            <c:strRef>
              <c:f>Genetic_test_final!$A$39</c:f>
              <c:strCache>
                <c:ptCount val="1"/>
                <c:pt idx="0">
                  <c:v>Summe der Schaltleistungen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509B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Genetic_test_final!$C$46:$C$51</c:f>
              <c:numCache>
                <c:formatCode>General</c:formatCode>
                <c:ptCount val="6"/>
                <c:pt idx="0">
                  <c:v>0.58324050000000005</c:v>
                </c:pt>
                <c:pt idx="1">
                  <c:v>0.64402549999999992</c:v>
                </c:pt>
                <c:pt idx="2">
                  <c:v>0.61857600000000001</c:v>
                </c:pt>
                <c:pt idx="3">
                  <c:v>0.68619549999999996</c:v>
                </c:pt>
                <c:pt idx="4">
                  <c:v>0.81745800000000002</c:v>
                </c:pt>
                <c:pt idx="5">
                  <c:v>0.80393949999999992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690-468E-A610-EC2F0C044284}"/>
            </c:ext>
          </c:extLst>
        </c:ser>
        <c:ser>
          <c:idx val="4"/>
          <c:order val="4"/>
          <c:tx>
            <c:strRef>
              <c:f>Genetic_test_final!$A$41</c:f>
              <c:strCache>
                <c:ptCount val="1"/>
                <c:pt idx="0">
                  <c:v>Write-Ports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Genetic_test_final!$D$46:$D$51</c:f>
              <c:numCache>
                <c:formatCode>General</c:formatCode>
                <c:ptCount val="6"/>
                <c:pt idx="0">
                  <c:v>4.1606500000000005E-2</c:v>
                </c:pt>
                <c:pt idx="1">
                  <c:v>2.8425499999999999E-2</c:v>
                </c:pt>
                <c:pt idx="2">
                  <c:v>2.5264000000000002E-2</c:v>
                </c:pt>
                <c:pt idx="3">
                  <c:v>4.6051500000000002E-2</c:v>
                </c:pt>
                <c:pt idx="4">
                  <c:v>5.1137999999999996E-2</c:v>
                </c:pt>
                <c:pt idx="5">
                  <c:v>9.9250000000000011E-4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690-468E-A610-EC2F0C044284}"/>
            </c:ext>
          </c:extLst>
        </c:ser>
        <c:ser>
          <c:idx val="5"/>
          <c:order val="5"/>
          <c:tx>
            <c:strRef>
              <c:f>Genetic_test_final!$A$42</c:f>
              <c:strCache>
                <c:ptCount val="1"/>
                <c:pt idx="0">
                  <c:v>Read-Ports Schaltleistung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Genetic_test_final!$F$46:$F$51</c:f>
              <c:numCache>
                <c:formatCode>General</c:formatCode>
                <c:ptCount val="6"/>
                <c:pt idx="0">
                  <c:v>794</c:v>
                </c:pt>
                <c:pt idx="1">
                  <c:v>840</c:v>
                </c:pt>
                <c:pt idx="2">
                  <c:v>892</c:v>
                </c:pt>
                <c:pt idx="3">
                  <c:v>942</c:v>
                </c:pt>
                <c:pt idx="4">
                  <c:v>1109</c:v>
                </c:pt>
                <c:pt idx="5">
                  <c:v>1165</c:v>
                </c:pt>
              </c:numCache>
            </c:numRef>
          </c:xVal>
          <c:yVal>
            <c:numRef>
              <c:f>Genetic_test_final!$E$46:$E$51</c:f>
              <c:numCache>
                <c:formatCode>General</c:formatCode>
                <c:ptCount val="6"/>
                <c:pt idx="0">
                  <c:v>0.54163400000000006</c:v>
                </c:pt>
                <c:pt idx="1">
                  <c:v>0.61559999999999993</c:v>
                </c:pt>
                <c:pt idx="2">
                  <c:v>0.59331200000000006</c:v>
                </c:pt>
                <c:pt idx="3">
                  <c:v>0.64014399999999994</c:v>
                </c:pt>
                <c:pt idx="4">
                  <c:v>0.76632</c:v>
                </c:pt>
                <c:pt idx="5">
                  <c:v>0.80294699999999997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690-468E-A610-EC2F0C044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7248"/>
        <c:axId val="598683808"/>
      </c:scatterChart>
      <c:valAx>
        <c:axId val="598677248"/>
        <c:scaling>
          <c:orientation val="minMax"/>
          <c:min val="6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Hamming-Distanz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3808"/>
        <c:crosses val="autoZero"/>
        <c:crossBetween val="midCat"/>
      </c:valAx>
      <c:valAx>
        <c:axId val="59868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/>
                  <a:t>Schaltleistung</a:t>
                </a:r>
                <a:r>
                  <a:rPr lang="de-DE" sz="1400" baseline="0" dirty="0"/>
                  <a:t> [µW]</a:t>
                </a:r>
                <a:endParaRPr lang="de-DE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egendEntry>
        <c:idx val="6"/>
        <c:delete val="1"/>
      </c:legendEntry>
      <c:layout>
        <c:manualLayout>
          <c:xMode val="edge"/>
          <c:yMode val="edge"/>
          <c:x val="0.14757878554957723"/>
          <c:y val="0.81873671879812271"/>
          <c:w val="0.81924915419392719"/>
          <c:h val="0.1798991310088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726255385310552"/>
          <c:y val="5.2892009491238907E-2"/>
          <c:w val="0.60991471515708862"/>
          <c:h val="0.77617379334713721"/>
        </c:manualLayout>
      </c:layout>
      <c:scatterChart>
        <c:scatterStyle val="lineMarker"/>
        <c:varyColors val="0"/>
        <c:ser>
          <c:idx val="0"/>
          <c:order val="0"/>
          <c:tx>
            <c:strRef>
              <c:f>Genetic_test_final!$A$5</c:f>
              <c:strCache>
                <c:ptCount val="1"/>
                <c:pt idx="0">
                  <c:v>alloc_test_genetic_t2_hamming2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(Genetic_test_final!$C$10,Genetic_test_final!$C$5,Genetic_test_final!$C$14,Genetic_test_final!$C$20)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0.55230600000000007</c:v>
                </c:pt>
                <c:pt idx="2">
                  <c:v>0.70563849999999995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44-44D0-AC75-590780292A98}"/>
            </c:ext>
          </c:extLst>
        </c:ser>
        <c:ser>
          <c:idx val="1"/>
          <c:order val="1"/>
          <c:tx>
            <c:strRef>
              <c:f>Genetic_test_final!$A$6</c:f>
              <c:strCache>
                <c:ptCount val="1"/>
                <c:pt idx="0">
                  <c:v>alloc_test_genetic_t2_weighted2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(Genetic_test_final!$C$11,Genetic_test_final!$C$6,Genetic_test_final!$C$19,Genetic_test_final!$C$18)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0.55896899999999994</c:v>
                </c:pt>
                <c:pt idx="2">
                  <c:v>0.71782799999999991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144-44D0-AC75-590780292A98}"/>
            </c:ext>
          </c:extLst>
        </c:ser>
        <c:ser>
          <c:idx val="2"/>
          <c:order val="2"/>
          <c:tx>
            <c:strRef>
              <c:f>Genetic_test_final!$A$7</c:f>
              <c:strCache>
                <c:ptCount val="1"/>
                <c:pt idx="0">
                  <c:v>alloc_test_genetic_t2_hamming_load2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(Genetic_test_final!$C$25,Genetic_test_final!$C$7,Genetic_test_final!$C$22)</c:f>
              <c:numCache>
                <c:formatCode>General</c:formatCode>
                <c:ptCount val="3"/>
                <c:pt idx="0">
                  <c:v>0.68619549999999996</c:v>
                </c:pt>
                <c:pt idx="1">
                  <c:v>0.60718550000000004</c:v>
                </c:pt>
                <c:pt idx="2">
                  <c:v>0.72091100000000008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144-44D0-AC75-590780292A98}"/>
            </c:ext>
          </c:extLst>
        </c:ser>
        <c:ser>
          <c:idx val="3"/>
          <c:order val="3"/>
          <c:tx>
            <c:strRef>
              <c:f>Genetic_test_final!$A$8</c:f>
              <c:strCache>
                <c:ptCount val="1"/>
                <c:pt idx="0">
                  <c:v>alloc_test_genetic_t2_hamming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(Genetic_test_final!$C$9,Genetic_test_final!$C$8,Genetic_test_final!$C$16,Genetic_test_final!$C$17)</c:f>
              <c:numCache>
                <c:formatCode>General</c:formatCode>
                <c:ptCount val="4"/>
                <c:pt idx="0">
                  <c:v>0.58135750000000008</c:v>
                </c:pt>
                <c:pt idx="1">
                  <c:v>0.61427850000000006</c:v>
                </c:pt>
                <c:pt idx="2">
                  <c:v>0.67540499999999992</c:v>
                </c:pt>
                <c:pt idx="3">
                  <c:v>0.61757300000000004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144-44D0-AC75-590780292A98}"/>
            </c:ext>
          </c:extLst>
        </c:ser>
        <c:ser>
          <c:idx val="5"/>
          <c:order val="4"/>
          <c:tx>
            <c:strRef>
              <c:f>Genetic_test_final!$A$13</c:f>
              <c:strCache>
                <c:ptCount val="1"/>
                <c:pt idx="0">
                  <c:v>genetischer Algorithmus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(Genetic_test_final!$C$15,Genetic_test_final!$C$13,Genetic_test_final!$C$23,Genetic_test_final!$C$26)</c:f>
              <c:numCache>
                <c:formatCode>General</c:formatCode>
                <c:ptCount val="4"/>
                <c:pt idx="0">
                  <c:v>0.64953950000000005</c:v>
                </c:pt>
                <c:pt idx="1">
                  <c:v>0.64402549999999992</c:v>
                </c:pt>
                <c:pt idx="2">
                  <c:v>0.69449000000000005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144-44D0-AC75-590780292A98}"/>
            </c:ext>
          </c:extLst>
        </c:ser>
        <c:ser>
          <c:idx val="6"/>
          <c:order val="5"/>
          <c:tx>
            <c:strRef>
              <c:f>Genetic_test_final!$A$27</c:f>
              <c:strCache>
                <c:ptCount val="1"/>
                <c:pt idx="0">
                  <c:v>verlustleitungsoptimierte Heuristik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(Genetic_test_final!$C$27,Genetic_test_final!$C$29,Genetic_test_final!$C$31,Genetic_test_final!$C$33)</c:f>
              <c:numCache>
                <c:formatCode>General</c:formatCode>
                <c:ptCount val="4"/>
                <c:pt idx="0">
                  <c:v>0.68619549999999996</c:v>
                </c:pt>
                <c:pt idx="1">
                  <c:v>0.64402549999999992</c:v>
                </c:pt>
                <c:pt idx="2">
                  <c:v>0.81745800000000002</c:v>
                </c:pt>
                <c:pt idx="3">
                  <c:v>0.61857600000000001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144-44D0-AC75-590780292A98}"/>
            </c:ext>
          </c:extLst>
        </c:ser>
        <c:ser>
          <c:idx val="7"/>
          <c:order val="6"/>
          <c:tx>
            <c:strRef>
              <c:f>Genetic_test_final!$A$28</c:f>
              <c:strCache>
                <c:ptCount val="1"/>
                <c:pt idx="0">
                  <c:v>default Heuristik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Genetic_test_final!$H$1:$K$1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(Genetic_test_final!$C$28,Genetic_test_final!$C$30,Genetic_test_final!$C$32,Genetic_test_final!$C$34)</c:f>
              <c:numCache>
                <c:formatCode>General</c:formatCode>
                <c:ptCount val="4"/>
                <c:pt idx="0">
                  <c:v>0.94216599999999995</c:v>
                </c:pt>
                <c:pt idx="1">
                  <c:v>1.003269</c:v>
                </c:pt>
                <c:pt idx="2">
                  <c:v>1.2762899999999999</c:v>
                </c:pt>
                <c:pt idx="3">
                  <c:v>1.5327705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144-44D0-AC75-590780292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676592"/>
        <c:axId val="598681184"/>
      </c:scatterChart>
      <c:valAx>
        <c:axId val="598676592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/>
                  <a:t>Testprogramme</a:t>
                </a:r>
              </a:p>
            </c:rich>
          </c:tx>
          <c:layout>
            <c:manualLayout>
              <c:xMode val="edge"/>
              <c:yMode val="edge"/>
              <c:x val="0.42049353715897658"/>
              <c:y val="0.91913436858527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81184"/>
        <c:crosses val="autoZero"/>
        <c:crossBetween val="midCat"/>
        <c:majorUnit val="1"/>
      </c:valAx>
      <c:valAx>
        <c:axId val="59868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400" dirty="0">
                    <a:latin typeface="+mn-lt"/>
                  </a:rPr>
                  <a:t>Schaltleistung [</a:t>
                </a:r>
                <a:r>
                  <a:rPr lang="de-DE" sz="1400" dirty="0">
                    <a:latin typeface="+mn-lt"/>
                    <a:cs typeface="Times New Roman" panose="02020603050405020304" pitchFamily="18" charset="0"/>
                  </a:rPr>
                  <a:t>µ</a:t>
                </a:r>
                <a:r>
                  <a:rPr lang="de-DE" sz="1400" dirty="0">
                    <a:latin typeface="+mn-lt"/>
                  </a:rPr>
                  <a:t>W]</a:t>
                </a:r>
              </a:p>
            </c:rich>
          </c:tx>
          <c:layout>
            <c:manualLayout>
              <c:xMode val="edge"/>
              <c:yMode val="edge"/>
              <c:x val="3.9192164145873773E-2"/>
              <c:y val="0.242907052710157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867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80478523618325215"/>
          <c:y val="0.39485941919390488"/>
          <c:w val="0.19521472487233427"/>
          <c:h val="0.35411232550561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[2]heuristic_final!$L$92</c:f>
              <c:strCache>
                <c:ptCount val="1"/>
                <c:pt idx="0">
                  <c:v>Register-File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[2]heuristic_final!$G$93:$N$93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heuristic_final!$W$93:$Z$93</c:f>
              <c:numCache>
                <c:formatCode>0.0000000E+00</c:formatCode>
                <c:ptCount val="4"/>
                <c:pt idx="0">
                  <c:v>56.225009757326994</c:v>
                </c:pt>
                <c:pt idx="1">
                  <c:v>45.572032831842002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2C-4CCC-A2C3-B05C0C280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45579560"/>
        <c:axId val="545577592"/>
      </c:barChart>
      <c:barChart>
        <c:barDir val="col"/>
        <c:grouping val="clustered"/>
        <c:varyColors val="0"/>
        <c:ser>
          <c:idx val="0"/>
          <c:order val="0"/>
          <c:tx>
            <c:strRef>
              <c:f>[2]heuristic_final!$K$92</c:f>
              <c:strCache>
                <c:ptCount val="1"/>
                <c:pt idx="0">
                  <c:v>Gesamtleistung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[2]heuristic_final!$G$93:$N$93</c:f>
              <c:strCache>
                <c:ptCount val="8"/>
                <c:pt idx="0">
                  <c:v>Default Heuristik</c:v>
                </c:pt>
                <c:pt idx="1">
                  <c:v>Verlustleistungsoptimierte Heuristik</c:v>
                </c:pt>
                <c:pt idx="2">
                  <c:v>Default Heuristik</c:v>
                </c:pt>
                <c:pt idx="3">
                  <c:v>Verlustleistungsoptimierte Heuristik</c:v>
                </c:pt>
                <c:pt idx="4">
                  <c:v>Default Heuristik</c:v>
                </c:pt>
                <c:pt idx="5">
                  <c:v>Verlustleistungsoptimierte Heuristik</c:v>
                </c:pt>
                <c:pt idx="6">
                  <c:v>Default Heuristik</c:v>
                </c:pt>
                <c:pt idx="7">
                  <c:v>Verlustleistungsoptimierte Heuristik</c:v>
                </c:pt>
              </c:strCache>
            </c:strRef>
          </c:cat>
          <c:val>
            <c:numRef>
              <c:f>heuristic_final!$U$94:$X$94</c:f>
              <c:numCache>
                <c:formatCode>General</c:formatCode>
                <c:ptCount val="4"/>
                <c:pt idx="2" formatCode="0.0000000E+00">
                  <c:v>1.7654672265053</c:v>
                </c:pt>
                <c:pt idx="3" formatCode="0.0000000E+00">
                  <c:v>1.7203574534506001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2C-4CCC-A2C3-B05C0C280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514697216"/>
        <c:axId val="514685408"/>
      </c:barChart>
      <c:catAx>
        <c:axId val="54557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9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7592"/>
        <c:crosses val="autoZero"/>
        <c:auto val="0"/>
        <c:lblAlgn val="ctr"/>
        <c:lblOffset val="100"/>
        <c:noMultiLvlLbl val="0"/>
      </c:catAx>
      <c:valAx>
        <c:axId val="5455775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Schaltleistung</a:t>
                </a:r>
                <a:r>
                  <a:rPr lang="de-DE" baseline="0"/>
                  <a:t> [</a:t>
                </a:r>
                <a:r>
                  <a:rPr lang="de-DE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µW]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5579560"/>
        <c:crosses val="autoZero"/>
        <c:crossBetween val="between"/>
      </c:valAx>
      <c:valAx>
        <c:axId val="514685408"/>
        <c:scaling>
          <c:orientation val="minMax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Gesamtleistung</a:t>
                </a:r>
                <a:r>
                  <a:rPr lang="de-DE" baseline="0"/>
                  <a:t> [mW]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4697216"/>
        <c:crosses val="max"/>
        <c:crossBetween val="between"/>
      </c:valAx>
      <c:catAx>
        <c:axId val="514697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4685408"/>
        <c:crosses val="autoZero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fft_emulated_floating!$F$73</c:f>
              <c:strCache>
                <c:ptCount val="1"/>
                <c:pt idx="0">
                  <c:v>ohne Startpopulation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(fft_emulated_floating!$F$76,fft_emulated_floating!$F$78)</c:f>
              <c:numCache>
                <c:formatCode>General</c:formatCode>
                <c:ptCount val="2"/>
                <c:pt idx="0">
                  <c:v>0.19672956211000001</c:v>
                </c:pt>
                <c:pt idx="1">
                  <c:v>0.20069994877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AB-4E32-AFE8-C6C690564BCE}"/>
            </c:ext>
          </c:extLst>
        </c:ser>
        <c:ser>
          <c:idx val="0"/>
          <c:order val="1"/>
          <c:tx>
            <c:strRef>
              <c:f>fft_emulated_floating!$E$73</c:f>
              <c:strCache>
                <c:ptCount val="1"/>
                <c:pt idx="0">
                  <c:v>mit Startpopulation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fft_emulated_floating!$E$71:$F$71</c:f>
              <c:strCache>
                <c:ptCount val="2"/>
                <c:pt idx="0">
                  <c:v>Hamming-Distanz</c:v>
                </c:pt>
                <c:pt idx="1">
                  <c:v>Hamming-Distanz*Lastkapazität</c:v>
                </c:pt>
              </c:strCache>
            </c:strRef>
          </c:cat>
          <c:val>
            <c:numRef>
              <c:f>(fft_emulated_floating!$F$77,fft_emulated_floating!$F$79)</c:f>
              <c:numCache>
                <c:formatCode>General</c:formatCode>
                <c:ptCount val="2"/>
                <c:pt idx="0">
                  <c:v>0.17068264077999998</c:v>
                </c:pt>
                <c:pt idx="1">
                  <c:v>0.15919531000000001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AB-4E32-AFE8-C6C690564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686584"/>
        <c:axId val="516685272"/>
      </c:barChart>
      <c:catAx>
        <c:axId val="5166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5272"/>
        <c:crosses val="autoZero"/>
        <c:auto val="1"/>
        <c:lblAlgn val="ctr"/>
        <c:lblOffset val="100"/>
        <c:noMultiLvlLbl val="0"/>
      </c:catAx>
      <c:valAx>
        <c:axId val="51668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Schaltleistung</a:t>
                </a:r>
                <a:r>
                  <a:rPr lang="de-DE" baseline="0" dirty="0"/>
                  <a:t> [</a:t>
                </a:r>
                <a:r>
                  <a:rPr lang="de-D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de-DE" baseline="0" dirty="0"/>
                  <a:t>W]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16686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FABC-3780-4F68-84BD-39BD54B294EC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CF723-F320-4A7D-94E4-AAD788E4EE1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D6903-D881-4FA6-A21E-ABC873CB4FE8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2870-AA96-4A2A-B012-8930BFB0F7B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93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</a:t>
            </a:r>
            <a:r>
              <a:rPr lang="de-DE" baseline="0" dirty="0" smtClean="0"/>
              <a:t> entstanden in der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stage</a:t>
            </a:r>
            <a:r>
              <a:rPr lang="de-DE" dirty="0" smtClean="0"/>
              <a:t> in der eigentlich</a:t>
            </a:r>
            <a:r>
              <a:rPr lang="de-DE" baseline="0" dirty="0" smtClean="0"/>
              <a:t> nur Daten anliegen sollten Abhängigkeiten</a:t>
            </a:r>
          </a:p>
          <a:p>
            <a:r>
              <a:rPr lang="de-DE" baseline="0" dirty="0" smtClean="0"/>
              <a:t>Verlustleistung der Standardzellen bekannt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1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5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6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4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9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33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8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Gewichtete </a:t>
            </a:r>
            <a:r>
              <a:rPr lang="de-DE" dirty="0" err="1"/>
              <a:t>Hamming</a:t>
            </a:r>
            <a:r>
              <a:rPr lang="de-DE" dirty="0"/>
              <a:t>-Distanz</a:t>
            </a:r>
            <a:r>
              <a:rPr lang="de-DE" baseline="0" dirty="0"/>
              <a:t> raus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3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Gewichtete </a:t>
            </a:r>
            <a:r>
              <a:rPr lang="de-DE" dirty="0" err="1"/>
              <a:t>Hamming</a:t>
            </a:r>
            <a:r>
              <a:rPr lang="de-DE" dirty="0"/>
              <a:t>-Distanz</a:t>
            </a:r>
            <a:r>
              <a:rPr lang="de-DE" baseline="0" dirty="0"/>
              <a:t> raus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2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0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9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2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6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1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Adressleitungen des Prozessors</a:t>
            </a:r>
          </a:p>
          <a:p>
            <a:r>
              <a:rPr lang="de-DE" dirty="0" smtClean="0"/>
              <a:t>Nur </a:t>
            </a:r>
            <a:r>
              <a:rPr lang="de-DE" dirty="0" smtClean="0"/>
              <a:t>Adressen werden beeinflusst </a:t>
            </a:r>
            <a:r>
              <a:rPr lang="de-DE" dirty="0" smtClean="0"/>
              <a:t>nicht Daten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Freiheitsgrad</a:t>
            </a:r>
            <a:r>
              <a:rPr lang="de-DE" baseline="0" dirty="0"/>
              <a:t> </a:t>
            </a:r>
            <a:r>
              <a:rPr lang="de-DE" baseline="0" dirty="0" smtClean="0"/>
              <a:t>wird ausgenutzt</a:t>
            </a:r>
            <a:endParaRPr lang="de-DE" baseline="0" dirty="0"/>
          </a:p>
          <a:p>
            <a:r>
              <a:rPr lang="de-DE" baseline="0" dirty="0"/>
              <a:t>Nur Target </a:t>
            </a:r>
            <a:r>
              <a:rPr lang="de-DE" baseline="0" dirty="0" err="1"/>
              <a:t>allokierbar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Grundprinzip</a:t>
            </a:r>
            <a:r>
              <a:rPr lang="de-DE" baseline="0" dirty="0"/>
              <a:t> des Genetischen </a:t>
            </a:r>
            <a:r>
              <a:rPr lang="de-DE" baseline="0" dirty="0" err="1"/>
              <a:t>Algos</a:t>
            </a:r>
            <a:endParaRPr lang="de-DE" baseline="0" dirty="0"/>
          </a:p>
          <a:p>
            <a:r>
              <a:rPr lang="de-DE" baseline="0" dirty="0"/>
              <a:t>Motivation auch Source-Register werden optimiert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Unterschiedliche</a:t>
            </a:r>
            <a:r>
              <a:rPr lang="de-DE" baseline="0" dirty="0" smtClean="0"/>
              <a:t> Gewichte durch Lastkapazität</a:t>
            </a:r>
          </a:p>
          <a:p>
            <a:r>
              <a:rPr lang="de-DE" baseline="0" dirty="0" smtClean="0"/>
              <a:t>Adress-Bits weißen unterschiedliche Lasten auf aufgrund der Multiplexer Anordnung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2870-AA96-4A2A-B012-8930BFB0F7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2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676400" y="767350"/>
            <a:ext cx="2641600" cy="2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1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1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129382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905691"/>
            <a:ext cx="6413501" cy="241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  <a:br>
              <a:rPr lang="de-DE" noProof="0" dirty="0"/>
            </a:br>
            <a:endParaRPr lang="de-DE" noProof="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Ren</a:t>
            </a:r>
            <a:r>
              <a:rPr lang="de-DE" sz="1200" b="1" kern="1200" dirty="0">
                <a:solidFill>
                  <a:schemeClr val="tx1"/>
                </a:solidFill>
                <a:latin typeface="Agfa Rotis Sans Serif" pitchFamily="2" charset="0"/>
                <a:ea typeface="ＭＳ Ｐゴシック" pitchFamily="1" charset="-128"/>
                <a:cs typeface="+mn-cs"/>
              </a:rPr>
              <a:t>é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 Weinmann,</a:t>
            </a:r>
            <a:r>
              <a:rPr lang="de-DE" sz="1200" b="1" baseline="0" dirty="0">
                <a:latin typeface="Agfa Rotis Sans Serif" pitchFamily="2" charset="0"/>
                <a:ea typeface="ＭＳ Ｐゴシック" pitchFamily="1" charset="-128"/>
              </a:rPr>
              <a:t> </a:t>
            </a:r>
            <a:r>
              <a:rPr lang="en-US" sz="1200" b="1" baseline="0" dirty="0">
                <a:latin typeface="Agfa Rotis Sans Serif" pitchFamily="2" charset="0"/>
                <a:ea typeface="ＭＳ Ｐゴシック" pitchFamily="1" charset="-128"/>
              </a:rPr>
              <a:t>13.November 2017</a:t>
            </a:r>
            <a:r>
              <a:rPr lang="de-DE" sz="1200" dirty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92956" y="478747"/>
            <a:ext cx="6264275" cy="22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200" b="1" dirty="0">
                <a:latin typeface="+mj-lt"/>
                <a:ea typeface="ＭＳ Ｐゴシック" pitchFamily="1" charset="-128"/>
              </a:rPr>
              <a:t>       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+mn-cs"/>
              </a:rPr>
              <a:t>Institut für Mikroelektronische Systeme</a:t>
            </a:r>
            <a:endParaRPr lang="de-DE" sz="1200" b="1" dirty="0">
              <a:latin typeface="+mj-lt"/>
              <a:ea typeface="ＭＳ Ｐゴシック" pitchFamily="1" charset="-128"/>
            </a:endParaRP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5625" y="192881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238" y="1591592"/>
            <a:ext cx="8412162" cy="612775"/>
          </a:xfrm>
        </p:spPr>
        <p:txBody>
          <a:bodyPr/>
          <a:lstStyle/>
          <a:p>
            <a:r>
              <a:rPr lang="de-DE" sz="2800" b="0" dirty="0"/>
              <a:t>Verlustleistungsoptimierung von Registerzugriffen in</a:t>
            </a:r>
            <a:br>
              <a:rPr lang="de-DE" sz="2800" b="0" dirty="0"/>
            </a:br>
            <a:r>
              <a:rPr lang="de-DE" sz="2800" b="0" dirty="0"/>
              <a:t>einem Hörgeräteprozessor durch den Einsatz von</a:t>
            </a:r>
            <a:br>
              <a:rPr lang="de-DE" sz="2800" b="0" dirty="0"/>
            </a:br>
            <a:r>
              <a:rPr lang="de-DE" sz="2800" b="0" dirty="0"/>
              <a:t>genetischen Optimierungsalgorithmen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238" y="6400800"/>
            <a:ext cx="8412162" cy="381000"/>
          </a:xfrm>
        </p:spPr>
        <p:txBody>
          <a:bodyPr/>
          <a:lstStyle/>
          <a:p>
            <a:pPr algn="ctr"/>
            <a:r>
              <a:rPr lang="de-DE" dirty="0"/>
              <a:t>Masterarbeit		René Weinmann		13.November 2017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668234" y="2904709"/>
            <a:ext cx="5385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Erstprüfer: Jun.-Prof. Dr.-Ing. Guillermo </a:t>
            </a:r>
            <a:r>
              <a:rPr lang="de-DE" sz="1400" dirty="0" err="1"/>
              <a:t>Payá-Vayá</a:t>
            </a:r>
            <a:endParaRPr lang="de-DE" sz="1400" dirty="0"/>
          </a:p>
          <a:p>
            <a:r>
              <a:rPr lang="de-DE" sz="1400" dirty="0"/>
              <a:t>Zweitprüfer: Prof. Dr.-Ing. Holger Blume</a:t>
            </a:r>
            <a:r>
              <a:rPr lang="de-DE" sz="1400" dirty="0">
                <a:latin typeface="+mn-lt"/>
              </a:rPr>
              <a:t>	</a:t>
            </a:r>
          </a:p>
          <a:p>
            <a:r>
              <a:rPr lang="de-DE" sz="1400" dirty="0"/>
              <a:t>Betreuer: Dipl.-Ing. Lukas Gerlach, M. Sc. Florian </a:t>
            </a:r>
            <a:r>
              <a:rPr lang="de-DE" sz="1400" dirty="0" err="1"/>
              <a:t>Giesemann</a:t>
            </a:r>
            <a:endParaRPr lang="de-DE" sz="1400" dirty="0"/>
          </a:p>
          <a:p>
            <a:r>
              <a:rPr lang="de-DE" sz="14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98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rafik 69">
            <a:extLst>
              <a:ext uri="{FF2B5EF4-FFF2-40B4-BE49-F238E27FC236}">
                <a16:creationId xmlns:a16="http://schemas.microsoft.com/office/drawing/2014/main" id="{200327B2-5B4F-4FAA-B8C6-99176E912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88" y="1675382"/>
            <a:ext cx="3258617" cy="312065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7" y="1665288"/>
            <a:ext cx="6025899" cy="4659312"/>
          </a:xfrm>
        </p:spPr>
        <p:txBody>
          <a:bodyPr/>
          <a:lstStyle/>
          <a:p>
            <a:r>
              <a:rPr lang="de-DE" dirty="0"/>
              <a:t>Bewertung durch Fitness-Wert</a:t>
            </a:r>
          </a:p>
          <a:p>
            <a:pPr lvl="1"/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lvl="1"/>
            <a:r>
              <a:rPr lang="de-DE" dirty="0"/>
              <a:t>Lastkapazität x </a:t>
            </a:r>
            <a:r>
              <a:rPr lang="de-DE" dirty="0" err="1"/>
              <a:t>Hamming</a:t>
            </a:r>
            <a:r>
              <a:rPr lang="de-DE" dirty="0"/>
              <a:t>-Distanz</a:t>
            </a:r>
          </a:p>
          <a:p>
            <a:pPr lvl="1"/>
            <a:endParaRPr lang="de-DE" dirty="0"/>
          </a:p>
          <a:p>
            <a:r>
              <a:rPr lang="de-DE" dirty="0"/>
              <a:t>Algorithmus terminiert nachdem eine bestimmte Anzahl an Durchläufen keine Verbesserung findet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Verlustleistungsoptimierte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	Register-Allokation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7" y="836613"/>
            <a:ext cx="8412162" cy="828675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7D21163-720A-4E7F-AFE1-BA5FEBBC4751}"/>
              </a:ext>
            </a:extLst>
          </p:cNvPr>
          <p:cNvGrpSpPr/>
          <p:nvPr/>
        </p:nvGrpSpPr>
        <p:grpSpPr>
          <a:xfrm>
            <a:off x="6959452" y="1571795"/>
            <a:ext cx="1556474" cy="4349222"/>
            <a:chOff x="6959452" y="1571795"/>
            <a:chExt cx="1556474" cy="434922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43" name="Abgerundetes Rechteck 42"/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44" name="Gerade Verbindung mit Pfeil 43"/>
            <p:cNvCxnSpPr>
              <a:cxnSpLocks/>
              <a:stCxn id="42" idx="2"/>
              <a:endCxn id="43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Gerade Verbindung mit Pfeil 44"/>
            <p:cNvCxnSpPr>
              <a:stCxn id="39" idx="2"/>
              <a:endCxn id="40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Gerade Verbindung mit Pfeil 45"/>
            <p:cNvCxnSpPr>
              <a:stCxn id="40" idx="2"/>
              <a:endCxn id="41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Abgerundetes Rechteck 46"/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48" name="Gerade Verbindung mit Pfeil 47"/>
            <p:cNvCxnSpPr>
              <a:stCxn id="41" idx="2"/>
              <a:endCxn id="47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Gerade Verbindung mit Pfeil 48"/>
            <p:cNvCxnSpPr>
              <a:stCxn id="47" idx="2"/>
              <a:endCxn id="42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Gewinkelter Verbinder 49"/>
            <p:cNvCxnSpPr>
              <a:stCxn id="42" idx="1"/>
              <a:endCxn id="40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A63BC7A-97E3-4A2D-B0F1-F11D31E37E38}"/>
              </a:ext>
            </a:extLst>
          </p:cNvPr>
          <p:cNvGrpSpPr/>
          <p:nvPr/>
        </p:nvGrpSpPr>
        <p:grpSpPr>
          <a:xfrm>
            <a:off x="6954916" y="1574798"/>
            <a:ext cx="1556474" cy="4349222"/>
            <a:chOff x="6959452" y="1571795"/>
            <a:chExt cx="1556474" cy="4349222"/>
          </a:xfrm>
        </p:grpSpPr>
        <p:sp>
          <p:nvSpPr>
            <p:cNvPr id="20" name="Abgerundetes Rechteck 38">
              <a:extLst>
                <a:ext uri="{FF2B5EF4-FFF2-40B4-BE49-F238E27FC236}">
                  <a16:creationId xmlns:a16="http://schemas.microsoft.com/office/drawing/2014/main" id="{CF6FE705-7987-4674-B518-0AC9FA279A4E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21" name="Abgerundetes Rechteck 39">
              <a:extLst>
                <a:ext uri="{FF2B5EF4-FFF2-40B4-BE49-F238E27FC236}">
                  <a16:creationId xmlns:a16="http://schemas.microsoft.com/office/drawing/2014/main" id="{6C4ED015-761B-4EAB-89EC-404F56D7FE68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22" name="Abgerundetes Rechteck 40">
              <a:extLst>
                <a:ext uri="{FF2B5EF4-FFF2-40B4-BE49-F238E27FC236}">
                  <a16:creationId xmlns:a16="http://schemas.microsoft.com/office/drawing/2014/main" id="{2123384B-5CE3-4DCD-97EB-FBDFF130024F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23" name="Abgerundetes Rechteck 41">
              <a:extLst>
                <a:ext uri="{FF2B5EF4-FFF2-40B4-BE49-F238E27FC236}">
                  <a16:creationId xmlns:a16="http://schemas.microsoft.com/office/drawing/2014/main" id="{FE69185E-5EBF-472A-8A85-14F8DEB2AE32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24" name="Abgerundetes Rechteck 42">
              <a:extLst>
                <a:ext uri="{FF2B5EF4-FFF2-40B4-BE49-F238E27FC236}">
                  <a16:creationId xmlns:a16="http://schemas.microsoft.com/office/drawing/2014/main" id="{2C4165D7-12D4-4485-B81B-46370964324A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7E98E8E-8FDE-4C0E-86EA-6F27516FAFBF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A4ACC885-CEFA-4BA4-A429-89E9764B7B64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CC55063E-F7C1-4158-8889-42C20C50C90F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Abgerundetes Rechteck 46">
              <a:extLst>
                <a:ext uri="{FF2B5EF4-FFF2-40B4-BE49-F238E27FC236}">
                  <a16:creationId xmlns:a16="http://schemas.microsoft.com/office/drawing/2014/main" id="{F6D4F339-94D8-4C1F-8143-FEE2183144BF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87719A8-048A-44B8-930E-98839AB24E74}"/>
                </a:ext>
              </a:extLst>
            </p:cNvPr>
            <p:cNvCxnSpPr>
              <a:stCxn id="22" idx="2"/>
              <a:endCxn id="28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CC9B2F04-9283-4D0B-B764-4BA0CBF3F39F}"/>
                </a:ext>
              </a:extLst>
            </p:cNvPr>
            <p:cNvCxnSpPr>
              <a:stCxn id="28" idx="2"/>
              <a:endCxn id="23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Gewinkelter Verbinder 49">
              <a:extLst>
                <a:ext uri="{FF2B5EF4-FFF2-40B4-BE49-F238E27FC236}">
                  <a16:creationId xmlns:a16="http://schemas.microsoft.com/office/drawing/2014/main" id="{C04440E2-D34D-478E-A20E-CC7864F8BB21}"/>
                </a:ext>
              </a:extLst>
            </p:cNvPr>
            <p:cNvCxnSpPr>
              <a:stCxn id="23" idx="1"/>
              <a:endCxn id="21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5B534F8-A32D-4AD0-BB0C-8A8098D6BD56}"/>
              </a:ext>
            </a:extLst>
          </p:cNvPr>
          <p:cNvGrpSpPr/>
          <p:nvPr/>
        </p:nvGrpSpPr>
        <p:grpSpPr>
          <a:xfrm>
            <a:off x="6955760" y="1565749"/>
            <a:ext cx="1556474" cy="4349222"/>
            <a:chOff x="6959452" y="1571795"/>
            <a:chExt cx="1556474" cy="4349222"/>
          </a:xfrm>
        </p:grpSpPr>
        <p:sp>
          <p:nvSpPr>
            <p:cNvPr id="33" name="Abgerundetes Rechteck 38">
              <a:extLst>
                <a:ext uri="{FF2B5EF4-FFF2-40B4-BE49-F238E27FC236}">
                  <a16:creationId xmlns:a16="http://schemas.microsoft.com/office/drawing/2014/main" id="{F2CEA979-E745-4846-83CA-862457209EEE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34" name="Abgerundetes Rechteck 39">
              <a:extLst>
                <a:ext uri="{FF2B5EF4-FFF2-40B4-BE49-F238E27FC236}">
                  <a16:creationId xmlns:a16="http://schemas.microsoft.com/office/drawing/2014/main" id="{EF86589D-BB1D-456F-93DE-8F20CAF2AD61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35" name="Abgerundetes Rechteck 40">
              <a:extLst>
                <a:ext uri="{FF2B5EF4-FFF2-40B4-BE49-F238E27FC236}">
                  <a16:creationId xmlns:a16="http://schemas.microsoft.com/office/drawing/2014/main" id="{07D5D6EF-BCC3-492D-BFC8-DACFBE61BE1D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36" name="Abgerundetes Rechteck 41">
              <a:extLst>
                <a:ext uri="{FF2B5EF4-FFF2-40B4-BE49-F238E27FC236}">
                  <a16:creationId xmlns:a16="http://schemas.microsoft.com/office/drawing/2014/main" id="{FC1E7281-B79D-4E19-9767-E8C9BF8CDAD9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37" name="Abgerundetes Rechteck 42">
              <a:extLst>
                <a:ext uri="{FF2B5EF4-FFF2-40B4-BE49-F238E27FC236}">
                  <a16:creationId xmlns:a16="http://schemas.microsoft.com/office/drawing/2014/main" id="{7EA275BB-F094-4CEE-B191-26CF9A670C4B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19A8AFFB-4A31-4E42-8C7B-4EFC1780A4DB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9B1F195-4AF0-48BE-88B5-6CFA64667661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78867B28-F953-4894-B1ED-6A136BA0F5DF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Abgerundetes Rechteck 46">
              <a:extLst>
                <a:ext uri="{FF2B5EF4-FFF2-40B4-BE49-F238E27FC236}">
                  <a16:creationId xmlns:a16="http://schemas.microsoft.com/office/drawing/2014/main" id="{ACF35E51-EBEA-4CDB-9B1C-787544A89639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C9545AAD-D2B4-428F-AE7E-308966119F25}"/>
                </a:ext>
              </a:extLst>
            </p:cNvPr>
            <p:cNvCxnSpPr>
              <a:stCxn id="35" idx="2"/>
              <a:endCxn id="53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892A7DCD-5D7E-4298-A126-E8C98B5862A4}"/>
                </a:ext>
              </a:extLst>
            </p:cNvPr>
            <p:cNvCxnSpPr>
              <a:stCxn id="53" idx="2"/>
              <a:endCxn id="36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Gewinkelter Verbinder 49">
              <a:extLst>
                <a:ext uri="{FF2B5EF4-FFF2-40B4-BE49-F238E27FC236}">
                  <a16:creationId xmlns:a16="http://schemas.microsoft.com/office/drawing/2014/main" id="{F00E748F-2369-4938-BA33-8293DC37F496}"/>
                </a:ext>
              </a:extLst>
            </p:cNvPr>
            <p:cNvCxnSpPr>
              <a:stCxn id="36" idx="1"/>
              <a:endCxn id="34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9B63E9F6-C6BE-4E28-AB6B-DFFD3FE98D52}"/>
              </a:ext>
            </a:extLst>
          </p:cNvPr>
          <p:cNvGrpSpPr/>
          <p:nvPr/>
        </p:nvGrpSpPr>
        <p:grpSpPr>
          <a:xfrm>
            <a:off x="6952642" y="1565749"/>
            <a:ext cx="1556474" cy="4349222"/>
            <a:chOff x="6959452" y="1571795"/>
            <a:chExt cx="1556474" cy="4349222"/>
          </a:xfrm>
        </p:grpSpPr>
        <p:sp>
          <p:nvSpPr>
            <p:cNvPr id="58" name="Abgerundetes Rechteck 38">
              <a:extLst>
                <a:ext uri="{FF2B5EF4-FFF2-40B4-BE49-F238E27FC236}">
                  <a16:creationId xmlns:a16="http://schemas.microsoft.com/office/drawing/2014/main" id="{D5F891F8-B400-414C-8B84-AA2FDC85BC8C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59" name="Abgerundetes Rechteck 39">
              <a:extLst>
                <a:ext uri="{FF2B5EF4-FFF2-40B4-BE49-F238E27FC236}">
                  <a16:creationId xmlns:a16="http://schemas.microsoft.com/office/drawing/2014/main" id="{A97DB469-EAD5-4443-AD6B-EB28900616A9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60" name="Abgerundetes Rechteck 40">
              <a:extLst>
                <a:ext uri="{FF2B5EF4-FFF2-40B4-BE49-F238E27FC236}">
                  <a16:creationId xmlns:a16="http://schemas.microsoft.com/office/drawing/2014/main" id="{243C8466-2F33-44E6-82DE-825FA37669BD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61" name="Abgerundetes Rechteck 41">
              <a:extLst>
                <a:ext uri="{FF2B5EF4-FFF2-40B4-BE49-F238E27FC236}">
                  <a16:creationId xmlns:a16="http://schemas.microsoft.com/office/drawing/2014/main" id="{CBF2A46B-C85D-4824-9AF8-3BFBCFBD507A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62" name="Abgerundetes Rechteck 42">
              <a:extLst>
                <a:ext uri="{FF2B5EF4-FFF2-40B4-BE49-F238E27FC236}">
                  <a16:creationId xmlns:a16="http://schemas.microsoft.com/office/drawing/2014/main" id="{37CFF0CA-E05C-4FCE-82D5-30BFD0046A16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87D0CB85-A9BB-4683-A6C5-53A6B002909E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F6B3E528-F276-42D3-8B2E-3A802424AA84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AF031C00-8C14-4368-9F32-23FDF46FCCBF}"/>
                </a:ext>
              </a:extLst>
            </p:cNvPr>
            <p:cNvCxnSpPr>
              <a:stCxn id="59" idx="2"/>
              <a:endCxn id="60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Abgerundetes Rechteck 46">
              <a:extLst>
                <a:ext uri="{FF2B5EF4-FFF2-40B4-BE49-F238E27FC236}">
                  <a16:creationId xmlns:a16="http://schemas.microsoft.com/office/drawing/2014/main" id="{8F233D03-3A07-425F-BAC0-7157870B098B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4034252-6162-406C-83C9-8E83EE1DF005}"/>
                </a:ext>
              </a:extLst>
            </p:cNvPr>
            <p:cNvCxnSpPr>
              <a:stCxn id="60" idx="2"/>
              <a:endCxn id="66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851814FD-FE5E-4840-9A77-4EBBFD26CE10}"/>
                </a:ext>
              </a:extLst>
            </p:cNvPr>
            <p:cNvCxnSpPr>
              <a:stCxn id="66" idx="2"/>
              <a:endCxn id="61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Gewinkelter Verbinder 49">
              <a:extLst>
                <a:ext uri="{FF2B5EF4-FFF2-40B4-BE49-F238E27FC236}">
                  <a16:creationId xmlns:a16="http://schemas.microsoft.com/office/drawing/2014/main" id="{3CE78E61-91D3-47A2-A1C1-4B4F2602EF68}"/>
                </a:ext>
              </a:extLst>
            </p:cNvPr>
            <p:cNvCxnSpPr>
              <a:stCxn id="61" idx="1"/>
              <a:endCxn id="59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1268600" y="3027926"/>
                <a:ext cx="2644698" cy="433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mtClean="0">
                              <a:latin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+mn-lt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+mn-lt"/>
                            </a:rPr>
                            <m:t>dyn</m:t>
                          </m:r>
                        </m:sub>
                      </m:sSub>
                      <m:r>
                        <a:rPr lang="de-DE" b="0" i="0" smtClean="0">
                          <a:latin typeface="+mn-lt"/>
                        </a:rPr>
                        <m:t>= </m:t>
                      </m:r>
                      <m:r>
                        <a:rPr lang="de-DE" b="0" i="0" smtClean="0">
                          <a:latin typeface="+mn-lt"/>
                          <a:ea typeface="Cambria Math" panose="02040503050406030204" pitchFamily="18" charset="0"/>
                        </a:rPr>
                        <m:t>∝ ∙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+mn-lt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de-DE" b="0" i="0" smtClean="0">
                          <a:latin typeface="+mn-lt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b="0" smtClean="0">
                              <a:latin typeface="+mn-lt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+mn-lt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+mn-lt"/>
                              <a:ea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de-DE" b="0" i="0" smtClean="0">
                          <a:latin typeface="+mn-lt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de-DE" b="0" smtClean="0">
                              <a:latin typeface="+mn-lt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+mn-lt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+mn-lt"/>
                              <a:ea typeface="Cambria Math" panose="02040503050406030204" pitchFamily="18" charset="0"/>
                            </a:rPr>
                            <m:t>dd</m:t>
                          </m:r>
                        </m:sub>
                        <m:sup>
                          <m:r>
                            <a:rPr lang="de-DE" b="0" i="0" smtClean="0">
                              <a:latin typeface="+mn-lt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>
                  <a:latin typeface="+mn-lt"/>
                </a:endParaRPr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00" y="3027926"/>
                <a:ext cx="2644698" cy="433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4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Verlustleistungsanalyse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042AF72-2A3A-4C3B-B725-86361CFAB36C}"/>
              </a:ext>
            </a:extLst>
          </p:cNvPr>
          <p:cNvGrpSpPr/>
          <p:nvPr/>
        </p:nvGrpSpPr>
        <p:grpSpPr>
          <a:xfrm>
            <a:off x="2316361" y="1274618"/>
            <a:ext cx="4824976" cy="4913856"/>
            <a:chOff x="464857" y="1266546"/>
            <a:chExt cx="5485221" cy="4896423"/>
          </a:xfrm>
        </p:grpSpPr>
        <p:sp>
          <p:nvSpPr>
            <p:cNvPr id="5" name="Rechteck: abgerundete Ecken 4"/>
            <p:cNvSpPr/>
            <p:nvPr/>
          </p:nvSpPr>
          <p:spPr bwMode="auto">
            <a:xfrm>
              <a:off x="656574" y="1276151"/>
              <a:ext cx="1584001" cy="527662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Assembler-Programm</a:t>
              </a: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4366078" y="1266546"/>
              <a:ext cx="1584000" cy="54284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Prozessor-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Konfiguration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2117558" y="1952153"/>
              <a:ext cx="2342148" cy="95528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Scheduler +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Optimierte Register-Allokation</a:t>
              </a: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2457537" y="3053966"/>
              <a:ext cx="1662191" cy="27142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Binary-Datei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1" name="Rechteck: abgerundete Ecken 10"/>
            <p:cNvSpPr/>
            <p:nvPr/>
          </p:nvSpPr>
          <p:spPr bwMode="auto">
            <a:xfrm>
              <a:off x="2457537" y="4307025"/>
              <a:ext cx="1662191" cy="605442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 smtClean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Schaltaktivität in der ASIC-Implementierung </a:t>
              </a: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2" name="Rechteck: abgerundete Ecken 11"/>
            <p:cNvSpPr/>
            <p:nvPr/>
          </p:nvSpPr>
          <p:spPr bwMode="auto">
            <a:xfrm>
              <a:off x="4366078" y="3747700"/>
              <a:ext cx="1584000" cy="27142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ASIC-Netzliste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3" name="Rechteck: abgerundete Ecken 12"/>
            <p:cNvSpPr/>
            <p:nvPr/>
          </p:nvSpPr>
          <p:spPr bwMode="auto">
            <a:xfrm>
              <a:off x="2457537" y="5053746"/>
              <a:ext cx="1662191" cy="6785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Power-Analyse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14" name="Rechteck: abgerundete Ecken 13"/>
            <p:cNvSpPr/>
            <p:nvPr/>
          </p:nvSpPr>
          <p:spPr bwMode="auto">
            <a:xfrm>
              <a:off x="2457537" y="5891545"/>
              <a:ext cx="1662191" cy="27142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Power-Reports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16" name="Gerade Verbindung mit Pfeil 15"/>
            <p:cNvCxnSpPr>
              <a:cxnSpLocks/>
              <a:stCxn id="5" idx="2"/>
              <a:endCxn id="7" idx="1"/>
            </p:cNvCxnSpPr>
            <p:nvPr/>
          </p:nvCxnSpPr>
          <p:spPr bwMode="auto">
            <a:xfrm>
              <a:off x="1448574" y="1803813"/>
              <a:ext cx="668984" cy="6259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Gerade Verbindung mit Pfeil 18"/>
            <p:cNvCxnSpPr>
              <a:cxnSpLocks/>
              <a:stCxn id="6" idx="2"/>
              <a:endCxn id="7" idx="3"/>
            </p:cNvCxnSpPr>
            <p:nvPr/>
          </p:nvCxnSpPr>
          <p:spPr bwMode="auto">
            <a:xfrm flipH="1">
              <a:off x="4459706" y="1809391"/>
              <a:ext cx="698373" cy="6204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Gerade Verbindung mit Pfeil 25"/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3288632" y="2907434"/>
              <a:ext cx="0" cy="1465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/>
            <p:cNvCxnSpPr>
              <a:stCxn id="13" idx="2"/>
              <a:endCxn id="14" idx="0"/>
            </p:cNvCxnSpPr>
            <p:nvPr/>
          </p:nvCxnSpPr>
          <p:spPr bwMode="auto">
            <a:xfrm>
              <a:off x="3288632" y="5732302"/>
              <a:ext cx="0" cy="1592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Gerader Verbinder 56"/>
            <p:cNvCxnSpPr/>
            <p:nvPr/>
          </p:nvCxnSpPr>
          <p:spPr bwMode="auto">
            <a:xfrm>
              <a:off x="744694" y="3501929"/>
              <a:ext cx="4973824" cy="31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feld 58"/>
            <p:cNvSpPr txBox="1"/>
            <p:nvPr/>
          </p:nvSpPr>
          <p:spPr>
            <a:xfrm rot="16200000">
              <a:off x="-146117" y="4990647"/>
              <a:ext cx="1606832" cy="384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>
                  <a:latin typeface="+mn-lt"/>
                </a:rPr>
                <a:t>Hardware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 rot="16200000">
              <a:off x="-146118" y="2535542"/>
              <a:ext cx="1606832" cy="384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>
                  <a:latin typeface="+mn-lt"/>
                </a:rPr>
                <a:t>Software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D1E9B3F3-84F1-4A5C-83EC-E88C7D700856}"/>
                </a:ext>
              </a:extLst>
            </p:cNvPr>
            <p:cNvSpPr/>
            <p:nvPr/>
          </p:nvSpPr>
          <p:spPr bwMode="auto">
            <a:xfrm>
              <a:off x="2457538" y="3619435"/>
              <a:ext cx="1662189" cy="5283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Simulieren des Prozessors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endParaRP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6CCBF1A-5AC4-4CE1-9C40-065D31BB54E1}"/>
                </a:ext>
              </a:extLst>
            </p:cNvPr>
            <p:cNvCxnSpPr>
              <a:cxnSpLocks/>
              <a:stCxn id="8" idx="2"/>
              <a:endCxn id="45" idx="0"/>
            </p:cNvCxnSpPr>
            <p:nvPr/>
          </p:nvCxnSpPr>
          <p:spPr bwMode="auto">
            <a:xfrm>
              <a:off x="3288632" y="3325390"/>
              <a:ext cx="1" cy="2940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0A49FD0C-A8E8-40C6-AE52-B9DB5997CD31}"/>
                </a:ext>
              </a:extLst>
            </p:cNvPr>
            <p:cNvCxnSpPr>
              <a:cxnSpLocks/>
              <a:stCxn id="45" idx="2"/>
              <a:endCxn id="11" idx="0"/>
            </p:cNvCxnSpPr>
            <p:nvPr/>
          </p:nvCxnSpPr>
          <p:spPr bwMode="auto">
            <a:xfrm flipH="1">
              <a:off x="3288632" y="4147781"/>
              <a:ext cx="1" cy="1592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CC5C67E-8C46-4636-89A6-62270EA0BCDB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 bwMode="auto">
            <a:xfrm>
              <a:off x="3288632" y="4912467"/>
              <a:ext cx="0" cy="1412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014BD456-6B8F-4546-8652-55938D5A8D94}"/>
                </a:ext>
              </a:extLst>
            </p:cNvPr>
            <p:cNvCxnSpPr>
              <a:cxnSpLocks/>
              <a:stCxn id="12" idx="1"/>
              <a:endCxn id="45" idx="3"/>
            </p:cNvCxnSpPr>
            <p:nvPr/>
          </p:nvCxnSpPr>
          <p:spPr bwMode="auto">
            <a:xfrm flipH="1">
              <a:off x="4119727" y="3883412"/>
              <a:ext cx="246351" cy="1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E24B0B97-B474-44E0-9B37-9BAFF3B61B40}"/>
                </a:ext>
              </a:extLst>
            </p:cNvPr>
            <p:cNvCxnSpPr>
              <a:stCxn id="12" idx="2"/>
              <a:endCxn id="13" idx="3"/>
            </p:cNvCxnSpPr>
            <p:nvPr/>
          </p:nvCxnSpPr>
          <p:spPr bwMode="auto">
            <a:xfrm flipH="1">
              <a:off x="4119727" y="4019124"/>
              <a:ext cx="1038351" cy="13739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4"/>
          <a:stretch/>
        </p:blipFill>
        <p:spPr>
          <a:xfrm>
            <a:off x="7349013" y="2107681"/>
            <a:ext cx="866727" cy="862294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7244629" y="2969975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/>
              <a:t>Register-Adressierung</a:t>
            </a:r>
            <a:endParaRPr lang="de-DE" sz="1800" dirty="0"/>
          </a:p>
        </p:txBody>
      </p:sp>
      <p:sp>
        <p:nvSpPr>
          <p:cNvPr id="29" name="Pfeil nach rechts 28"/>
          <p:cNvSpPr/>
          <p:nvPr/>
        </p:nvSpPr>
        <p:spPr bwMode="auto">
          <a:xfrm rot="10800000">
            <a:off x="6013009" y="2339833"/>
            <a:ext cx="1153352" cy="397990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734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Pipelinestufe gegen </a:t>
            </a:r>
            <a:r>
              <a:rPr lang="de-DE" dirty="0" err="1"/>
              <a:t>Glitches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Hardware-Anpassungen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EBB38B-CC64-4524-8909-7023E0BF5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84" y="2424752"/>
            <a:ext cx="4057103" cy="2798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29F3D8-FB55-48A8-B0C5-CC64CB9DD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87" y="2514549"/>
            <a:ext cx="4096073" cy="27798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ECE6B24-3E77-46EE-ABF9-77DA01F46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34" y="2353314"/>
            <a:ext cx="6424169" cy="28309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5CDEF44-9429-4686-854D-2E4A43AD9E2D}"/>
              </a:ext>
            </a:extLst>
          </p:cNvPr>
          <p:cNvSpPr/>
          <p:nvPr/>
        </p:nvSpPr>
        <p:spPr bwMode="auto">
          <a:xfrm>
            <a:off x="3903260" y="2353314"/>
            <a:ext cx="4148676" cy="307093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7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3678A87-B3CA-4D3A-9256-0122A12229AF}"/>
              </a:ext>
            </a:extLst>
          </p:cNvPr>
          <p:cNvSpPr txBox="1"/>
          <p:nvPr/>
        </p:nvSpPr>
        <p:spPr>
          <a:xfrm>
            <a:off x="503239" y="2827977"/>
            <a:ext cx="828592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indent="0">
              <a:buNone/>
            </a:pPr>
            <a:r>
              <a:rPr lang="de-DE" u="sng" dirty="0" err="1">
                <a:latin typeface="+mn-lt"/>
              </a:rPr>
              <a:t>Worst</a:t>
            </a:r>
            <a:r>
              <a:rPr lang="de-DE" u="sng" dirty="0">
                <a:latin typeface="+mn-lt"/>
              </a:rPr>
              <a:t>-Case: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Maximaler Adresssprung an allen Ports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0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31</a:t>
            </a: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r>
              <a:rPr lang="de-DE" u="sng" dirty="0">
                <a:latin typeface="+mn-lt"/>
              </a:rPr>
              <a:t>Best-Case: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Kein Adresswechsel</a:t>
            </a:r>
          </a:p>
          <a:p>
            <a:pPr marL="0" indent="0">
              <a:buNone/>
            </a:pPr>
            <a:r>
              <a:rPr lang="de-DE" dirty="0">
                <a:latin typeface="+mn-lt"/>
              </a:rPr>
              <a:t>0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 smtClean="0">
                <a:latin typeface="+mn-lt"/>
                <a:sym typeface="Wingdings" panose="05000000000000000000" pitchFamily="2" charset="2"/>
              </a:rPr>
              <a:t>0</a:t>
            </a:r>
            <a:endParaRPr lang="de-DE" dirty="0">
              <a:latin typeface="+mn-lt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78685"/>
            <a:ext cx="8412162" cy="4659312"/>
          </a:xfrm>
        </p:spPr>
        <p:txBody>
          <a:bodyPr/>
          <a:lstStyle/>
          <a:p>
            <a:r>
              <a:rPr lang="de-DE" dirty="0"/>
              <a:t>Initialisieren der Register mit Nullen</a:t>
            </a:r>
          </a:p>
          <a:p>
            <a:r>
              <a:rPr lang="de-DE" dirty="0"/>
              <a:t>Zwei Testfälle mit schlechtester und bester Adressierung</a:t>
            </a:r>
          </a:p>
          <a:p>
            <a:r>
              <a:rPr lang="de-DE" dirty="0" err="1"/>
              <a:t>Worst</a:t>
            </a:r>
            <a:r>
              <a:rPr lang="de-DE" dirty="0"/>
              <a:t>-Best-Case Einsparungspotential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875089"/>
              </p:ext>
            </p:extLst>
          </p:nvPr>
        </p:nvGraphicFramePr>
        <p:xfrm>
          <a:off x="2185194" y="4211781"/>
          <a:ext cx="5048250" cy="223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-Best-Case Analyse</a:t>
            </a:r>
          </a:p>
        </p:txBody>
      </p:sp>
      <p:sp>
        <p:nvSpPr>
          <p:cNvPr id="6" name="Pfeil nach rechts 5"/>
          <p:cNvSpPr/>
          <p:nvPr/>
        </p:nvSpPr>
        <p:spPr bwMode="auto">
          <a:xfrm rot="1422849">
            <a:off x="3180917" y="5033914"/>
            <a:ext cx="791442" cy="701963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18,33%</a:t>
            </a:r>
            <a:endParaRPr lang="de-DE" dirty="0"/>
          </a:p>
        </p:txBody>
      </p:sp>
      <p:sp>
        <p:nvSpPr>
          <p:cNvPr id="8" name="Pfeil nach rechts 7"/>
          <p:cNvSpPr/>
          <p:nvPr/>
        </p:nvSpPr>
        <p:spPr bwMode="auto">
          <a:xfrm rot="1422849">
            <a:off x="4462239" y="5033915"/>
            <a:ext cx="791442" cy="701963"/>
          </a:xfrm>
          <a:prstGeom prst="rightArrow">
            <a:avLst/>
          </a:prstGeom>
          <a:solidFill>
            <a:srgbClr val="0050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</a:rPr>
              <a:t>7,87%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Adressierung auf die Verlustleistung</a:t>
            </a:r>
          </a:p>
        </p:txBody>
      </p:sp>
      <p:sp>
        <p:nvSpPr>
          <p:cNvPr id="6" name="Inhaltsplatzhalter 1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3797829" cy="4659312"/>
          </a:xfrm>
        </p:spPr>
        <p:txBody>
          <a:bodyPr/>
          <a:lstStyle/>
          <a:p>
            <a:r>
              <a:rPr lang="de-DE" sz="2400" dirty="0" err="1"/>
              <a:t>Hamming</a:t>
            </a:r>
            <a:r>
              <a:rPr lang="de-DE" sz="2400" dirty="0"/>
              <a:t>-Distanzen für Read- und Write-Ports identisch</a:t>
            </a:r>
          </a:p>
          <a:p>
            <a:r>
              <a:rPr lang="de-DE" sz="2400" dirty="0" smtClean="0"/>
              <a:t>Verlauf </a:t>
            </a:r>
            <a:r>
              <a:rPr lang="de-DE" sz="2400" dirty="0"/>
              <a:t>der Schaltleistungen über der </a:t>
            </a:r>
            <a:r>
              <a:rPr lang="de-DE" sz="2400" dirty="0" err="1"/>
              <a:t>Hamming</a:t>
            </a:r>
            <a:r>
              <a:rPr lang="de-DE" sz="2400" dirty="0"/>
              <a:t>-Distanz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400" dirty="0">
                <a:sym typeface="Wingdings" panose="05000000000000000000" pitchFamily="2" charset="2"/>
              </a:rPr>
              <a:t>Einfluss der Lastkapazität auf die Verlustleistung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7452955"/>
              </p:ext>
            </p:extLst>
          </p:nvPr>
        </p:nvGraphicFramePr>
        <p:xfrm>
          <a:off x="4301067" y="1665288"/>
          <a:ext cx="4614333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5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Register-Daten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503239" y="1665288"/>
            <a:ext cx="4017962" cy="4659312"/>
          </a:xfrm>
        </p:spPr>
        <p:txBody>
          <a:bodyPr/>
          <a:lstStyle/>
          <a:p>
            <a:r>
              <a:rPr lang="de-DE" sz="2400" dirty="0"/>
              <a:t>Initialisieren der Register mit Zufallszahlen</a:t>
            </a:r>
          </a:p>
          <a:p>
            <a:r>
              <a:rPr lang="de-DE" sz="2400" dirty="0"/>
              <a:t>Mehrfaches Ausführen der </a:t>
            </a:r>
            <a:r>
              <a:rPr lang="de-DE" sz="2400" dirty="0" smtClean="0"/>
              <a:t>Register-Allokation</a:t>
            </a:r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sz="2400" dirty="0" smtClean="0">
                <a:sym typeface="Wingdings" panose="05000000000000000000" pitchFamily="2" charset="2"/>
              </a:rPr>
              <a:t>Steigender</a:t>
            </a:r>
            <a:r>
              <a:rPr lang="de-DE" sz="2400" dirty="0" smtClean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de-DE" sz="2400" dirty="0" smtClean="0">
                <a:sym typeface="Wingdings" panose="05000000000000000000" pitchFamily="2" charset="2"/>
              </a:rPr>
              <a:t>Verlauf </a:t>
            </a:r>
            <a:r>
              <a:rPr lang="de-DE" sz="2400" dirty="0">
                <a:sym typeface="Wingdings" panose="05000000000000000000" pitchFamily="2" charset="2"/>
              </a:rPr>
              <a:t>trotz Einfluss der Register-Daten erkennbar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0674020"/>
              </p:ext>
            </p:extLst>
          </p:nvPr>
        </p:nvGraphicFramePr>
        <p:xfrm>
          <a:off x="4784725" y="1665288"/>
          <a:ext cx="4130675" cy="4024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40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CE6B1BF7-B8CE-481B-8DD1-EDB76A9DD6C2}"/>
              </a:ext>
            </a:extLst>
          </p:cNvPr>
          <p:cNvSpPr txBox="1">
            <a:spLocks noGrp="1"/>
          </p:cNvSpPr>
          <p:nvPr>
            <p:ph sz="half"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 smtClean="0"/>
              <a:t>Anwendungsszenario mit festen und variablen Adressen</a:t>
            </a:r>
            <a:endParaRPr lang="de-DE" sz="2000" dirty="0"/>
          </a:p>
          <a:p>
            <a:r>
              <a:rPr lang="de-DE" sz="2000" kern="0" dirty="0" smtClean="0"/>
              <a:t>Initialisieren von Registern um </a:t>
            </a:r>
            <a:r>
              <a:rPr lang="de-DE" sz="2000" kern="0" dirty="0" smtClean="0"/>
              <a:t>Testfälle </a:t>
            </a:r>
            <a:r>
              <a:rPr lang="de-DE" sz="2000" kern="0" dirty="0" smtClean="0"/>
              <a:t>zu generieren </a:t>
            </a:r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endParaRPr lang="de-DE" sz="2000" kern="0" dirty="0"/>
          </a:p>
          <a:p>
            <a:pPr marL="0" indent="0">
              <a:buFont typeface="Wingdings" pitchFamily="2" charset="2"/>
              <a:buNone/>
            </a:pPr>
            <a:endParaRPr lang="de-DE" sz="2000" kern="0" dirty="0"/>
          </a:p>
        </p:txBody>
      </p:sp>
      <p:graphicFrame>
        <p:nvGraphicFramePr>
          <p:cNvPr id="24" name="Diagramm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224261"/>
              </p:ext>
            </p:extLst>
          </p:nvPr>
        </p:nvGraphicFramePr>
        <p:xfrm>
          <a:off x="412929" y="3011055"/>
          <a:ext cx="4289392" cy="3398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84DCA7E0-9204-445D-8528-DCF5DE6C93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857594"/>
              </p:ext>
            </p:extLst>
          </p:nvPr>
        </p:nvGraphicFramePr>
        <p:xfrm>
          <a:off x="4784725" y="1665288"/>
          <a:ext cx="4130675" cy="465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E0458A78-B6F6-44B4-9A97-F91DA0490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276175"/>
              </p:ext>
            </p:extLst>
          </p:nvPr>
        </p:nvGraphicFramePr>
        <p:xfrm>
          <a:off x="4772317" y="1665288"/>
          <a:ext cx="4130675" cy="465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Synthetische Testfälle 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DFC84DFA-CB49-4B04-9DDE-3469547664F5}"/>
              </a:ext>
            </a:extLst>
          </p:cNvPr>
          <p:cNvSpPr/>
          <p:nvPr/>
        </p:nvSpPr>
        <p:spPr bwMode="auto">
          <a:xfrm rot="16200000">
            <a:off x="5822509" y="1831886"/>
            <a:ext cx="191068" cy="90822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D8524C6D-6CB8-4422-8F79-9495A82E71FE}"/>
              </a:ext>
            </a:extLst>
          </p:cNvPr>
          <p:cNvSpPr/>
          <p:nvPr/>
        </p:nvSpPr>
        <p:spPr bwMode="auto">
          <a:xfrm rot="16200000">
            <a:off x="7404266" y="1294724"/>
            <a:ext cx="208341" cy="196527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6689F42-C969-455B-8C68-A8DA0097ECEF}"/>
              </a:ext>
            </a:extLst>
          </p:cNvPr>
          <p:cNvSpPr txBox="1"/>
          <p:nvPr/>
        </p:nvSpPr>
        <p:spPr>
          <a:xfrm>
            <a:off x="5314688" y="1424645"/>
            <a:ext cx="149443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Verlustleistungsoptimierte Heuristik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20790AB-AB8E-4151-8128-A2CDD06E215F}"/>
              </a:ext>
            </a:extLst>
          </p:cNvPr>
          <p:cNvSpPr txBox="1"/>
          <p:nvPr/>
        </p:nvSpPr>
        <p:spPr>
          <a:xfrm>
            <a:off x="6826154" y="1855532"/>
            <a:ext cx="14944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Default Heuristik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A20C2B2-47ED-44B1-93D9-B1310EA5D2F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42153" y="2381534"/>
            <a:ext cx="13648" cy="25316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Pfeil nach rechts 12"/>
          <p:cNvSpPr/>
          <p:nvPr/>
        </p:nvSpPr>
        <p:spPr bwMode="auto">
          <a:xfrm rot="1422849">
            <a:off x="1463241" y="4114216"/>
            <a:ext cx="791442" cy="701963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/>
              <a:t>8,54%</a:t>
            </a:r>
            <a:endParaRPr lang="de-DE" sz="1200" b="1" dirty="0"/>
          </a:p>
        </p:txBody>
      </p:sp>
      <p:sp>
        <p:nvSpPr>
          <p:cNvPr id="14" name="Pfeil nach rechts 13"/>
          <p:cNvSpPr/>
          <p:nvPr/>
        </p:nvSpPr>
        <p:spPr bwMode="auto">
          <a:xfrm rot="1422849">
            <a:off x="2985451" y="4178865"/>
            <a:ext cx="791442" cy="701963"/>
          </a:xfrm>
          <a:prstGeom prst="rightArrow">
            <a:avLst/>
          </a:prstGeom>
          <a:solidFill>
            <a:srgbClr val="0050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>
                <a:solidFill>
                  <a:schemeClr val="bg1"/>
                </a:solidFill>
              </a:rPr>
              <a:t>2,56%</a:t>
            </a:r>
            <a:endParaRPr lang="de-D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12" grpId="0">
        <p:bldAsOne/>
      </p:bldGraphic>
      <p:bldGraphic spid="19" grpId="0">
        <p:bldAsOne/>
      </p:bldGraphic>
      <p:bldP spid="15" grpId="0" animBg="1"/>
      <p:bldP spid="16" grpId="0" animBg="1"/>
      <p:bldP spid="17" grpId="0" animBg="1"/>
      <p:bldP spid="18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Verlustleistungseinsparung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8897DD2-0312-4687-A2DA-CAA0D26655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5062243"/>
              </p:ext>
            </p:extLst>
          </p:nvPr>
        </p:nvGraphicFramePr>
        <p:xfrm>
          <a:off x="3996267" y="1665288"/>
          <a:ext cx="4919133" cy="3838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2281A1AE-0704-48AC-8FBA-1C2431B11E7C}"/>
              </a:ext>
            </a:extLst>
          </p:cNvPr>
          <p:cNvSpPr txBox="1">
            <a:spLocks noGrp="1"/>
          </p:cNvSpPr>
          <p:nvPr>
            <p:ph sz="half" idx="1"/>
          </p:nvPr>
        </p:nvSpPr>
        <p:spPr bwMode="auto">
          <a:xfrm>
            <a:off x="503238" y="1665288"/>
            <a:ext cx="3493029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kern="0" dirty="0"/>
              <a:t>Vergleich von </a:t>
            </a:r>
            <a:r>
              <a:rPr lang="de-DE" sz="2000" kern="0" dirty="0" err="1" smtClean="0"/>
              <a:t>default</a:t>
            </a:r>
            <a:r>
              <a:rPr lang="de-DE" sz="2000" kern="0" dirty="0" smtClean="0"/>
              <a:t> </a:t>
            </a:r>
            <a:r>
              <a:rPr lang="de-DE" sz="2000" kern="0" dirty="0"/>
              <a:t>und </a:t>
            </a:r>
            <a:r>
              <a:rPr lang="de-DE" sz="2000" dirty="0" smtClean="0"/>
              <a:t>verlustleistungsoptimierte</a:t>
            </a:r>
            <a:r>
              <a:rPr lang="de-DE" sz="2000" kern="0" dirty="0" smtClean="0"/>
              <a:t> </a:t>
            </a:r>
            <a:r>
              <a:rPr lang="de-DE" sz="2000" kern="0" dirty="0"/>
              <a:t>Heuristik sowie genetischer Algorithmen mit </a:t>
            </a:r>
            <a:r>
              <a:rPr lang="de-DE" sz="2000" kern="0" dirty="0" err="1"/>
              <a:t>Hamming</a:t>
            </a:r>
            <a:r>
              <a:rPr lang="de-DE" sz="2000" kern="0" dirty="0"/>
              <a:t>-Distanz und Lastkapazität als </a:t>
            </a:r>
            <a:r>
              <a:rPr lang="de-DE" sz="2000" kern="0" dirty="0" smtClean="0"/>
              <a:t>Fitness</a:t>
            </a:r>
            <a:endParaRPr lang="de-DE" sz="2000" dirty="0">
              <a:sym typeface="Wingdings" panose="05000000000000000000" pitchFamily="2" charset="2"/>
            </a:endParaRP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596508"/>
              </p:ext>
            </p:extLst>
          </p:nvPr>
        </p:nvGraphicFramePr>
        <p:xfrm>
          <a:off x="503238" y="3583709"/>
          <a:ext cx="3723290" cy="2956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Pfeil nach rechts 5"/>
          <p:cNvSpPr/>
          <p:nvPr/>
        </p:nvSpPr>
        <p:spPr bwMode="auto">
          <a:xfrm rot="1422849">
            <a:off x="1284572" y="4300559"/>
            <a:ext cx="791442" cy="701963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/>
              <a:t>9</a:t>
            </a:r>
            <a:r>
              <a:rPr lang="de-DE" sz="1200" b="1" dirty="0" smtClean="0"/>
              <a:t>,04%</a:t>
            </a:r>
            <a:endParaRPr lang="de-DE" sz="1200" b="1" dirty="0"/>
          </a:p>
        </p:txBody>
      </p:sp>
      <p:sp>
        <p:nvSpPr>
          <p:cNvPr id="7" name="Pfeil nach rechts 6"/>
          <p:cNvSpPr/>
          <p:nvPr/>
        </p:nvSpPr>
        <p:spPr bwMode="auto">
          <a:xfrm rot="1422849">
            <a:off x="2597522" y="4300558"/>
            <a:ext cx="791442" cy="701963"/>
          </a:xfrm>
          <a:prstGeom prst="rightArrow">
            <a:avLst/>
          </a:prstGeom>
          <a:solidFill>
            <a:srgbClr val="0050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>
                <a:solidFill>
                  <a:schemeClr val="bg1"/>
                </a:solidFill>
              </a:rPr>
              <a:t>2,56%</a:t>
            </a:r>
            <a:endParaRPr lang="de-D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03238" y="1392574"/>
            <a:ext cx="8412162" cy="4659312"/>
          </a:xfrm>
        </p:spPr>
        <p:txBody>
          <a:bodyPr/>
          <a:lstStyle/>
          <a:p>
            <a:r>
              <a:rPr lang="de-DE" dirty="0"/>
              <a:t>Optimieren der </a:t>
            </a:r>
            <a:r>
              <a:rPr lang="de-DE" dirty="0" smtClean="0"/>
              <a:t>Registeradressierung </a:t>
            </a:r>
            <a:r>
              <a:rPr lang="de-DE" dirty="0"/>
              <a:t>zur Verlustleistungsoptimierung sinnvoll</a:t>
            </a:r>
          </a:p>
          <a:p>
            <a:r>
              <a:rPr lang="de-DE" dirty="0"/>
              <a:t>Im Best-Case ist eine Einsparung der Leistung von 18,33% im Register-File und </a:t>
            </a:r>
            <a:r>
              <a:rPr lang="de-DE" dirty="0" smtClean="0"/>
              <a:t>bei den realen Testfall um 9,04% möglich</a:t>
            </a:r>
            <a:endParaRPr lang="de-DE" dirty="0"/>
          </a:p>
          <a:p>
            <a:r>
              <a:rPr lang="de-DE" dirty="0"/>
              <a:t>Bei dem Einsatz eines genetischen Algorithmus ist eine Kombination aus Lastkapazität und </a:t>
            </a:r>
            <a:r>
              <a:rPr lang="de-DE" dirty="0" err="1"/>
              <a:t>Hamming</a:t>
            </a:r>
            <a:r>
              <a:rPr lang="de-DE" dirty="0"/>
              <a:t>-Distanz als Fitness-Wert </a:t>
            </a:r>
            <a:r>
              <a:rPr lang="de-DE" dirty="0" smtClean="0"/>
              <a:t>sinnvoll</a:t>
            </a:r>
            <a:endParaRPr lang="de-DE" dirty="0"/>
          </a:p>
          <a:p>
            <a:r>
              <a:rPr lang="de-DE" dirty="0"/>
              <a:t>Optimierung der Verlustleistung des Prozessors ist dadurch ohne  aufwendige Hardware-Optimierung oder Performance-Einbuße möglich</a:t>
            </a:r>
          </a:p>
          <a:p>
            <a:r>
              <a:rPr lang="de-DE" dirty="0" smtClean="0"/>
              <a:t>Prinzip der Register-Adressoptimierung </a:t>
            </a:r>
            <a:r>
              <a:rPr lang="de-DE" dirty="0"/>
              <a:t>ist auf andere DSPs übertragbar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Alte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51113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55803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5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101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2  ∑=4</a:t>
            </a:r>
            <a:endParaRPr lang="de-DE" dirty="0">
              <a:latin typeface="+mn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BEB4B980-1D81-4EBF-8575-AB77F5CFF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6B9DE6CB-38AC-4481-8F8D-05C30F321586}"/>
              </a:ext>
            </a:extLst>
          </p:cNvPr>
          <p:cNvSpPr/>
          <p:nvPr/>
        </p:nvSpPr>
        <p:spPr>
          <a:xfrm>
            <a:off x="503237" y="125831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V1R5 V1R1 V1R3</a:t>
            </a:r>
          </a:p>
        </p:txBody>
      </p:sp>
    </p:spTree>
    <p:extLst>
      <p:ext uri="{BB962C8B-B14F-4D97-AF65-F5344CB8AC3E}">
        <p14:creationId xmlns:p14="http://schemas.microsoft.com/office/powerpoint/2010/main" val="35746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/>
          <p:cNvSpPr txBox="1">
            <a:spLocks/>
          </p:cNvSpPr>
          <p:nvPr/>
        </p:nvSpPr>
        <p:spPr bwMode="auto">
          <a:xfrm>
            <a:off x="503238" y="1672845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2000" dirty="0"/>
              <a:t>1,88 Mio. Hörgeräteträger und 1,39 Mio. die aus medizinischer Sicht auf eine Hörhilfe angewiesen wären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Batteriebetriebene Hörgeräte mit Akkulaufzeiten von ca. einer Woche üblich</a:t>
            </a:r>
          </a:p>
          <a:p>
            <a:r>
              <a:rPr lang="de-DE" sz="2000" dirty="0"/>
              <a:t>Nutzer sind nicht gewillt neue Funktionen gegen Akkuverbrauch einzutauschen</a:t>
            </a:r>
          </a:p>
          <a:p>
            <a:r>
              <a:rPr lang="de-DE" sz="2000" dirty="0"/>
              <a:t>Um dennoch neue und verbesserte Funktionen in den Prozessor einzubringen ist es nötig die Verlustleistung zu optimieren</a:t>
            </a:r>
            <a:r>
              <a:rPr lang="de-DE" sz="1800" b="1" kern="0" dirty="0">
                <a:solidFill>
                  <a:srgbClr val="555555"/>
                </a:solidFill>
              </a:rPr>
              <a:t>	</a:t>
            </a:r>
          </a:p>
          <a:p>
            <a:pPr marL="0" indent="0">
              <a:buNone/>
            </a:pPr>
            <a:r>
              <a:rPr lang="de-DE" sz="1800" b="1" kern="0" dirty="0">
                <a:solidFill>
                  <a:srgbClr val="555555"/>
                </a:solidFill>
              </a:rPr>
              <a:t>			</a:t>
            </a:r>
            <a:endParaRPr lang="de-DE" sz="1800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17" y="2329379"/>
            <a:ext cx="4101574" cy="14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Heuristik für die Register-Allokation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03237" y="2085108"/>
            <a:ext cx="33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Neue Heuristik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8" y="12564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VxR1 V1R1 V1R3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C6703E84-E44C-4429-8F85-1641F239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6496"/>
              </p:ext>
            </p:extLst>
          </p:nvPr>
        </p:nvGraphicFramePr>
        <p:xfrm>
          <a:off x="503238" y="325336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F05C368-DA0E-4EF1-89E4-5C6A71AEEB6A}"/>
              </a:ext>
            </a:extLst>
          </p:cNvPr>
          <p:cNvSpPr txBox="1"/>
          <p:nvPr/>
        </p:nvSpPr>
        <p:spPr>
          <a:xfrm>
            <a:off x="503237" y="2827346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0</a:t>
            </a: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0C50626B-87C5-4C3D-9DD2-A1B61920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02501"/>
              </p:ext>
            </p:extLst>
          </p:nvPr>
        </p:nvGraphicFramePr>
        <p:xfrm>
          <a:off x="503238" y="408600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3005D64A-F6BB-431C-B633-09C6F3D427DC}"/>
              </a:ext>
            </a:extLst>
          </p:cNvPr>
          <p:cNvSpPr txBox="1"/>
          <p:nvPr/>
        </p:nvSpPr>
        <p:spPr>
          <a:xfrm>
            <a:off x="503238" y="3695639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Register-File 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C56C295-2607-44B1-983B-1D9483AE8F91}"/>
              </a:ext>
            </a:extLst>
          </p:cNvPr>
          <p:cNvSpPr txBox="1"/>
          <p:nvPr/>
        </p:nvSpPr>
        <p:spPr>
          <a:xfrm>
            <a:off x="503237" y="4670271"/>
            <a:ext cx="582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Adresse  0 	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</a:t>
            </a:r>
            <a:r>
              <a:rPr lang="de-DE" dirty="0">
                <a:latin typeface="+mn-lt"/>
              </a:rPr>
              <a:t>	0 </a:t>
            </a:r>
          </a:p>
          <a:p>
            <a:r>
              <a:rPr lang="de-DE" dirty="0">
                <a:latin typeface="+mn-lt"/>
              </a:rPr>
              <a:t>	     000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	000 	</a:t>
            </a:r>
          </a:p>
          <a:p>
            <a:r>
              <a:rPr lang="de-DE" dirty="0" err="1">
                <a:latin typeface="+mn-lt"/>
                <a:sym typeface="Wingdings" panose="05000000000000000000" pitchFamily="2" charset="2"/>
              </a:rPr>
              <a:t>Hamming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-Distanz = 0  ∑=1</a:t>
            </a:r>
            <a:endParaRPr lang="de-DE" dirty="0">
              <a:latin typeface="+mn-lt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CBF1F53-B337-4142-A48E-BCD6257B2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02268"/>
              </p:ext>
            </p:extLst>
          </p:nvPr>
        </p:nvGraphicFramePr>
        <p:xfrm>
          <a:off x="5455275" y="1389398"/>
          <a:ext cx="3080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22">
                  <a:extLst>
                    <a:ext uri="{9D8B030D-6E8A-4147-A177-3AD203B41FA5}">
                      <a16:colId xmlns:a16="http://schemas.microsoft.com/office/drawing/2014/main" val="4130143437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969261454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238142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49757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Port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Port3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3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77726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58D2BDD6-6325-4CA1-A5D7-77BA8642A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83812"/>
              </p:ext>
            </p:extLst>
          </p:nvPr>
        </p:nvGraphicFramePr>
        <p:xfrm>
          <a:off x="5749637" y="5281845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8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Emulated-</a:t>
            </a:r>
            <a:r>
              <a:rPr lang="en-US" dirty="0" err="1"/>
              <a:t>Floatin</a:t>
            </a:r>
            <a:r>
              <a:rPr lang="en-US" dirty="0"/>
              <a:t>-Point</a:t>
            </a:r>
          </a:p>
          <a:p>
            <a:pPr lvl="1"/>
            <a:r>
              <a:rPr lang="en-US" dirty="0"/>
              <a:t>FFT</a:t>
            </a:r>
          </a:p>
          <a:p>
            <a:pPr lvl="1"/>
            <a:r>
              <a:rPr lang="en-US" dirty="0"/>
              <a:t>Filter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Hörgerätealgorithmen</a:t>
            </a:r>
          </a:p>
        </p:txBody>
      </p:sp>
    </p:spTree>
    <p:extLst>
      <p:ext uri="{BB962C8B-B14F-4D97-AF65-F5344CB8AC3E}">
        <p14:creationId xmlns:p14="http://schemas.microsoft.com/office/powerpoint/2010/main" val="32821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Gesamtverlustleistung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Verlustleistungseinsparung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0" y="2879605"/>
            <a:ext cx="7256100" cy="31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/>
          <p:cNvSpPr txBox="1">
            <a:spLocks/>
          </p:cNvSpPr>
          <p:nvPr/>
        </p:nvSpPr>
        <p:spPr bwMode="auto">
          <a:xfrm>
            <a:off x="503238" y="1508275"/>
            <a:ext cx="8412162" cy="460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Adress-Pins weisen unterschiedliche Lastkapazitäten auf </a:t>
            </a:r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  <a:p>
            <a:pPr marL="0" indent="0">
              <a:buNone/>
            </a:pPr>
            <a:r>
              <a:rPr lang="de-DE" kern="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de-DE" kern="0" dirty="0">
                <a:sym typeface="Wingdings" panose="05000000000000000000" pitchFamily="2" charset="2"/>
              </a:rPr>
              <a:t>Berücksichtigung der Lastkapazität sinnvoll</a:t>
            </a:r>
            <a:endParaRPr lang="de-DE" kern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Einfluss der Lastkapazität auf die Verlustleistung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FCA9CF-B9B4-4DC3-BE21-9EFE43C2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99" y="1986152"/>
            <a:ext cx="4107414" cy="39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7" name="Rechteck: abgerundete Ecken 6"/>
          <p:cNvSpPr/>
          <p:nvPr/>
        </p:nvSpPr>
        <p:spPr bwMode="auto">
          <a:xfrm>
            <a:off x="3937935" y="1455310"/>
            <a:ext cx="126813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ASM-Datei</a:t>
            </a:r>
          </a:p>
        </p:txBody>
      </p:sp>
      <p:sp>
        <p:nvSpPr>
          <p:cNvPr id="8" name="Rechteck: abgerundete Ecken 7"/>
          <p:cNvSpPr/>
          <p:nvPr/>
        </p:nvSpPr>
        <p:spPr bwMode="auto">
          <a:xfrm>
            <a:off x="3816795" y="1928786"/>
            <a:ext cx="1510411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Prescheduling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9" name="Rechteck: abgerundete Ecken 8"/>
          <p:cNvSpPr/>
          <p:nvPr/>
        </p:nvSpPr>
        <p:spPr bwMode="auto">
          <a:xfrm>
            <a:off x="3650854" y="2402262"/>
            <a:ext cx="184229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Virtual-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Renaming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0" name="Rechteck: abgerundete Ecken 9"/>
          <p:cNvSpPr/>
          <p:nvPr/>
        </p:nvSpPr>
        <p:spPr bwMode="auto">
          <a:xfrm>
            <a:off x="3424385" y="2875738"/>
            <a:ext cx="2295230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Intialisierung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1" name="Rechteck: abgerundete Ecken 10"/>
          <p:cNvSpPr/>
          <p:nvPr/>
        </p:nvSpPr>
        <p:spPr bwMode="auto">
          <a:xfrm>
            <a:off x="3958779" y="3349214"/>
            <a:ext cx="1226443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2" name="Rechteck: abgerundete Ecken 11"/>
          <p:cNvSpPr/>
          <p:nvPr/>
        </p:nvSpPr>
        <p:spPr bwMode="auto">
          <a:xfrm>
            <a:off x="5201068" y="3873579"/>
            <a:ext cx="2474826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3" name="Rechteck: abgerundete Ecken 12"/>
          <p:cNvSpPr/>
          <p:nvPr/>
        </p:nvSpPr>
        <p:spPr bwMode="auto">
          <a:xfrm>
            <a:off x="1459969" y="3873579"/>
            <a:ext cx="2515687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Heuristisches </a:t>
            </a:r>
            <a:r>
              <a:rPr lang="de-DE" sz="1600" dirty="0" err="1">
                <a:solidFill>
                  <a:schemeClr val="bg1"/>
                </a:solidFill>
                <a:ea typeface="ＭＳ Ｐゴシック" pitchFamily="1" charset="-128"/>
              </a:rPr>
              <a:t>Scheduling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4" name="Rechteck: abgerundete Ecken 13"/>
          <p:cNvSpPr/>
          <p:nvPr/>
        </p:nvSpPr>
        <p:spPr bwMode="auto">
          <a:xfrm>
            <a:off x="3537619" y="4616202"/>
            <a:ext cx="2068762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5" name="Rechteck: abgerundete Ecken 14"/>
          <p:cNvSpPr/>
          <p:nvPr/>
        </p:nvSpPr>
        <p:spPr bwMode="auto">
          <a:xfrm>
            <a:off x="5201068" y="5119672"/>
            <a:ext cx="3117634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Genetische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6" name="Rechteck: abgerundete Ecken 15"/>
          <p:cNvSpPr/>
          <p:nvPr/>
        </p:nvSpPr>
        <p:spPr bwMode="auto">
          <a:xfrm>
            <a:off x="793092" y="5129379"/>
            <a:ext cx="318256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bg1"/>
                </a:solidFill>
                <a:ea typeface="ＭＳ Ｐゴシック" pitchFamily="1" charset="-128"/>
              </a:rPr>
              <a:t>Heuristische Register-Allokation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17" name="Rechteck: abgerundete Ecken 16"/>
          <p:cNvSpPr/>
          <p:nvPr/>
        </p:nvSpPr>
        <p:spPr bwMode="auto">
          <a:xfrm>
            <a:off x="3875273" y="5794702"/>
            <a:ext cx="1393455" cy="360000"/>
          </a:xfrm>
          <a:prstGeom prst="roundRect">
            <a:avLst/>
          </a:prstGeom>
          <a:solidFill>
            <a:srgbClr val="17519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21" name="Gerade Verbindung mit Pfeil 20"/>
          <p:cNvCxnSpPr/>
          <p:nvPr/>
        </p:nvCxnSpPr>
        <p:spPr bwMode="auto">
          <a:xfrm>
            <a:off x="4470021" y="1815310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Gerade Verbindung mit Pfeil 23"/>
          <p:cNvCxnSpPr/>
          <p:nvPr/>
        </p:nvCxnSpPr>
        <p:spPr bwMode="auto">
          <a:xfrm>
            <a:off x="4470021" y="2288786"/>
            <a:ext cx="0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Gerade Verbindung mit Pfeil 26"/>
          <p:cNvCxnSpPr/>
          <p:nvPr/>
        </p:nvCxnSpPr>
        <p:spPr bwMode="auto">
          <a:xfrm flipH="1">
            <a:off x="4470021" y="2762262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Gerade Verbindung mit Pfeil 29"/>
          <p:cNvCxnSpPr/>
          <p:nvPr/>
        </p:nvCxnSpPr>
        <p:spPr bwMode="auto">
          <a:xfrm>
            <a:off x="4470021" y="3235738"/>
            <a:ext cx="1" cy="113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" name="Gewinkelter Verbinder 3"/>
          <p:cNvCxnSpPr>
            <a:stCxn id="11" idx="3"/>
            <a:endCxn id="12" idx="0"/>
          </p:cNvCxnSpPr>
          <p:nvPr/>
        </p:nvCxnSpPr>
        <p:spPr bwMode="auto">
          <a:xfrm>
            <a:off x="5185222" y="3529214"/>
            <a:ext cx="1253259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winkelter Verbinder 5"/>
          <p:cNvCxnSpPr>
            <a:stCxn id="11" idx="1"/>
            <a:endCxn id="13" idx="0"/>
          </p:cNvCxnSpPr>
          <p:nvPr/>
        </p:nvCxnSpPr>
        <p:spPr bwMode="auto">
          <a:xfrm rot="10800000" flipV="1">
            <a:off x="2717813" y="3529213"/>
            <a:ext cx="1240966" cy="344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winkelter Verbinder 18"/>
          <p:cNvCxnSpPr>
            <a:stCxn id="14" idx="3"/>
            <a:endCxn id="15" idx="0"/>
          </p:cNvCxnSpPr>
          <p:nvPr/>
        </p:nvCxnSpPr>
        <p:spPr bwMode="auto">
          <a:xfrm>
            <a:off x="5606381" y="4796202"/>
            <a:ext cx="1153504" cy="3234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winkelter Verbinder 21"/>
          <p:cNvCxnSpPr>
            <a:stCxn id="14" idx="1"/>
            <a:endCxn id="16" idx="0"/>
          </p:cNvCxnSpPr>
          <p:nvPr/>
        </p:nvCxnSpPr>
        <p:spPr bwMode="auto">
          <a:xfrm rot="10800000" flipV="1">
            <a:off x="2384375" y="4796201"/>
            <a:ext cx="1153244" cy="3331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winkelter Verbinder 24"/>
          <p:cNvCxnSpPr>
            <a:stCxn id="16" idx="2"/>
            <a:endCxn id="17" idx="0"/>
          </p:cNvCxnSpPr>
          <p:nvPr/>
        </p:nvCxnSpPr>
        <p:spPr bwMode="auto">
          <a:xfrm rot="16200000" flipH="1">
            <a:off x="3325527" y="4548227"/>
            <a:ext cx="305323" cy="21876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winkelter Verbinder 27"/>
          <p:cNvCxnSpPr>
            <a:stCxn id="15" idx="2"/>
            <a:endCxn id="17" idx="0"/>
          </p:cNvCxnSpPr>
          <p:nvPr/>
        </p:nvCxnSpPr>
        <p:spPr bwMode="auto">
          <a:xfrm rot="5400000">
            <a:off x="5508428" y="4543245"/>
            <a:ext cx="315030" cy="218788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winkelter Verbinder 30"/>
          <p:cNvCxnSpPr>
            <a:stCxn id="13" idx="2"/>
            <a:endCxn id="14" idx="0"/>
          </p:cNvCxnSpPr>
          <p:nvPr/>
        </p:nvCxnSpPr>
        <p:spPr bwMode="auto">
          <a:xfrm rot="16200000" flipH="1">
            <a:off x="3453595" y="3497796"/>
            <a:ext cx="382623" cy="185418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winkelter Verbinder 33"/>
          <p:cNvCxnSpPr>
            <a:stCxn id="12" idx="2"/>
            <a:endCxn id="14" idx="0"/>
          </p:cNvCxnSpPr>
          <p:nvPr/>
        </p:nvCxnSpPr>
        <p:spPr bwMode="auto">
          <a:xfrm rot="5400000">
            <a:off x="5313930" y="3491650"/>
            <a:ext cx="382623" cy="186648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4490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400" dirty="0"/>
              <a:t>Ausführen des selben Testfalls mit identischem </a:t>
            </a:r>
            <a:r>
              <a:rPr lang="de-DE" sz="2400" dirty="0" err="1"/>
              <a:t>Seed</a:t>
            </a:r>
            <a:r>
              <a:rPr lang="de-DE" sz="2400" dirty="0"/>
              <a:t> und unterschiedlichen </a:t>
            </a:r>
            <a:r>
              <a:rPr lang="de-DE" sz="2400" dirty="0" smtClean="0"/>
              <a:t>Fitness-Ansätzen, </a:t>
            </a:r>
            <a:r>
              <a:rPr lang="de-DE" sz="2400" dirty="0"/>
              <a:t>bei gleicher </a:t>
            </a:r>
            <a:r>
              <a:rPr lang="de-DE" sz="2400" dirty="0" smtClean="0"/>
              <a:t>Laufzeit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sz="2400" dirty="0">
                <a:sym typeface="Wingdings" panose="05000000000000000000" pitchFamily="2" charset="2"/>
              </a:rPr>
              <a:t> Fitness-Wert mit </a:t>
            </a:r>
            <a:r>
              <a:rPr lang="de-DE" sz="2400" dirty="0" err="1">
                <a:sym typeface="Wingdings" panose="05000000000000000000" pitchFamily="2" charset="2"/>
              </a:rPr>
              <a:t>Hamming</a:t>
            </a:r>
            <a:r>
              <a:rPr lang="de-DE" sz="2400" dirty="0">
                <a:sym typeface="Wingdings" panose="05000000000000000000" pitchFamily="2" charset="2"/>
              </a:rPr>
              <a:t>-Distanz und Startchromosom aus Heuristik sinnvoll </a:t>
            </a:r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Fitness-Funktionsansätze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9656188"/>
              </p:ext>
            </p:extLst>
          </p:nvPr>
        </p:nvGraphicFramePr>
        <p:xfrm>
          <a:off x="4784725" y="1665288"/>
          <a:ext cx="4130675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06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Ermitteln der maximalen Durchlaufzahl</a:t>
            </a:r>
            <a:endParaRPr lang="de-DE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53" y="2178821"/>
            <a:ext cx="7272265" cy="3142529"/>
          </a:xfrm>
        </p:spPr>
      </p:pic>
    </p:spTree>
    <p:extLst>
      <p:ext uri="{BB962C8B-B14F-4D97-AF65-F5344CB8AC3E}">
        <p14:creationId xmlns:p14="http://schemas.microsoft.com/office/powerpoint/2010/main" val="33695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Ausführen des selben Testfalls </a:t>
            </a:r>
            <a:r>
              <a:rPr lang="de-DE" dirty="0" smtClean="0"/>
              <a:t>mit identischem </a:t>
            </a:r>
            <a:r>
              <a:rPr lang="de-DE" dirty="0" err="1" smtClean="0"/>
              <a:t>Seed</a:t>
            </a:r>
            <a:r>
              <a:rPr lang="de-DE" dirty="0" smtClean="0"/>
              <a:t> </a:t>
            </a:r>
            <a:r>
              <a:rPr lang="de-DE" dirty="0"/>
              <a:t>und unterschiedlichen </a:t>
            </a:r>
            <a:r>
              <a:rPr lang="de-DE" dirty="0" smtClean="0"/>
              <a:t>Fitness-Ansätzen</a:t>
            </a:r>
          </a:p>
          <a:p>
            <a:endParaRPr lang="de-DE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Fitness-Wert mit </a:t>
            </a:r>
            <a:r>
              <a:rPr lang="de-DE" dirty="0" err="1" smtClean="0">
                <a:sym typeface="Wingdings" panose="05000000000000000000" pitchFamily="2" charset="2"/>
              </a:rPr>
              <a:t>Hamming</a:t>
            </a:r>
            <a:r>
              <a:rPr lang="de-DE" dirty="0" smtClean="0">
                <a:sym typeface="Wingdings" panose="05000000000000000000" pitchFamily="2" charset="2"/>
              </a:rPr>
              <a:t>-Distanz und Lastkapazität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Einfluss der Lastkapazität in der Fitnessfunktion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4910655"/>
              </p:ext>
            </p:extLst>
          </p:nvPr>
        </p:nvGraphicFramePr>
        <p:xfrm>
          <a:off x="4784725" y="1665288"/>
          <a:ext cx="4130675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997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58133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66469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CC26A-D375-40C8-9923-92857F77C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1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5565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0889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63488F2-A2AE-44B1-A2FC-DF59D651B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7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Register-Files</a:t>
            </a:r>
          </a:p>
          <a:p>
            <a:r>
              <a:rPr lang="de-DE" dirty="0"/>
              <a:t>Register-Allokation</a:t>
            </a:r>
          </a:p>
          <a:p>
            <a:r>
              <a:rPr lang="de-DE" dirty="0"/>
              <a:t>Optimierte Register-Allokation:</a:t>
            </a:r>
          </a:p>
          <a:p>
            <a:pPr lvl="1"/>
            <a:r>
              <a:rPr lang="de-DE" dirty="0"/>
              <a:t>Mittels Heuristik</a:t>
            </a:r>
          </a:p>
          <a:p>
            <a:pPr lvl="1"/>
            <a:r>
              <a:rPr lang="de-DE" dirty="0"/>
              <a:t>Mittels genetischen Algorithmen</a:t>
            </a:r>
          </a:p>
          <a:p>
            <a:r>
              <a:rPr lang="de-DE" dirty="0"/>
              <a:t>Analyse</a:t>
            </a:r>
          </a:p>
          <a:p>
            <a:r>
              <a:rPr lang="de-DE" dirty="0"/>
              <a:t>Evaluation</a:t>
            </a:r>
          </a:p>
          <a:p>
            <a:r>
              <a:rPr lang="de-DE" dirty="0"/>
              <a:t>Fazit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6197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1511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930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7F39201-228A-4B74-B83B-CAC427157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9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7939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65706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DAA3EB6-44A3-4313-BF22-43BAA40A4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67877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29519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FF880F1-68A0-40AC-9CAB-92E55100A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D05013B2-6F6D-472F-B2E1-561CE247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665288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5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53179"/>
              </p:ext>
            </p:extLst>
          </p:nvPr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90544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F7234DF-E7ED-4C5B-8250-C08883B01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</a:t>
            </a:r>
            <a:r>
              <a:rPr lang="de-DE" dirty="0">
                <a:solidFill>
                  <a:srgbClr val="FF0000"/>
                </a:solidFill>
              </a:rPr>
              <a:t>VxR0</a:t>
            </a:r>
            <a:r>
              <a:rPr lang="de-DE" dirty="0"/>
              <a:t> V1R3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661319" y="3810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661318" y="3383985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0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0315"/>
              </p:ext>
            </p:extLst>
          </p:nvPr>
        </p:nvGraphicFramePr>
        <p:xfrm>
          <a:off x="1661319" y="46426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5028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912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68309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8037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15110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305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34940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61319" y="4252278"/>
            <a:ext cx="23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Register-File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962900" y="3962400"/>
            <a:ext cx="4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233BE-38DD-4ABD-9F47-78FFE0583A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1843" r="37696" b="-1"/>
          <a:stretch/>
        </p:blipFill>
        <p:spPr>
          <a:xfrm>
            <a:off x="6121201" y="757034"/>
            <a:ext cx="1636118" cy="2566594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F95EB95-84BC-44E7-B450-4B9D953E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856"/>
              </p:ext>
            </p:extLst>
          </p:nvPr>
        </p:nvGraphicFramePr>
        <p:xfrm>
          <a:off x="5749637" y="5442982"/>
          <a:ext cx="29612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9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545218"/>
            <a:ext cx="8412162" cy="4659312"/>
          </a:xfrm>
        </p:spPr>
        <p:txBody>
          <a:bodyPr/>
          <a:lstStyle/>
          <a:p>
            <a:r>
              <a:rPr lang="de-DE" sz="2000" dirty="0"/>
              <a:t>Prozessor: KAVUAKA ASIP VLIW-SIMD</a:t>
            </a:r>
          </a:p>
          <a:p>
            <a:r>
              <a:rPr lang="de-DE" sz="2000" dirty="0" smtClean="0"/>
              <a:t>Register-File </a:t>
            </a:r>
            <a:r>
              <a:rPr lang="de-DE" sz="2000" dirty="0" smtClean="0"/>
              <a:t>Anteil von ca. 65% an der Gesamtleistungsaufnahme</a:t>
            </a:r>
          </a:p>
          <a:p>
            <a:pPr lvl="1"/>
            <a:r>
              <a:rPr lang="de-DE" sz="2000" dirty="0" smtClean="0"/>
              <a:t>64 </a:t>
            </a:r>
            <a:r>
              <a:rPr lang="de-DE" sz="2000" dirty="0"/>
              <a:t>Register als </a:t>
            </a:r>
            <a:r>
              <a:rPr lang="de-DE" sz="2000" dirty="0" err="1"/>
              <a:t>Multishared</a:t>
            </a:r>
            <a:r>
              <a:rPr lang="de-DE" sz="2000" dirty="0"/>
              <a:t>-Register-Organisation</a:t>
            </a:r>
          </a:p>
          <a:p>
            <a:pPr lvl="1"/>
            <a:r>
              <a:rPr lang="de-DE" sz="2000" dirty="0"/>
              <a:t>8 Lese-Ports und 4 Schreib-Ports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Register-Files in Hörgerätprozessoren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3445168"/>
            <a:ext cx="5360530" cy="23621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60" y="3611195"/>
            <a:ext cx="2024047" cy="2030144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37435"/>
              </p:ext>
            </p:extLst>
          </p:nvPr>
        </p:nvGraphicFramePr>
        <p:xfrm>
          <a:off x="5892798" y="5576687"/>
          <a:ext cx="3408218" cy="881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91">
                  <a:extLst>
                    <a:ext uri="{9D8B030D-6E8A-4147-A177-3AD203B41FA5}">
                      <a16:colId xmlns:a16="http://schemas.microsoft.com/office/drawing/2014/main" val="747793643"/>
                    </a:ext>
                  </a:extLst>
                </a:gridCol>
                <a:gridCol w="2927927">
                  <a:extLst>
                    <a:ext uri="{9D8B030D-6E8A-4147-A177-3AD203B41FA5}">
                      <a16:colId xmlns:a16="http://schemas.microsoft.com/office/drawing/2014/main" val="4013010285"/>
                    </a:ext>
                  </a:extLst>
                </a:gridCol>
              </a:tblGrid>
              <a:tr h="426952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Register-File</a:t>
                      </a:r>
                      <a:endParaRPr lang="de-DE" sz="12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33519"/>
                  </a:ext>
                </a:extLst>
              </a:tr>
              <a:tr h="45440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rgbClr val="18A6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0" dirty="0" smtClean="0">
                          <a:latin typeface="+mn-lt"/>
                        </a:rPr>
                        <a:t>Andere Komponenten des Prozessors</a:t>
                      </a:r>
                      <a:endParaRPr lang="de-DE" sz="1200" b="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50774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6331858" y="3220788"/>
            <a:ext cx="2115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Platzierter KAVUAKA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8187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/>
          <p:cNvSpPr txBox="1"/>
          <p:nvPr/>
        </p:nvSpPr>
        <p:spPr>
          <a:xfrm>
            <a:off x="503238" y="2644268"/>
            <a:ext cx="8352180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>
                <a:latin typeface="+mn-lt"/>
              </a:rPr>
              <a:t>Verlustleistung minimieren durch optimierte Registeradressierung mittels genetischem Algorithmus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de-DE" sz="20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>
                <a:latin typeface="+mn-lt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2000" dirty="0" smtClean="0">
                <a:latin typeface="+mn-lt"/>
              </a:rPr>
              <a:t>Register-Daten bleiben unbeeinflusst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lang="de-DE" dirty="0">
              <a:latin typeface="+mn-lt"/>
            </a:endParaRPr>
          </a:p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4874600"/>
            <a:ext cx="8412162" cy="1926343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Instruktion 	Target		Source</a:t>
            </a:r>
          </a:p>
          <a:p>
            <a:pPr marL="0" indent="0">
              <a:buNone/>
            </a:pPr>
            <a:r>
              <a:rPr lang="de-DE" sz="2000" b="1" dirty="0"/>
              <a:t>ADD</a:t>
            </a:r>
            <a:r>
              <a:rPr lang="de-DE" sz="2000" dirty="0"/>
              <a:t> 		V0R0 		V1R0 V0R0</a:t>
            </a: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ADD</a:t>
            </a:r>
            <a:r>
              <a:rPr lang="de-DE" sz="2000" dirty="0"/>
              <a:t> 		</a:t>
            </a:r>
            <a:r>
              <a:rPr lang="de-DE" sz="2000" dirty="0">
                <a:solidFill>
                  <a:srgbClr val="FF0000"/>
                </a:solidFill>
              </a:rPr>
              <a:t>VxR0		</a:t>
            </a:r>
            <a:r>
              <a:rPr lang="de-DE" sz="2000" dirty="0"/>
              <a:t>V0R0 V0R2</a:t>
            </a:r>
          </a:p>
          <a:p>
            <a:pPr marL="0" indent="0">
              <a:buNone/>
            </a:pPr>
            <a:r>
              <a:rPr lang="de-DE" sz="2000" b="1" dirty="0"/>
              <a:t>OR</a:t>
            </a:r>
            <a:r>
              <a:rPr lang="de-DE" sz="2000" dirty="0"/>
              <a:t>   		V1R1		</a:t>
            </a:r>
            <a:r>
              <a:rPr lang="de-DE" sz="2000" dirty="0">
                <a:solidFill>
                  <a:srgbClr val="FF0000"/>
                </a:solidFill>
              </a:rPr>
              <a:t>VxR0</a:t>
            </a:r>
            <a:r>
              <a:rPr lang="de-DE" sz="2000" dirty="0"/>
              <a:t> V1R3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Register-Allokation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434787" y="3557975"/>
            <a:ext cx="56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V0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350755" y="3557974"/>
            <a:ext cx="56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V1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4CFD1DF-7A1E-4503-884C-ABB907C8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59880"/>
              </p:ext>
            </p:extLst>
          </p:nvPr>
        </p:nvGraphicFramePr>
        <p:xfrm>
          <a:off x="5734602" y="5421943"/>
          <a:ext cx="18472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56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1565217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>
                    <a:solidFill>
                      <a:srgbClr val="0050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blockierte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</a:tbl>
          </a:graphicData>
        </a:graphic>
      </p:graphicFrame>
      <p:sp>
        <p:nvSpPr>
          <p:cNvPr id="10" name="Rechteck 9"/>
          <p:cNvSpPr/>
          <p:nvPr/>
        </p:nvSpPr>
        <p:spPr bwMode="auto">
          <a:xfrm>
            <a:off x="2321990" y="5281875"/>
            <a:ext cx="764938" cy="64694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46697"/>
              </p:ext>
            </p:extLst>
          </p:nvPr>
        </p:nvGraphicFramePr>
        <p:xfrm>
          <a:off x="7494767" y="3990581"/>
          <a:ext cx="444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5186"/>
              </p:ext>
            </p:extLst>
          </p:nvPr>
        </p:nvGraphicFramePr>
        <p:xfrm>
          <a:off x="8410734" y="3990581"/>
          <a:ext cx="444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sp>
        <p:nvSpPr>
          <p:cNvPr id="13" name="Abgerundetes Rechteck 12"/>
          <p:cNvSpPr/>
          <p:nvPr/>
        </p:nvSpPr>
        <p:spPr bwMode="auto">
          <a:xfrm>
            <a:off x="2352963" y="1195699"/>
            <a:ext cx="4518893" cy="142240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287406" y="1648284"/>
            <a:ext cx="1856509" cy="66501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Assembler-Programm</a:t>
            </a: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2544568" y="1648284"/>
            <a:ext cx="1856509" cy="6650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Scheduler</a:t>
            </a: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4801730" y="1648284"/>
            <a:ext cx="1856509" cy="665019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Register-Allokation</a:t>
            </a: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7058891" y="1648284"/>
            <a:ext cx="1856509" cy="6650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18" name="Gerade Verbindung mit Pfeil 17"/>
          <p:cNvCxnSpPr>
            <a:stCxn id="14" idx="3"/>
            <a:endCxn id="15" idx="1"/>
          </p:cNvCxnSpPr>
          <p:nvPr/>
        </p:nvCxnSpPr>
        <p:spPr bwMode="auto">
          <a:xfrm>
            <a:off x="2143915" y="1980793"/>
            <a:ext cx="40065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5" idx="3"/>
            <a:endCxn id="16" idx="1"/>
          </p:cNvCxnSpPr>
          <p:nvPr/>
        </p:nvCxnSpPr>
        <p:spPr bwMode="auto">
          <a:xfrm>
            <a:off x="4401077" y="1980794"/>
            <a:ext cx="4006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 bwMode="auto">
          <a:xfrm>
            <a:off x="6658239" y="1980794"/>
            <a:ext cx="4006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Abgerundetes Rechteck 20"/>
          <p:cNvSpPr/>
          <p:nvPr/>
        </p:nvSpPr>
        <p:spPr bwMode="auto">
          <a:xfrm>
            <a:off x="2352963" y="1195666"/>
            <a:ext cx="4518893" cy="142240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287406" y="1648251"/>
            <a:ext cx="1856509" cy="66501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Assembler-Programm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2544568" y="1648251"/>
            <a:ext cx="1856509" cy="6650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Scheduler</a:t>
            </a: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4801730" y="1648251"/>
            <a:ext cx="1856509" cy="6650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Register-Allokation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7058891" y="1648251"/>
            <a:ext cx="1856509" cy="6650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Binary-Datei</a:t>
            </a:r>
          </a:p>
        </p:txBody>
      </p:sp>
      <p:cxnSp>
        <p:nvCxnSpPr>
          <p:cNvPr id="26" name="Gerade Verbindung mit Pfeil 25"/>
          <p:cNvCxnSpPr>
            <a:stCxn id="22" idx="3"/>
            <a:endCxn id="23" idx="1"/>
          </p:cNvCxnSpPr>
          <p:nvPr/>
        </p:nvCxnSpPr>
        <p:spPr bwMode="auto">
          <a:xfrm>
            <a:off x="2143915" y="1980760"/>
            <a:ext cx="40065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Gerade Verbindung mit Pfeil 26"/>
          <p:cNvCxnSpPr>
            <a:stCxn id="23" idx="3"/>
            <a:endCxn id="24" idx="1"/>
          </p:cNvCxnSpPr>
          <p:nvPr/>
        </p:nvCxnSpPr>
        <p:spPr bwMode="auto">
          <a:xfrm>
            <a:off x="4401077" y="1980761"/>
            <a:ext cx="4006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rade Verbindung mit Pfeil 27"/>
          <p:cNvCxnSpPr>
            <a:stCxn id="24" idx="3"/>
            <a:endCxn id="25" idx="1"/>
          </p:cNvCxnSpPr>
          <p:nvPr/>
        </p:nvCxnSpPr>
        <p:spPr bwMode="auto">
          <a:xfrm>
            <a:off x="6658239" y="1980761"/>
            <a:ext cx="4006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868483" y="3678165"/>
                <a:ext cx="2208169" cy="361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smtClean="0">
                              <a:latin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+mn-lt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+mn-lt"/>
                            </a:rPr>
                            <m:t>dyn</m:t>
                          </m:r>
                        </m:sub>
                      </m:sSub>
                      <m:r>
                        <a:rPr lang="de-DE" sz="2000" b="0" i="0" smtClean="0">
                          <a:latin typeface="+mn-lt"/>
                        </a:rPr>
                        <m:t>=</m:t>
                      </m:r>
                      <m:r>
                        <a:rPr lang="de-DE" sz="2000" b="0" i="0" smtClean="0">
                          <a:solidFill>
                            <a:srgbClr val="FF0000"/>
                          </a:solidFill>
                          <a:latin typeface="+mn-lt"/>
                        </a:rPr>
                        <m:t> </m:t>
                      </m:r>
                      <m:r>
                        <a:rPr lang="de-DE" sz="2000" b="0" i="0" smtClean="0">
                          <a:solidFill>
                            <a:srgbClr val="FF0000"/>
                          </a:solidFill>
                          <a:latin typeface="+mn-lt"/>
                          <a:ea typeface="Cambria Math" panose="02040503050406030204" pitchFamily="18" charset="0"/>
                        </a:rPr>
                        <m:t>∝ </m:t>
                      </m:r>
                      <m:r>
                        <a:rPr lang="de-DE" sz="2000" b="0" i="0" smtClean="0">
                          <a:latin typeface="+mn-lt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+mn-lt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de-DE" sz="2000" b="0" i="0" smtClean="0">
                          <a:latin typeface="+mn-lt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2000" b="0" smtClean="0">
                              <a:latin typeface="+mn-lt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+mn-lt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+mn-lt"/>
                              <a:ea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de-DE" sz="2000" b="0" i="0" smtClean="0">
                          <a:latin typeface="+mn-lt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de-DE" sz="2000" b="0" smtClean="0">
                              <a:latin typeface="+mn-lt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+mn-lt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000" b="0" i="0" smtClean="0">
                              <a:latin typeface="+mn-lt"/>
                              <a:ea typeface="Cambria Math" panose="02040503050406030204" pitchFamily="18" charset="0"/>
                            </a:rPr>
                            <m:t>dd</m:t>
                          </m:r>
                        </m:sub>
                        <m:sup>
                          <m:r>
                            <a:rPr lang="de-DE" sz="2000" b="0" i="0" smtClean="0">
                              <a:latin typeface="+mn-lt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latin typeface="+mn-lt"/>
                </a:endParaRPr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83" y="3678165"/>
                <a:ext cx="2208169" cy="361189"/>
              </a:xfrm>
              <a:prstGeom prst="rect">
                <a:avLst/>
              </a:prstGeom>
              <a:blipFill>
                <a:blip r:embed="rId3"/>
                <a:stretch>
                  <a:fillRect l="-1928" r="-551" b="-2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5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 uiExpand="1" build="p"/>
      <p:bldP spid="5" grpId="0"/>
      <p:bldP spid="7" grpId="0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Default Heuristik 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7" y="1336135"/>
            <a:ext cx="4572000" cy="319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</a:t>
            </a:r>
            <a:r>
              <a:rPr lang="de-DE" dirty="0" smtClean="0">
                <a:latin typeface="+mn-lt"/>
              </a:rPr>
              <a:t>V1R3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Register-Files werden </a:t>
            </a:r>
            <a:r>
              <a:rPr lang="de-DE" dirty="0" err="1">
                <a:latin typeface="+mn-lt"/>
              </a:rPr>
              <a:t>gebalanced</a:t>
            </a: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Register werden von hinten aufgefüllt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/>
              <p:nvPr/>
            </p:nvSpPr>
            <p:spPr>
              <a:xfrm>
                <a:off x="503236" y="4393401"/>
                <a:ext cx="5825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+mn-lt"/>
                  </a:rPr>
                  <a:t>Adresse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	 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de-DE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</a:p>
              <a:p>
                <a:r>
                  <a:rPr lang="de-DE" dirty="0">
                    <a:latin typeface="+mn-lt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  <a:r>
                  <a:rPr lang="de-DE" dirty="0" smtClean="0"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	</a:t>
                </a:r>
                <a:r>
                  <a:rPr lang="de-DE" dirty="0" smtClean="0">
                    <a:latin typeface="+mn-lt"/>
                    <a:sym typeface="Wingdings" panose="05000000000000000000" pitchFamily="2" charset="2"/>
                  </a:rPr>
                  <a:t>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 	</a:t>
                </a:r>
              </a:p>
              <a:p>
                <a:r>
                  <a:rPr lang="de-DE" dirty="0" err="1">
                    <a:latin typeface="+mn-lt"/>
                    <a:sym typeface="Wingdings" panose="05000000000000000000" pitchFamily="2" charset="2"/>
                  </a:rPr>
                  <a:t>Hamming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-Distanz = 2</a:t>
                </a:r>
                <a:endParaRPr lang="de-DE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6" y="4393401"/>
                <a:ext cx="5825816" cy="1200329"/>
              </a:xfrm>
              <a:prstGeom prst="rect">
                <a:avLst/>
              </a:prstGeom>
              <a:blipFill>
                <a:blip r:embed="rId3"/>
                <a:stretch>
                  <a:fillRect l="-1675" t="-4061" b="-106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DDD17A38-5E7E-49F4-B620-2418CF9F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14692"/>
              </p:ext>
            </p:extLst>
          </p:nvPr>
        </p:nvGraphicFramePr>
        <p:xfrm>
          <a:off x="6215594" y="4834104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blockierte Register 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0664066A-4320-4F29-A666-3FBFB87FC88A}"/>
              </a:ext>
            </a:extLst>
          </p:cNvPr>
          <p:cNvSpPr/>
          <p:nvPr/>
        </p:nvSpPr>
        <p:spPr>
          <a:xfrm>
            <a:off x="503236" y="1336135"/>
            <a:ext cx="4572000" cy="28253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V0R5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V0R5 </a:t>
            </a:r>
            <a:r>
              <a:rPr lang="de-DE" dirty="0" smtClean="0">
                <a:latin typeface="+mn-lt"/>
              </a:rPr>
              <a:t>V1R3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Register-Files werden </a:t>
            </a:r>
            <a:r>
              <a:rPr lang="de-DE" dirty="0" err="1" smtClean="0">
                <a:latin typeface="+mn-lt"/>
              </a:rPr>
              <a:t>gebalanced</a:t>
            </a:r>
            <a:endParaRPr lang="de-DE" dirty="0" smtClean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Register werden von hinten aufgefüllt</a:t>
            </a:r>
            <a:endParaRPr lang="de-DE" dirty="0">
              <a:latin typeface="+mn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215594" y="1282220"/>
            <a:ext cx="56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131562" y="1282219"/>
            <a:ext cx="56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V1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83064"/>
              </p:ext>
            </p:extLst>
          </p:nvPr>
        </p:nvGraphicFramePr>
        <p:xfrm>
          <a:off x="6257095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5030"/>
              </p:ext>
            </p:extLst>
          </p:nvPr>
        </p:nvGraphicFramePr>
        <p:xfrm>
          <a:off x="7173062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sp>
        <p:nvSpPr>
          <p:cNvPr id="24" name="Rechteck 23"/>
          <p:cNvSpPr/>
          <p:nvPr/>
        </p:nvSpPr>
        <p:spPr bwMode="auto">
          <a:xfrm>
            <a:off x="1179555" y="1365291"/>
            <a:ext cx="686953" cy="73136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6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13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Verlustleistungsoptimierte Heuristik für die Register-Allokation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3237" y="1637354"/>
            <a:ext cx="5206428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VxR0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VxR0 </a:t>
            </a:r>
            <a:r>
              <a:rPr lang="de-DE" dirty="0" smtClean="0">
                <a:latin typeface="+mn-lt"/>
              </a:rPr>
              <a:t>V1R3</a:t>
            </a: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>
                <a:latin typeface="+mn-lt"/>
              </a:rPr>
              <a:t>Erweiterung der </a:t>
            </a:r>
            <a:r>
              <a:rPr lang="de-DE" dirty="0" err="1">
                <a:latin typeface="+mn-lt"/>
              </a:rPr>
              <a:t>default</a:t>
            </a:r>
            <a:r>
              <a:rPr lang="de-DE" dirty="0">
                <a:latin typeface="+mn-lt"/>
              </a:rPr>
              <a:t> </a:t>
            </a:r>
            <a:r>
              <a:rPr lang="de-DE" dirty="0" smtClean="0">
                <a:latin typeface="+mn-lt"/>
              </a:rPr>
              <a:t>Heuristik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err="1" smtClean="0">
                <a:latin typeface="+mn-lt"/>
              </a:rPr>
              <a:t>Balancing</a:t>
            </a:r>
            <a:r>
              <a:rPr lang="de-DE" dirty="0" smtClean="0">
                <a:latin typeface="+mn-lt"/>
              </a:rPr>
              <a:t> noch vorhanden </a:t>
            </a: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Vorherige </a:t>
            </a:r>
            <a:r>
              <a:rPr lang="de-DE" dirty="0">
                <a:latin typeface="+mn-lt"/>
              </a:rPr>
              <a:t>Adresse wird berücksichtigt, um die Schaltaktivität an den Ports zu minimieren 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9B5EA29-281A-4934-905A-E26A1BB0217F}"/>
              </a:ext>
            </a:extLst>
          </p:cNvPr>
          <p:cNvSpPr/>
          <p:nvPr/>
        </p:nvSpPr>
        <p:spPr>
          <a:xfrm>
            <a:off x="510090" y="1637353"/>
            <a:ext cx="5241075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V0R0 V1R0 V0R0</a:t>
            </a:r>
            <a:endParaRPr lang="de-DE" b="1" dirty="0">
              <a:latin typeface="+mn-lt"/>
            </a:endParaRPr>
          </a:p>
          <a:p>
            <a:pPr marL="0" indent="0">
              <a:buNone/>
            </a:pPr>
            <a:r>
              <a:rPr lang="de-DE" b="1" dirty="0">
                <a:latin typeface="+mn-lt"/>
              </a:rPr>
              <a:t>ADD</a:t>
            </a:r>
            <a:r>
              <a:rPr lang="de-DE" dirty="0">
                <a:latin typeface="+mn-lt"/>
              </a:rPr>
              <a:t> V0R1 V0R0 V0R2</a:t>
            </a:r>
          </a:p>
          <a:p>
            <a:pPr marL="0" indent="0">
              <a:buNone/>
            </a:pPr>
            <a:r>
              <a:rPr lang="de-DE" b="1" dirty="0">
                <a:latin typeface="+mn-lt"/>
              </a:rPr>
              <a:t>OR</a:t>
            </a:r>
            <a:r>
              <a:rPr lang="de-DE" dirty="0">
                <a:latin typeface="+mn-lt"/>
              </a:rPr>
              <a:t>    V1R1 V0R1 </a:t>
            </a:r>
            <a:r>
              <a:rPr lang="de-DE" dirty="0" smtClean="0">
                <a:latin typeface="+mn-lt"/>
              </a:rPr>
              <a:t>V1R3</a:t>
            </a:r>
            <a:endParaRPr lang="de-DE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Erweiterung der </a:t>
            </a:r>
            <a:r>
              <a:rPr lang="de-DE" dirty="0" err="1" smtClean="0">
                <a:latin typeface="+mn-lt"/>
              </a:rPr>
              <a:t>default</a:t>
            </a:r>
            <a:r>
              <a:rPr lang="de-DE" dirty="0" smtClean="0">
                <a:latin typeface="+mn-lt"/>
              </a:rPr>
              <a:t> Heuristik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err="1">
                <a:latin typeface="+mn-lt"/>
              </a:rPr>
              <a:t>Balancing</a:t>
            </a:r>
            <a:r>
              <a:rPr lang="de-DE" dirty="0">
                <a:latin typeface="+mn-lt"/>
              </a:rPr>
              <a:t> noch vorhanden </a:t>
            </a:r>
            <a:endParaRPr lang="de-DE" dirty="0" smtClean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de-DE" dirty="0" smtClean="0">
                <a:latin typeface="+mn-lt"/>
              </a:rPr>
              <a:t>Vorherige Adresse wird berücksichtigt, um die Schaltaktivität an den Ports zu minimieren </a:t>
            </a:r>
          </a:p>
          <a:p>
            <a:pPr marL="0" indent="0">
              <a:buNone/>
            </a:pPr>
            <a:endParaRPr lang="de-DE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/>
              <p:nvPr/>
            </p:nvSpPr>
            <p:spPr>
              <a:xfrm>
                <a:off x="503235" y="4843531"/>
                <a:ext cx="58258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+mn-lt"/>
                  </a:rPr>
                  <a:t>Adresse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	</a:t>
                </a:r>
                <a:r>
                  <a:rPr lang="de-DE" dirty="0" smtClean="0"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de-DE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</a:p>
              <a:p>
                <a:r>
                  <a:rPr lang="de-DE" dirty="0">
                    <a:latin typeface="+mn-lt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</a:rPr>
                  <a:t> </a:t>
                </a:r>
                <a:r>
                  <a:rPr lang="de-DE" dirty="0" smtClean="0">
                    <a:latin typeface="+mn-lt"/>
                    <a:sym typeface="Wingdings" panose="05000000000000000000" pitchFamily="2" charset="2"/>
                  </a:rPr>
                  <a:t>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	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 	</a:t>
                </a:r>
              </a:p>
              <a:p>
                <a:r>
                  <a:rPr lang="de-DE" dirty="0" err="1">
                    <a:latin typeface="+mn-lt"/>
                    <a:sym typeface="Wingdings" panose="05000000000000000000" pitchFamily="2" charset="2"/>
                  </a:rPr>
                  <a:t>Hamming</a:t>
                </a:r>
                <a:r>
                  <a:rPr lang="de-DE" dirty="0">
                    <a:latin typeface="+mn-lt"/>
                    <a:sym typeface="Wingdings" panose="05000000000000000000" pitchFamily="2" charset="2"/>
                  </a:rPr>
                  <a:t>-Distanz = </a:t>
                </a:r>
                <a:r>
                  <a:rPr lang="de-DE" dirty="0" smtClean="0">
                    <a:latin typeface="+mn-lt"/>
                    <a:sym typeface="Wingdings" panose="05000000000000000000" pitchFamily="2" charset="2"/>
                  </a:rPr>
                  <a:t>1</a:t>
                </a:r>
                <a:endParaRPr lang="de-DE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C56C295-2607-44B1-983B-1D9483AE8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5" y="4843531"/>
                <a:ext cx="5825816" cy="1200329"/>
              </a:xfrm>
              <a:prstGeom prst="rect">
                <a:avLst/>
              </a:prstGeom>
              <a:blipFill>
                <a:blip r:embed="rId3"/>
                <a:stretch>
                  <a:fillRect l="-1675" t="-4082" b="-112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6215594" y="1282220"/>
            <a:ext cx="56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V0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131562" y="1282219"/>
            <a:ext cx="56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V1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53911"/>
              </p:ext>
            </p:extLst>
          </p:nvPr>
        </p:nvGraphicFramePr>
        <p:xfrm>
          <a:off x="6257095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21438"/>
              </p:ext>
            </p:extLst>
          </p:nvPr>
        </p:nvGraphicFramePr>
        <p:xfrm>
          <a:off x="7173062" y="1714826"/>
          <a:ext cx="44468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85">
                  <a:extLst>
                    <a:ext uri="{9D8B030D-6E8A-4147-A177-3AD203B41FA5}">
                      <a16:colId xmlns:a16="http://schemas.microsoft.com/office/drawing/2014/main" val="358950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0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9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50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0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367759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DDD17A38-5E7E-49F4-B620-2418CF9F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96212"/>
              </p:ext>
            </p:extLst>
          </p:nvPr>
        </p:nvGraphicFramePr>
        <p:xfrm>
          <a:off x="6257095" y="4860536"/>
          <a:ext cx="29612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47">
                  <a:extLst>
                    <a:ext uri="{9D8B030D-6E8A-4147-A177-3AD203B41FA5}">
                      <a16:colId xmlns:a16="http://schemas.microsoft.com/office/drawing/2014/main" val="257679326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311878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blockierte Register 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2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freie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gewählte Register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96507"/>
                  </a:ext>
                </a:extLst>
              </a:tr>
            </a:tbl>
          </a:graphicData>
        </a:graphic>
      </p:graphicFrame>
      <p:sp>
        <p:nvSpPr>
          <p:cNvPr id="25" name="Rechteck 24"/>
          <p:cNvSpPr/>
          <p:nvPr/>
        </p:nvSpPr>
        <p:spPr bwMode="auto">
          <a:xfrm>
            <a:off x="1179554" y="1674112"/>
            <a:ext cx="686953" cy="69039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68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3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46DB25DD-AE86-480B-B00A-DAF56859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76" y="1336545"/>
            <a:ext cx="8412162" cy="4659312"/>
          </a:xfrm>
        </p:spPr>
        <p:txBody>
          <a:bodyPr/>
          <a:lstStyle/>
          <a:p>
            <a:r>
              <a:rPr lang="de-DE" dirty="0"/>
              <a:t>Simuliert Evolutionsprozesse aus der Natur</a:t>
            </a:r>
          </a:p>
          <a:p>
            <a:r>
              <a:rPr lang="de-DE" dirty="0"/>
              <a:t>Algorithmus passt sich an gegebenes Problem an</a:t>
            </a:r>
          </a:p>
          <a:p>
            <a:r>
              <a:rPr lang="de-DE" dirty="0"/>
              <a:t>Zusätzliche Optimierung der Source-Register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FAD619F8-03AD-4101-9F66-F300DCDD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765176"/>
            <a:ext cx="8412162" cy="491258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5D10B8F-9EA6-4364-B136-45B250D0659E}"/>
              </a:ext>
            </a:extLst>
          </p:cNvPr>
          <p:cNvSpPr/>
          <p:nvPr/>
        </p:nvSpPr>
        <p:spPr bwMode="auto">
          <a:xfrm>
            <a:off x="1924048" y="5014608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826B8C2-C004-43A2-9ADA-BCDF40377E64}"/>
              </a:ext>
            </a:extLst>
          </p:cNvPr>
          <p:cNvSpPr/>
          <p:nvPr/>
        </p:nvSpPr>
        <p:spPr bwMode="auto">
          <a:xfrm>
            <a:off x="1601473" y="4427902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C5831D9-3530-480E-9498-40C1C8E18BBA}"/>
              </a:ext>
            </a:extLst>
          </p:cNvPr>
          <p:cNvSpPr/>
          <p:nvPr/>
        </p:nvSpPr>
        <p:spPr bwMode="auto">
          <a:xfrm>
            <a:off x="1037084" y="4206093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95C4C8-2874-4470-98B2-B0D43B623BBB}"/>
              </a:ext>
            </a:extLst>
          </p:cNvPr>
          <p:cNvSpPr/>
          <p:nvPr/>
        </p:nvSpPr>
        <p:spPr bwMode="auto">
          <a:xfrm>
            <a:off x="1816401" y="3672841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A4D809-3E8D-40FB-AE7D-306EEFEF1F86}"/>
              </a:ext>
            </a:extLst>
          </p:cNvPr>
          <p:cNvSpPr/>
          <p:nvPr/>
        </p:nvSpPr>
        <p:spPr bwMode="auto">
          <a:xfrm>
            <a:off x="1399670" y="3287833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C820A3A-06E6-4E1F-8FDF-57FF2EABCD29}"/>
              </a:ext>
            </a:extLst>
          </p:cNvPr>
          <p:cNvSpPr/>
          <p:nvPr/>
        </p:nvSpPr>
        <p:spPr bwMode="auto">
          <a:xfrm>
            <a:off x="1262585" y="5055401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20DD2DA-98D6-4989-BAC3-14258DA04DBA}"/>
              </a:ext>
            </a:extLst>
          </p:cNvPr>
          <p:cNvSpPr/>
          <p:nvPr/>
        </p:nvSpPr>
        <p:spPr bwMode="auto">
          <a:xfrm>
            <a:off x="2172336" y="4194565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76251A7-65F5-42D6-8F7B-96327E999F0C}"/>
              </a:ext>
            </a:extLst>
          </p:cNvPr>
          <p:cNvSpPr/>
          <p:nvPr/>
        </p:nvSpPr>
        <p:spPr bwMode="auto">
          <a:xfrm>
            <a:off x="7570869" y="4935051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E3473F1-BE2A-44AC-938C-D25C7BE9DB5F}"/>
              </a:ext>
            </a:extLst>
          </p:cNvPr>
          <p:cNvSpPr/>
          <p:nvPr/>
        </p:nvSpPr>
        <p:spPr bwMode="auto">
          <a:xfrm>
            <a:off x="7052871" y="412653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6F9365F-6C0A-4047-9C4D-3F8F7100ABA3}"/>
              </a:ext>
            </a:extLst>
          </p:cNvPr>
          <p:cNvSpPr/>
          <p:nvPr/>
        </p:nvSpPr>
        <p:spPr bwMode="auto">
          <a:xfrm>
            <a:off x="7463222" y="3432864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5201074-C159-43A9-8C78-7E58650ED329}"/>
              </a:ext>
            </a:extLst>
          </p:cNvPr>
          <p:cNvSpPr/>
          <p:nvPr/>
        </p:nvSpPr>
        <p:spPr bwMode="auto">
          <a:xfrm>
            <a:off x="6909406" y="4975844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6B79FF2-3AA1-48FA-8619-5724E98C976F}"/>
              </a:ext>
            </a:extLst>
          </p:cNvPr>
          <p:cNvSpPr/>
          <p:nvPr/>
        </p:nvSpPr>
        <p:spPr bwMode="auto">
          <a:xfrm>
            <a:off x="7819157" y="4115008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4D411AF-D317-4C4C-AEA6-391A6FAB2F5C}"/>
              </a:ext>
            </a:extLst>
          </p:cNvPr>
          <p:cNvSpPr/>
          <p:nvPr/>
        </p:nvSpPr>
        <p:spPr bwMode="auto">
          <a:xfrm>
            <a:off x="3433646" y="413592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4E3917D-6341-4013-A8AA-5000D8ED3AEF}"/>
              </a:ext>
            </a:extLst>
          </p:cNvPr>
          <p:cNvSpPr/>
          <p:nvPr/>
        </p:nvSpPr>
        <p:spPr bwMode="auto">
          <a:xfrm>
            <a:off x="3672365" y="415297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F6FD65F-CDA1-4164-9CE2-AAECEAB33738}"/>
              </a:ext>
            </a:extLst>
          </p:cNvPr>
          <p:cNvSpPr/>
          <p:nvPr/>
        </p:nvSpPr>
        <p:spPr bwMode="auto">
          <a:xfrm>
            <a:off x="4582388" y="4155806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F9E807A-3C59-442F-9BB8-4B8F8A060691}"/>
              </a:ext>
            </a:extLst>
          </p:cNvPr>
          <p:cNvSpPr/>
          <p:nvPr/>
        </p:nvSpPr>
        <p:spPr bwMode="auto">
          <a:xfrm>
            <a:off x="5399444" y="5168388"/>
            <a:ext cx="429856" cy="46667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6EB8490-DC6A-4D53-87C1-2620EACE9752}"/>
              </a:ext>
            </a:extLst>
          </p:cNvPr>
          <p:cNvSpPr/>
          <p:nvPr/>
        </p:nvSpPr>
        <p:spPr bwMode="auto">
          <a:xfrm flipH="1">
            <a:off x="4694957" y="4348345"/>
            <a:ext cx="102360" cy="7955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27" name="Grafik 26" descr="Krone">
            <a:extLst>
              <a:ext uri="{FF2B5EF4-FFF2-40B4-BE49-F238E27FC236}">
                <a16:creationId xmlns:a16="http://schemas.microsoft.com/office/drawing/2014/main" id="{E54FBE0F-6958-4C88-ACA8-D12395F9EE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9670" y="2920309"/>
            <a:ext cx="453336" cy="45333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777281A-9D88-4489-B124-92161A8C407A}"/>
              </a:ext>
            </a:extLst>
          </p:cNvPr>
          <p:cNvCxnSpPr>
            <a:cxnSpLocks/>
            <a:stCxn id="10" idx="6"/>
          </p:cNvCxnSpPr>
          <p:nvPr/>
        </p:nvCxnSpPr>
        <p:spPr bwMode="auto">
          <a:xfrm>
            <a:off x="2246257" y="3906178"/>
            <a:ext cx="1108816" cy="311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00389D4-55F1-4913-B2BB-42BE76D439D3}"/>
              </a:ext>
            </a:extLst>
          </p:cNvPr>
          <p:cNvCxnSpPr>
            <a:cxnSpLocks/>
            <a:stCxn id="3" idx="6"/>
          </p:cNvCxnSpPr>
          <p:nvPr/>
        </p:nvCxnSpPr>
        <p:spPr bwMode="auto">
          <a:xfrm flipV="1">
            <a:off x="2353904" y="4732483"/>
            <a:ext cx="1079742" cy="515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767EB84-9B4D-42EE-AD72-6F6B902E5202}"/>
              </a:ext>
            </a:extLst>
          </p:cNvPr>
          <p:cNvCxnSpPr>
            <a:stCxn id="23" idx="6"/>
          </p:cNvCxnSpPr>
          <p:nvPr/>
        </p:nvCxnSpPr>
        <p:spPr bwMode="auto">
          <a:xfrm>
            <a:off x="4102221" y="4386313"/>
            <a:ext cx="3414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3093E65-CD9E-4BD6-98BA-91090A69DFC5}"/>
              </a:ext>
            </a:extLst>
          </p:cNvPr>
          <p:cNvCxnSpPr>
            <a:stCxn id="24" idx="6"/>
          </p:cNvCxnSpPr>
          <p:nvPr/>
        </p:nvCxnSpPr>
        <p:spPr bwMode="auto">
          <a:xfrm flipV="1">
            <a:off x="5012244" y="4386313"/>
            <a:ext cx="1597103" cy="2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5E97A98-823B-4699-87EB-79BEA59F96AD}"/>
              </a:ext>
            </a:extLst>
          </p:cNvPr>
          <p:cNvCxnSpPr>
            <a:stCxn id="25" idx="6"/>
          </p:cNvCxnSpPr>
          <p:nvPr/>
        </p:nvCxnSpPr>
        <p:spPr bwMode="auto">
          <a:xfrm flipV="1">
            <a:off x="5829300" y="4871009"/>
            <a:ext cx="964610" cy="530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83649BA-79E5-48B1-B028-0CA4C0008139}"/>
              </a:ext>
            </a:extLst>
          </p:cNvPr>
          <p:cNvSpPr/>
          <p:nvPr/>
        </p:nvSpPr>
        <p:spPr bwMode="auto">
          <a:xfrm>
            <a:off x="775952" y="2935705"/>
            <a:ext cx="2098954" cy="30601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EE94E70-831A-4F6F-B38D-4EA5F0C18B85}"/>
              </a:ext>
            </a:extLst>
          </p:cNvPr>
          <p:cNvSpPr/>
          <p:nvPr/>
        </p:nvSpPr>
        <p:spPr bwMode="auto">
          <a:xfrm>
            <a:off x="6413745" y="2935705"/>
            <a:ext cx="2098954" cy="306015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426FA18-7103-4F1C-BF89-548C2BDC1312}"/>
              </a:ext>
            </a:extLst>
          </p:cNvPr>
          <p:cNvCxnSpPr>
            <a:stCxn id="11" idx="6"/>
          </p:cNvCxnSpPr>
          <p:nvPr/>
        </p:nvCxnSpPr>
        <p:spPr bwMode="auto">
          <a:xfrm>
            <a:off x="1829526" y="3521170"/>
            <a:ext cx="4779821" cy="378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EB8E0D1-9257-4CC5-8ACC-A6575057DF4E}"/>
              </a:ext>
            </a:extLst>
          </p:cNvPr>
          <p:cNvSpPr txBox="1"/>
          <p:nvPr/>
        </p:nvSpPr>
        <p:spPr>
          <a:xfrm>
            <a:off x="1046108" y="6000306"/>
            <a:ext cx="242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Startpopulation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FD36FAC-AD61-4A3B-BE07-AA092662F21D}"/>
              </a:ext>
            </a:extLst>
          </p:cNvPr>
          <p:cNvSpPr txBox="1"/>
          <p:nvPr/>
        </p:nvSpPr>
        <p:spPr>
          <a:xfrm>
            <a:off x="6510829" y="5995857"/>
            <a:ext cx="2850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Verbesserte Population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1179130-7ACC-4FF8-823F-0B80C7C7CA9A}"/>
              </a:ext>
            </a:extLst>
          </p:cNvPr>
          <p:cNvSpPr txBox="1"/>
          <p:nvPr/>
        </p:nvSpPr>
        <p:spPr>
          <a:xfrm>
            <a:off x="3194019" y="4855382"/>
            <a:ext cx="24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Crossover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5F49670-ABCF-4762-8C76-0ABF1AC43CB0}"/>
              </a:ext>
            </a:extLst>
          </p:cNvPr>
          <p:cNvSpPr txBox="1"/>
          <p:nvPr/>
        </p:nvSpPr>
        <p:spPr>
          <a:xfrm>
            <a:off x="4452858" y="4858211"/>
            <a:ext cx="24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Mutation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A182EA0-8600-467A-BACF-904FC59242A2}"/>
              </a:ext>
            </a:extLst>
          </p:cNvPr>
          <p:cNvSpPr txBox="1"/>
          <p:nvPr/>
        </p:nvSpPr>
        <p:spPr>
          <a:xfrm>
            <a:off x="4529165" y="5683287"/>
            <a:ext cx="293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Neu erzeugte Chromosomen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94D2DBB-4156-4E55-BF36-01CFA432E5C0}"/>
              </a:ext>
            </a:extLst>
          </p:cNvPr>
          <p:cNvSpPr txBox="1"/>
          <p:nvPr/>
        </p:nvSpPr>
        <p:spPr>
          <a:xfrm>
            <a:off x="3887293" y="3327226"/>
            <a:ext cx="24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Elite Chromosom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EB8E0D1-9257-4CC5-8ACC-A6575057DF4E}"/>
              </a:ext>
            </a:extLst>
          </p:cNvPr>
          <p:cNvSpPr txBox="1"/>
          <p:nvPr/>
        </p:nvSpPr>
        <p:spPr>
          <a:xfrm>
            <a:off x="55165" y="3750110"/>
            <a:ext cx="137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Chromosom</a:t>
            </a:r>
            <a:endParaRPr lang="de-DE" sz="1600" dirty="0"/>
          </a:p>
        </p:txBody>
      </p:sp>
      <p:cxnSp>
        <p:nvCxnSpPr>
          <p:cNvPr id="4" name="Gerader Verbinder 3"/>
          <p:cNvCxnSpPr>
            <a:stCxn id="36" idx="2"/>
            <a:endCxn id="9" idx="1"/>
          </p:cNvCxnSpPr>
          <p:nvPr/>
        </p:nvCxnSpPr>
        <p:spPr bwMode="auto">
          <a:xfrm>
            <a:off x="743598" y="4088664"/>
            <a:ext cx="356437" cy="1857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7185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6" grpId="0" animBg="1"/>
      <p:bldP spid="41" grpId="0" animBg="1"/>
      <p:bldP spid="42" grpId="0" animBg="1"/>
      <p:bldP spid="46" grpId="0"/>
      <p:bldP spid="47" grpId="0"/>
      <p:bldP spid="48" grpId="0"/>
      <p:bldP spid="49" grpId="0"/>
      <p:bldP spid="50" grpId="0"/>
      <p:bldP spid="51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F8412C6-DFA7-4C4F-90B8-31EE82AE7F60}"/>
              </a:ext>
            </a:extLst>
          </p:cNvPr>
          <p:cNvGrpSpPr/>
          <p:nvPr/>
        </p:nvGrpSpPr>
        <p:grpSpPr>
          <a:xfrm>
            <a:off x="6959446" y="1571795"/>
            <a:ext cx="1556474" cy="4349222"/>
            <a:chOff x="6959452" y="1571795"/>
            <a:chExt cx="1556474" cy="4349222"/>
          </a:xfrm>
        </p:grpSpPr>
        <p:sp>
          <p:nvSpPr>
            <p:cNvPr id="54" name="Abgerundetes Rechteck 15">
              <a:extLst>
                <a:ext uri="{FF2B5EF4-FFF2-40B4-BE49-F238E27FC236}">
                  <a16:creationId xmlns:a16="http://schemas.microsoft.com/office/drawing/2014/main" id="{5E577537-6EE4-472A-9729-E8EE57198E97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55" name="Abgerundetes Rechteck 16">
              <a:extLst>
                <a:ext uri="{FF2B5EF4-FFF2-40B4-BE49-F238E27FC236}">
                  <a16:creationId xmlns:a16="http://schemas.microsoft.com/office/drawing/2014/main" id="{0C3C7B08-B856-44A9-855E-EC50C7E2C19F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04B47950-DD87-4C5B-9E02-8FFB1490D80B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57" name="Abgerundetes Rechteck 18">
              <a:extLst>
                <a:ext uri="{FF2B5EF4-FFF2-40B4-BE49-F238E27FC236}">
                  <a16:creationId xmlns:a16="http://schemas.microsoft.com/office/drawing/2014/main" id="{50B31054-2EA5-4D51-A707-FFB5F3518ACD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58" name="Abgerundetes Rechteck 19">
              <a:extLst>
                <a:ext uri="{FF2B5EF4-FFF2-40B4-BE49-F238E27FC236}">
                  <a16:creationId xmlns:a16="http://schemas.microsoft.com/office/drawing/2014/main" id="{DA097E6B-F0E8-4D9C-9570-835F4C9F633A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37D58469-57AF-45DB-9A91-01FA6705D446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8DCAC128-CFE7-4C12-8E17-7AEDC2C39BB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C8B012CE-ABF6-4654-9898-FC31A4CF6257}"/>
                </a:ext>
              </a:extLst>
            </p:cNvPr>
            <p:cNvCxnSpPr>
              <a:stCxn id="55" idx="2"/>
              <a:endCxn id="56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Abgerundetes Rechteck 20">
              <a:extLst>
                <a:ext uri="{FF2B5EF4-FFF2-40B4-BE49-F238E27FC236}">
                  <a16:creationId xmlns:a16="http://schemas.microsoft.com/office/drawing/2014/main" id="{265EED2B-2F28-47B7-86D4-37E3333B2BEC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118AE479-5ADA-48F1-B5CA-C81F6FAC2AF4}"/>
                </a:ext>
              </a:extLst>
            </p:cNvPr>
            <p:cNvCxnSpPr>
              <a:stCxn id="56" idx="2"/>
              <a:endCxn id="62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30ABC9DA-8C95-4695-9416-C37738BF461E}"/>
                </a:ext>
              </a:extLst>
            </p:cNvPr>
            <p:cNvCxnSpPr>
              <a:stCxn id="62" idx="2"/>
              <a:endCxn id="57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Gewinkelter Verbinder 35">
              <a:extLst>
                <a:ext uri="{FF2B5EF4-FFF2-40B4-BE49-F238E27FC236}">
                  <a16:creationId xmlns:a16="http://schemas.microsoft.com/office/drawing/2014/main" id="{C72FE78F-C1C8-427D-AA59-3A9C43B95060}"/>
                </a:ext>
              </a:extLst>
            </p:cNvPr>
            <p:cNvCxnSpPr>
              <a:stCxn id="57" idx="1"/>
              <a:endCxn id="55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3238" y="1353339"/>
            <a:ext cx="8412162" cy="46593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V0R0 V1R0 V0R0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ADD</a:t>
            </a:r>
            <a:r>
              <a:rPr lang="de-DE" dirty="0"/>
              <a:t> VxR0 V0R0 V0R2</a:t>
            </a:r>
          </a:p>
          <a:p>
            <a:pPr marL="0" indent="0">
              <a:buNone/>
            </a:pPr>
            <a:r>
              <a:rPr lang="de-DE" b="1" dirty="0"/>
              <a:t>OR</a:t>
            </a:r>
            <a:r>
              <a:rPr lang="de-DE" dirty="0"/>
              <a:t>   V1R1 VxR0 V1R3</a:t>
            </a:r>
          </a:p>
          <a:p>
            <a:r>
              <a:rPr lang="de-DE" dirty="0"/>
              <a:t>Gene: VxR0</a:t>
            </a:r>
            <a:r>
              <a:rPr lang="de-DE" dirty="0">
                <a:sym typeface="Wingdings" panose="05000000000000000000" pitchFamily="2" charset="2"/>
              </a:rPr>
              <a:t>V0R1</a:t>
            </a:r>
            <a:endParaRPr lang="de-DE" dirty="0"/>
          </a:p>
          <a:p>
            <a:r>
              <a:rPr lang="de-DE" dirty="0"/>
              <a:t>Crossover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FF0000"/>
                </a:solidFill>
              </a:rPr>
              <a:t>V1R31 |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V0R2 | V0R4 | V0R15   </a:t>
            </a:r>
            <a:r>
              <a:rPr lang="de-DE" sz="1800" dirty="0">
                <a:solidFill>
                  <a:schemeClr val="accent1"/>
                </a:solidFill>
              </a:rPr>
              <a:t>     V0R3 | V0R9 | V1R18| V1R5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FF0000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|V1R5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accent1"/>
                </a:solidFill>
              </a:rPr>
              <a:t>		 V0R3 | </a:t>
            </a:r>
            <a:r>
              <a:rPr lang="de-DE" sz="1800" dirty="0">
                <a:solidFill>
                  <a:srgbClr val="FF0000"/>
                </a:solidFill>
              </a:rPr>
              <a:t>V0R2 | V0R4 | V0R15</a:t>
            </a:r>
          </a:p>
          <a:p>
            <a:r>
              <a:rPr lang="de-DE" dirty="0"/>
              <a:t>Mutation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sz="1800" dirty="0">
                <a:solidFill>
                  <a:srgbClr val="00509B"/>
                </a:solidFill>
              </a:rPr>
              <a:t>V1R31 | </a:t>
            </a:r>
            <a:r>
              <a:rPr lang="de-DE" sz="1800" dirty="0">
                <a:solidFill>
                  <a:schemeClr val="accent1"/>
                </a:solidFill>
              </a:rPr>
              <a:t>V0R9 | V1R18 | V1R5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chemeClr val="accent1"/>
                </a:solidFill>
              </a:rPr>
              <a:t>V1R31 | </a:t>
            </a:r>
            <a:r>
              <a:rPr lang="de-DE" sz="1800" dirty="0">
                <a:solidFill>
                  <a:srgbClr val="FF0000"/>
                </a:solidFill>
              </a:rPr>
              <a:t>V1R25</a:t>
            </a:r>
            <a:r>
              <a:rPr lang="de-DE" sz="1800" dirty="0">
                <a:solidFill>
                  <a:schemeClr val="accent1"/>
                </a:solidFill>
              </a:rPr>
              <a:t> | V1R18 | V1R5</a:t>
            </a:r>
            <a:endParaRPr lang="de-DE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3238" y="765175"/>
            <a:ext cx="8412162" cy="828675"/>
          </a:xfrm>
        </p:spPr>
        <p:txBody>
          <a:bodyPr/>
          <a:lstStyle/>
          <a:p>
            <a:r>
              <a:rPr lang="de-DE" dirty="0"/>
              <a:t>Genetischer Optimierungsalgorithmus</a:t>
            </a:r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2056769" y="3866554"/>
            <a:ext cx="803561" cy="526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rade Verbindung mit Pfeil 5"/>
          <p:cNvCxnSpPr/>
          <p:nvPr/>
        </p:nvCxnSpPr>
        <p:spPr bwMode="auto">
          <a:xfrm flipH="1">
            <a:off x="4413861" y="3866554"/>
            <a:ext cx="794326" cy="544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E8113BE-2B8A-4F93-BC73-79AAF7AF32B0}"/>
              </a:ext>
            </a:extLst>
          </p:cNvPr>
          <p:cNvGrpSpPr/>
          <p:nvPr/>
        </p:nvGrpSpPr>
        <p:grpSpPr>
          <a:xfrm>
            <a:off x="6955057" y="1571795"/>
            <a:ext cx="1556474" cy="4349222"/>
            <a:chOff x="6959452" y="1571795"/>
            <a:chExt cx="1556474" cy="4349222"/>
          </a:xfrm>
        </p:grpSpPr>
        <p:sp>
          <p:nvSpPr>
            <p:cNvPr id="41" name="Abgerundetes Rechteck 15">
              <a:extLst>
                <a:ext uri="{FF2B5EF4-FFF2-40B4-BE49-F238E27FC236}">
                  <a16:creationId xmlns:a16="http://schemas.microsoft.com/office/drawing/2014/main" id="{C4225346-1526-4A63-9B2E-3BA543918AE6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42" name="Abgerundetes Rechteck 16">
              <a:extLst>
                <a:ext uri="{FF2B5EF4-FFF2-40B4-BE49-F238E27FC236}">
                  <a16:creationId xmlns:a16="http://schemas.microsoft.com/office/drawing/2014/main" id="{E2EFFADA-6EF6-483E-B3E7-CB9343E16313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43" name="Abgerundetes Rechteck 17">
              <a:extLst>
                <a:ext uri="{FF2B5EF4-FFF2-40B4-BE49-F238E27FC236}">
                  <a16:creationId xmlns:a16="http://schemas.microsoft.com/office/drawing/2014/main" id="{7561AE1A-F2FE-41B7-A9EB-D114325DCE71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44" name="Abgerundetes Rechteck 18">
              <a:extLst>
                <a:ext uri="{FF2B5EF4-FFF2-40B4-BE49-F238E27FC236}">
                  <a16:creationId xmlns:a16="http://schemas.microsoft.com/office/drawing/2014/main" id="{C1989FBF-36B0-4565-826F-425A0F290BCC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45" name="Abgerundetes Rechteck 19">
              <a:extLst>
                <a:ext uri="{FF2B5EF4-FFF2-40B4-BE49-F238E27FC236}">
                  <a16:creationId xmlns:a16="http://schemas.microsoft.com/office/drawing/2014/main" id="{02C592E0-3CB7-433A-8EDB-25BEA7195BD1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ED60469A-C37A-482E-8412-9891E064CDCF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ED17CB2D-AE63-4CA6-AF18-D33F23181077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F771E1B1-0472-48F6-BC39-C14487A26D2B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Abgerundetes Rechteck 20">
              <a:extLst>
                <a:ext uri="{FF2B5EF4-FFF2-40B4-BE49-F238E27FC236}">
                  <a16:creationId xmlns:a16="http://schemas.microsoft.com/office/drawing/2014/main" id="{528FCE0F-8AAF-4B3C-BE28-A191DD68854E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E903EACA-97E5-428A-B410-F8131F9CAC06}"/>
                </a:ext>
              </a:extLst>
            </p:cNvPr>
            <p:cNvCxnSpPr>
              <a:stCxn id="43" idx="2"/>
              <a:endCxn id="49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BEAC3CD1-023B-4123-BF89-877D0A03A18F}"/>
                </a:ext>
              </a:extLst>
            </p:cNvPr>
            <p:cNvCxnSpPr>
              <a:stCxn id="49" idx="2"/>
              <a:endCxn id="44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winkelter Verbinder 35">
              <a:extLst>
                <a:ext uri="{FF2B5EF4-FFF2-40B4-BE49-F238E27FC236}">
                  <a16:creationId xmlns:a16="http://schemas.microsoft.com/office/drawing/2014/main" id="{34C2B4E1-3176-4E55-948E-77B787BC39A8}"/>
                </a:ext>
              </a:extLst>
            </p:cNvPr>
            <p:cNvCxnSpPr>
              <a:stCxn id="44" idx="1"/>
              <a:endCxn id="42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E8113BE-2B8A-4F93-BC73-79AAF7AF32B0}"/>
              </a:ext>
            </a:extLst>
          </p:cNvPr>
          <p:cNvGrpSpPr/>
          <p:nvPr/>
        </p:nvGrpSpPr>
        <p:grpSpPr>
          <a:xfrm>
            <a:off x="6950668" y="1569180"/>
            <a:ext cx="1556474" cy="4349222"/>
            <a:chOff x="6959452" y="1571795"/>
            <a:chExt cx="1556474" cy="4349222"/>
          </a:xfrm>
        </p:grpSpPr>
        <p:sp>
          <p:nvSpPr>
            <p:cNvPr id="33" name="Abgerundetes Rechteck 15">
              <a:extLst>
                <a:ext uri="{FF2B5EF4-FFF2-40B4-BE49-F238E27FC236}">
                  <a16:creationId xmlns:a16="http://schemas.microsoft.com/office/drawing/2014/main" id="{C4225346-1526-4A63-9B2E-3BA543918AE6}"/>
                </a:ext>
              </a:extLst>
            </p:cNvPr>
            <p:cNvSpPr/>
            <p:nvPr/>
          </p:nvSpPr>
          <p:spPr bwMode="auto">
            <a:xfrm>
              <a:off x="6959452" y="1571795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Initialisierung </a:t>
              </a:r>
            </a:p>
          </p:txBody>
        </p:sp>
        <p:sp>
          <p:nvSpPr>
            <p:cNvPr id="34" name="Abgerundetes Rechteck 16">
              <a:extLst>
                <a:ext uri="{FF2B5EF4-FFF2-40B4-BE49-F238E27FC236}">
                  <a16:creationId xmlns:a16="http://schemas.microsoft.com/office/drawing/2014/main" id="{E2EFFADA-6EF6-483E-B3E7-CB9343E16313}"/>
                </a:ext>
              </a:extLst>
            </p:cNvPr>
            <p:cNvSpPr/>
            <p:nvPr/>
          </p:nvSpPr>
          <p:spPr bwMode="auto">
            <a:xfrm>
              <a:off x="6959452" y="2258392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Crossover </a:t>
              </a:r>
            </a:p>
          </p:txBody>
        </p:sp>
        <p:sp>
          <p:nvSpPr>
            <p:cNvPr id="35" name="Abgerundetes Rechteck 17">
              <a:extLst>
                <a:ext uri="{FF2B5EF4-FFF2-40B4-BE49-F238E27FC236}">
                  <a16:creationId xmlns:a16="http://schemas.microsoft.com/office/drawing/2014/main" id="{7561AE1A-F2FE-41B7-A9EB-D114325DCE71}"/>
                </a:ext>
              </a:extLst>
            </p:cNvPr>
            <p:cNvSpPr/>
            <p:nvPr/>
          </p:nvSpPr>
          <p:spPr bwMode="auto">
            <a:xfrm>
              <a:off x="6959455" y="2949546"/>
              <a:ext cx="1556471" cy="3786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Mutieren </a:t>
              </a:r>
            </a:p>
          </p:txBody>
        </p:sp>
        <p:sp>
          <p:nvSpPr>
            <p:cNvPr id="36" name="Abgerundetes Rechteck 18">
              <a:extLst>
                <a:ext uri="{FF2B5EF4-FFF2-40B4-BE49-F238E27FC236}">
                  <a16:creationId xmlns:a16="http://schemas.microsoft.com/office/drawing/2014/main" id="{C1989FBF-36B0-4565-826F-425A0F290BCC}"/>
                </a:ext>
              </a:extLst>
            </p:cNvPr>
            <p:cNvSpPr/>
            <p:nvPr/>
          </p:nvSpPr>
          <p:spPr bwMode="auto">
            <a:xfrm>
              <a:off x="6959455" y="4331854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Bewerten </a:t>
              </a:r>
            </a:p>
          </p:txBody>
        </p:sp>
        <p:sp>
          <p:nvSpPr>
            <p:cNvPr id="37" name="Abgerundetes Rechteck 19">
              <a:extLst>
                <a:ext uri="{FF2B5EF4-FFF2-40B4-BE49-F238E27FC236}">
                  <a16:creationId xmlns:a16="http://schemas.microsoft.com/office/drawing/2014/main" id="{02C592E0-3CB7-433A-8EDB-25BEA7195BD1}"/>
                </a:ext>
              </a:extLst>
            </p:cNvPr>
            <p:cNvSpPr/>
            <p:nvPr/>
          </p:nvSpPr>
          <p:spPr bwMode="auto">
            <a:xfrm>
              <a:off x="6959452" y="5023008"/>
              <a:ext cx="1556471" cy="898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 optimiertes Register- Mapping</a:t>
              </a: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 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ED60469A-C37A-482E-8412-9891E064CDCF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 bwMode="auto">
            <a:xfrm flipH="1">
              <a:off x="7737688" y="4710545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D17CB2D-AE63-4CA6-AF18-D33F23181077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 bwMode="auto">
            <a:xfrm>
              <a:off x="7737688" y="1950486"/>
              <a:ext cx="0" cy="307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F771E1B1-0472-48F6-BC39-C14487A26D2B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 bwMode="auto">
            <a:xfrm>
              <a:off x="7737688" y="2637083"/>
              <a:ext cx="3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Abgerundetes Rechteck 20">
              <a:extLst>
                <a:ext uri="{FF2B5EF4-FFF2-40B4-BE49-F238E27FC236}">
                  <a16:creationId xmlns:a16="http://schemas.microsoft.com/office/drawing/2014/main" id="{528FCE0F-8AAF-4B3C-BE28-A191DD68854E}"/>
                </a:ext>
              </a:extLst>
            </p:cNvPr>
            <p:cNvSpPr/>
            <p:nvPr/>
          </p:nvSpPr>
          <p:spPr bwMode="auto">
            <a:xfrm>
              <a:off x="6959453" y="3640700"/>
              <a:ext cx="1556471" cy="37869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ＭＳ Ｐゴシック" pitchFamily="1" charset="-128"/>
                </a:rPr>
                <a:t>Erzeugen </a:t>
              </a:r>
            </a:p>
          </p:txBody>
        </p: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E903EACA-97E5-428A-B410-F8131F9CAC06}"/>
                </a:ext>
              </a:extLst>
            </p:cNvPr>
            <p:cNvCxnSpPr>
              <a:stCxn id="35" idx="2"/>
              <a:endCxn id="67" idx="0"/>
            </p:cNvCxnSpPr>
            <p:nvPr/>
          </p:nvCxnSpPr>
          <p:spPr bwMode="auto">
            <a:xfrm flipH="1">
              <a:off x="7737689" y="3328237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BEAC3CD1-023B-4123-BF89-877D0A03A18F}"/>
                </a:ext>
              </a:extLst>
            </p:cNvPr>
            <p:cNvCxnSpPr>
              <a:stCxn id="67" idx="2"/>
              <a:endCxn id="36" idx="0"/>
            </p:cNvCxnSpPr>
            <p:nvPr/>
          </p:nvCxnSpPr>
          <p:spPr bwMode="auto">
            <a:xfrm>
              <a:off x="7737689" y="4019391"/>
              <a:ext cx="2" cy="3124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Gewinkelter Verbinder 35">
              <a:extLst>
                <a:ext uri="{FF2B5EF4-FFF2-40B4-BE49-F238E27FC236}">
                  <a16:creationId xmlns:a16="http://schemas.microsoft.com/office/drawing/2014/main" id="{34C2B4E1-3176-4E55-948E-77B787BC39A8}"/>
                </a:ext>
              </a:extLst>
            </p:cNvPr>
            <p:cNvCxnSpPr>
              <a:stCxn id="36" idx="1"/>
              <a:endCxn id="34" idx="1"/>
            </p:cNvCxnSpPr>
            <p:nvPr/>
          </p:nvCxnSpPr>
          <p:spPr bwMode="auto">
            <a:xfrm rot="10800000">
              <a:off x="6959453" y="2447738"/>
              <a:ext cx="3" cy="2073462"/>
            </a:xfrm>
            <a:prstGeom prst="bentConnector3">
              <a:avLst>
                <a:gd name="adj1" fmla="val 76201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654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H_IMS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UH_IMS" id="{1CAB690D-5710-4AA4-9A08-B18CA6A5C29D}" vid="{3275548D-6A80-40F1-ACCA-5F0922484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1255</Words>
  <Application>Microsoft Office PowerPoint</Application>
  <PresentationFormat>Bildschirmpräsentation (4:3)</PresentationFormat>
  <Paragraphs>585</Paragraphs>
  <Slides>34</Slides>
  <Notes>27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3" baseType="lpstr">
      <vt:lpstr>MS PGothic</vt:lpstr>
      <vt:lpstr>MS PGothic</vt:lpstr>
      <vt:lpstr>Agfa Rotis Sans Serif</vt:lpstr>
      <vt:lpstr>Arial</vt:lpstr>
      <vt:lpstr>Calibri</vt:lpstr>
      <vt:lpstr>Cambria Math</vt:lpstr>
      <vt:lpstr>Times New Roman</vt:lpstr>
      <vt:lpstr>Wingdings</vt:lpstr>
      <vt:lpstr>LUH_IMS</vt:lpstr>
      <vt:lpstr>Verlustleistungsoptimierung von Registerzugriffen in einem Hörgeräteprozessor durch den Einsatz von genetischen Optimierungsalgorithmen</vt:lpstr>
      <vt:lpstr>Motivation</vt:lpstr>
      <vt:lpstr>Gliederung</vt:lpstr>
      <vt:lpstr>Register-Files in Hörgerätprozessoren </vt:lpstr>
      <vt:lpstr>Register-Allokation</vt:lpstr>
      <vt:lpstr>Default Heuristik für die Register-Allokation</vt:lpstr>
      <vt:lpstr>Verlustleistungsoptimierte Heuristik für die Register-Allokation</vt:lpstr>
      <vt:lpstr>Genetischer Optimierungsalgorithmus</vt:lpstr>
      <vt:lpstr>Genetischer Optimierungsalgorithmus</vt:lpstr>
      <vt:lpstr>Genetischer Optimierungsalgorithmus</vt:lpstr>
      <vt:lpstr>Verlustleistungsanalyse</vt:lpstr>
      <vt:lpstr>Hardware-Anpassungen</vt:lpstr>
      <vt:lpstr>Worst-Best-Case Analyse</vt:lpstr>
      <vt:lpstr>Einfluss der Adressierung auf die Verlustleistung</vt:lpstr>
      <vt:lpstr>Einfluss der Register-Daten</vt:lpstr>
      <vt:lpstr>Synthetische Testfälle </vt:lpstr>
      <vt:lpstr>Verlustleistungseinsparung</vt:lpstr>
      <vt:lpstr>Fazit</vt:lpstr>
      <vt:lpstr>Heuristik für die Register-Allokation</vt:lpstr>
      <vt:lpstr>Heuristik für die Register-Allokation</vt:lpstr>
      <vt:lpstr>Hörgerätealgorithmen</vt:lpstr>
      <vt:lpstr>Verlustleistungseinsparung</vt:lpstr>
      <vt:lpstr>Einfluss der Lastkapazität auf die Verlustleistung</vt:lpstr>
      <vt:lpstr>Scheduler</vt:lpstr>
      <vt:lpstr>Fitness-Funktionsansätze</vt:lpstr>
      <vt:lpstr>Ermitteln der maximalen Durchlaufzahl</vt:lpstr>
      <vt:lpstr>Einfluss der Lastkapazität in der Fitnessfunktion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  <vt:lpstr>Register-Allokation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Rene Weinmann</dc:creator>
  <cp:lastModifiedBy>Rene Weinmann</cp:lastModifiedBy>
  <cp:revision>442</cp:revision>
  <dcterms:created xsi:type="dcterms:W3CDTF">2014-06-29T20:59:57Z</dcterms:created>
  <dcterms:modified xsi:type="dcterms:W3CDTF">2017-11-09T14:09:37Z</dcterms:modified>
</cp:coreProperties>
</file>