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1"/>
  </p:notesMasterIdLst>
  <p:handoutMasterIdLst>
    <p:handoutMasterId r:id="rId32"/>
  </p:handoutMasterIdLst>
  <p:sldIdLst>
    <p:sldId id="256" r:id="rId2"/>
    <p:sldId id="258" r:id="rId3"/>
    <p:sldId id="261" r:id="rId4"/>
    <p:sldId id="259" r:id="rId5"/>
    <p:sldId id="260" r:id="rId6"/>
    <p:sldId id="279" r:id="rId7"/>
    <p:sldId id="280" r:id="rId8"/>
    <p:sldId id="282" r:id="rId9"/>
    <p:sldId id="283" r:id="rId10"/>
    <p:sldId id="284" r:id="rId11"/>
    <p:sldId id="285" r:id="rId12"/>
    <p:sldId id="286" r:id="rId13"/>
    <p:sldId id="288" r:id="rId14"/>
    <p:sldId id="289" r:id="rId15"/>
    <p:sldId id="262" r:id="rId16"/>
    <p:sldId id="290" r:id="rId17"/>
    <p:sldId id="263" r:id="rId18"/>
    <p:sldId id="278" r:id="rId19"/>
    <p:sldId id="275" r:id="rId20"/>
    <p:sldId id="272" r:id="rId21"/>
    <p:sldId id="265" r:id="rId22"/>
    <p:sldId id="276" r:id="rId23"/>
    <p:sldId id="273" r:id="rId24"/>
    <p:sldId id="266" r:id="rId25"/>
    <p:sldId id="267" r:id="rId26"/>
    <p:sldId id="277" r:id="rId27"/>
    <p:sldId id="274" r:id="rId28"/>
    <p:sldId id="268" r:id="rId29"/>
    <p:sldId id="269" r:id="rId30"/>
  </p:sldIdLst>
  <p:sldSz cx="9144000" cy="6858000" type="screen4x3"/>
  <p:notesSz cx="6797675" cy="9926638"/>
  <p:defaultTextStyle>
    <a:defPPr>
      <a:defRPr lang="de-DE"/>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ang Liu" initials="SL"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9B"/>
    <a:srgbClr val="D6D6D6"/>
    <a:srgbClr val="1751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5" autoAdjust="0"/>
    <p:restoredTop sz="81522" autoAdjust="0"/>
  </p:normalViewPr>
  <p:slideViewPr>
    <p:cSldViewPr snapToGrid="0">
      <p:cViewPr>
        <p:scale>
          <a:sx n="75" d="100"/>
          <a:sy n="75" d="100"/>
        </p:scale>
        <p:origin x="-252" y="-12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2" d="100"/>
          <a:sy n="52" d="100"/>
        </p:scale>
        <p:origin x="295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ene\AppData\Roaming\Microsoft\Excel\register_eval_final_excel%20(version%201).xlsb"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Rene\AppData\Roaming\Microsoft\Excel\register_eval_final_excel%20(version%201).xlsb"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1"/>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F8C-46A8-9637-0C520110D5C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F8C-46A8-9637-0C520110D5C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F8C-46A8-9637-0C520110D5C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F8C-46A8-9637-0C520110D5C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F8C-46A8-9637-0C520110D5C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6F8C-46A8-9637-0C520110D5C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6F8C-46A8-9637-0C520110D5C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6F8C-46A8-9637-0C520110D5C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6F8C-46A8-9637-0C520110D5C3}"/>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de-DE"/>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Sheet25!$A$46:$B$54</c:f>
              <c:strCache>
                <c:ptCount val="9"/>
                <c:pt idx="0">
                  <c:v>Register-File</c:v>
                </c:pt>
                <c:pt idx="1">
                  <c:v>RA</c:v>
                </c:pt>
                <c:pt idx="2">
                  <c:v>I2C</c:v>
                </c:pt>
                <c:pt idx="3">
                  <c:v>I2S</c:v>
                </c:pt>
                <c:pt idx="4">
                  <c:v>IF</c:v>
                </c:pt>
                <c:pt idx="5">
                  <c:v>EX</c:v>
                </c:pt>
                <c:pt idx="6">
                  <c:v>DE</c:v>
                </c:pt>
                <c:pt idx="7">
                  <c:v>DE_FIR</c:v>
                </c:pt>
                <c:pt idx="8">
                  <c:v>top level</c:v>
                </c:pt>
              </c:strCache>
            </c:strRef>
          </c:cat>
          <c:val>
            <c:numRef>
              <c:f>Sheet25!$F$46:$F$54</c:f>
              <c:numCache>
                <c:formatCode>00,000E+00</c:formatCode>
                <c:ptCount val="9"/>
                <c:pt idx="0">
                  <c:v>1.1422399999999999E-3</c:v>
                </c:pt>
                <c:pt idx="1">
                  <c:v>6.2486799999999999E-5</c:v>
                </c:pt>
                <c:pt idx="2">
                  <c:v>3.65124E-5</c:v>
                </c:pt>
                <c:pt idx="3">
                  <c:v>6.2210100000000009E-5</c:v>
                </c:pt>
                <c:pt idx="4">
                  <c:v>4.2435200000000003E-5</c:v>
                </c:pt>
                <c:pt idx="5">
                  <c:v>1.91091E-4</c:v>
                </c:pt>
                <c:pt idx="6">
                  <c:v>1.16013E-4</c:v>
                </c:pt>
                <c:pt idx="7">
                  <c:v>5.94212E-5</c:v>
                </c:pt>
                <c:pt idx="8">
                  <c:v>3.3540299999999974E-5</c:v>
                </c:pt>
              </c:numCache>
            </c:numRef>
          </c:val>
          <c:extLst>
            <c:ext xmlns:c16="http://schemas.microsoft.com/office/drawing/2014/chart" uri="{C3380CC4-5D6E-409C-BE32-E72D297353CC}">
              <c16:uniqueId val="{00000012-6F8C-46A8-9637-0C520110D5C3}"/>
            </c:ext>
          </c:extLst>
        </c:ser>
        <c:dLbls>
          <c:dLblPos val="ctr"/>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'Target+Source1+Source2'!$B$3</c:f>
              <c:strCache>
                <c:ptCount val="1"/>
                <c:pt idx="0">
                  <c:v>Heuristik</c:v>
                </c:pt>
              </c:strCache>
            </c:strRef>
          </c:tx>
          <c:spPr>
            <a:ln>
              <a:noFill/>
            </a:ln>
          </c:spPr>
          <c:marker>
            <c:symbol val="circle"/>
            <c:size val="7"/>
          </c:marker>
          <c:xVal>
            <c:numRef>
              <c:f>'Target+Source1+Source2'!$F$4:$F$9</c:f>
              <c:numCache>
                <c:formatCode>General</c:formatCode>
                <c:ptCount val="6"/>
                <c:pt idx="0">
                  <c:v>96</c:v>
                </c:pt>
                <c:pt idx="1">
                  <c:v>192</c:v>
                </c:pt>
                <c:pt idx="2">
                  <c:v>192</c:v>
                </c:pt>
                <c:pt idx="3">
                  <c:v>288</c:v>
                </c:pt>
                <c:pt idx="4">
                  <c:v>384</c:v>
                </c:pt>
                <c:pt idx="5">
                  <c:v>480</c:v>
                </c:pt>
              </c:numCache>
            </c:numRef>
          </c:xVal>
          <c:yVal>
            <c:numRef>
              <c:f>'Target+Source1+Source2'!$B$4:$B$9</c:f>
              <c:numCache>
                <c:formatCode>General</c:formatCode>
                <c:ptCount val="6"/>
                <c:pt idx="0">
                  <c:v>1.8109999999999999E-3</c:v>
                </c:pt>
                <c:pt idx="1">
                  <c:v>1.833E-3</c:v>
                </c:pt>
                <c:pt idx="2">
                  <c:v>1.8320000000000001E-3</c:v>
                </c:pt>
                <c:pt idx="3">
                  <c:v>1.856E-3</c:v>
                </c:pt>
                <c:pt idx="4">
                  <c:v>1.877E-3</c:v>
                </c:pt>
                <c:pt idx="5">
                  <c:v>1.897E-3</c:v>
                </c:pt>
              </c:numCache>
            </c:numRef>
          </c:yVal>
          <c:smooth val="0"/>
          <c:extLst>
            <c:ext xmlns:c16="http://schemas.microsoft.com/office/drawing/2014/chart" uri="{C3380CC4-5D6E-409C-BE32-E72D297353CC}">
              <c16:uniqueId val="{00000000-AAAB-4F68-A6A9-6798C3AF9265}"/>
            </c:ext>
          </c:extLst>
        </c:ser>
        <c:ser>
          <c:idx val="1"/>
          <c:order val="1"/>
          <c:tx>
            <c:v>genetische Algorithmen</c:v>
          </c:tx>
          <c:spPr>
            <a:ln>
              <a:noFill/>
            </a:ln>
          </c:spPr>
          <c:marker>
            <c:symbol val="circle"/>
            <c:size val="7"/>
          </c:marker>
          <c:xVal>
            <c:numRef>
              <c:f>'Target+Source1+Source2'!$G$32:$G$61</c:f>
              <c:numCache>
                <c:formatCode>General</c:formatCode>
                <c:ptCount val="30"/>
                <c:pt idx="0">
                  <c:v>96</c:v>
                </c:pt>
                <c:pt idx="1">
                  <c:v>192</c:v>
                </c:pt>
                <c:pt idx="2">
                  <c:v>192</c:v>
                </c:pt>
                <c:pt idx="3">
                  <c:v>288</c:v>
                </c:pt>
                <c:pt idx="4">
                  <c:v>384</c:v>
                </c:pt>
                <c:pt idx="5">
                  <c:v>480</c:v>
                </c:pt>
                <c:pt idx="6">
                  <c:v>96</c:v>
                </c:pt>
                <c:pt idx="7">
                  <c:v>192</c:v>
                </c:pt>
                <c:pt idx="8">
                  <c:v>192</c:v>
                </c:pt>
                <c:pt idx="9">
                  <c:v>288</c:v>
                </c:pt>
                <c:pt idx="10">
                  <c:v>384</c:v>
                </c:pt>
                <c:pt idx="11">
                  <c:v>480</c:v>
                </c:pt>
                <c:pt idx="12">
                  <c:v>96</c:v>
                </c:pt>
                <c:pt idx="13">
                  <c:v>192</c:v>
                </c:pt>
                <c:pt idx="14">
                  <c:v>192</c:v>
                </c:pt>
                <c:pt idx="15">
                  <c:v>288</c:v>
                </c:pt>
                <c:pt idx="16">
                  <c:v>384</c:v>
                </c:pt>
                <c:pt idx="17">
                  <c:v>480</c:v>
                </c:pt>
                <c:pt idx="18">
                  <c:v>96</c:v>
                </c:pt>
                <c:pt idx="19">
                  <c:v>192</c:v>
                </c:pt>
                <c:pt idx="20">
                  <c:v>192</c:v>
                </c:pt>
                <c:pt idx="21">
                  <c:v>288</c:v>
                </c:pt>
                <c:pt idx="22">
                  <c:v>384</c:v>
                </c:pt>
                <c:pt idx="23">
                  <c:v>480</c:v>
                </c:pt>
                <c:pt idx="24">
                  <c:v>96</c:v>
                </c:pt>
                <c:pt idx="25">
                  <c:v>192</c:v>
                </c:pt>
                <c:pt idx="26">
                  <c:v>192</c:v>
                </c:pt>
                <c:pt idx="27">
                  <c:v>288</c:v>
                </c:pt>
                <c:pt idx="28">
                  <c:v>384</c:v>
                </c:pt>
                <c:pt idx="29">
                  <c:v>480</c:v>
                </c:pt>
              </c:numCache>
            </c:numRef>
          </c:xVal>
          <c:yVal>
            <c:numRef>
              <c:f>'Target+Source1+Source2'!$J$32:$J$61</c:f>
              <c:numCache>
                <c:formatCode>General</c:formatCode>
                <c:ptCount val="30"/>
                <c:pt idx="0">
                  <c:v>2.6389999999999999E-3</c:v>
                </c:pt>
                <c:pt idx="1">
                  <c:v>2.6719999999999999E-3</c:v>
                </c:pt>
                <c:pt idx="2">
                  <c:v>2.637E-3</c:v>
                </c:pt>
                <c:pt idx="3">
                  <c:v>2.7299999999999998E-3</c:v>
                </c:pt>
                <c:pt idx="4">
                  <c:v>2.7430000000000002E-3</c:v>
                </c:pt>
                <c:pt idx="5">
                  <c:v>2.7690000000000002E-3</c:v>
                </c:pt>
                <c:pt idx="6">
                  <c:v>2.6229999999999999E-3</c:v>
                </c:pt>
                <c:pt idx="7">
                  <c:v>2.7100000000000002E-3</c:v>
                </c:pt>
                <c:pt idx="8">
                  <c:v>2.7369999999999998E-3</c:v>
                </c:pt>
                <c:pt idx="9">
                  <c:v>2.7160000000000001E-3</c:v>
                </c:pt>
                <c:pt idx="10">
                  <c:v>2.7469999999999999E-3</c:v>
                </c:pt>
                <c:pt idx="11">
                  <c:v>2.7160000000000001E-3</c:v>
                </c:pt>
                <c:pt idx="12">
                  <c:v>2.6129999999999999E-3</c:v>
                </c:pt>
                <c:pt idx="13">
                  <c:v>2.6570000000000001E-3</c:v>
                </c:pt>
                <c:pt idx="14">
                  <c:v>2.6830000000000001E-3</c:v>
                </c:pt>
                <c:pt idx="15">
                  <c:v>2.6940000000000002E-3</c:v>
                </c:pt>
                <c:pt idx="16">
                  <c:v>2.7369999999999998E-3</c:v>
                </c:pt>
                <c:pt idx="17">
                  <c:v>2.7309999999999999E-3</c:v>
                </c:pt>
                <c:pt idx="18">
                  <c:v>2.6849999999999999E-3</c:v>
                </c:pt>
                <c:pt idx="19">
                  <c:v>2.6800000000000001E-3</c:v>
                </c:pt>
                <c:pt idx="20">
                  <c:v>2.7100000000000002E-3</c:v>
                </c:pt>
                <c:pt idx="21">
                  <c:v>2.7569999999999999E-3</c:v>
                </c:pt>
                <c:pt idx="22">
                  <c:v>2.725E-3</c:v>
                </c:pt>
                <c:pt idx="23">
                  <c:v>2.738E-3</c:v>
                </c:pt>
                <c:pt idx="24">
                  <c:v>2.6580000000000002E-3</c:v>
                </c:pt>
                <c:pt idx="25">
                  <c:v>2.6800000000000001E-3</c:v>
                </c:pt>
                <c:pt idx="26">
                  <c:v>2.6870000000000002E-3</c:v>
                </c:pt>
                <c:pt idx="27">
                  <c:v>2.7339999999999999E-3</c:v>
                </c:pt>
                <c:pt idx="28">
                  <c:v>2.7529999999999998E-3</c:v>
                </c:pt>
                <c:pt idx="29">
                  <c:v>2.7680000000000001E-3</c:v>
                </c:pt>
              </c:numCache>
            </c:numRef>
          </c:yVal>
          <c:smooth val="0"/>
          <c:extLst>
            <c:ext xmlns:c16="http://schemas.microsoft.com/office/drawing/2014/chart" uri="{C3380CC4-5D6E-409C-BE32-E72D297353CC}">
              <c16:uniqueId val="{00000001-AAAB-4F68-A6A9-6798C3AF9265}"/>
            </c:ext>
          </c:extLst>
        </c:ser>
        <c:dLbls>
          <c:showLegendKey val="0"/>
          <c:showVal val="0"/>
          <c:showCatName val="0"/>
          <c:showSerName val="0"/>
          <c:showPercent val="0"/>
          <c:showBubbleSize val="0"/>
        </c:dLbls>
        <c:axId val="317678592"/>
        <c:axId val="317678920"/>
      </c:scatterChart>
      <c:valAx>
        <c:axId val="317678920"/>
        <c:scaling>
          <c:orientation val="minMax"/>
          <c:min val="1.5000000000000005E-3"/>
        </c:scaling>
        <c:delete val="0"/>
        <c:axPos val="l"/>
        <c:majorGridlines>
          <c:spPr>
            <a:ln w="6480">
              <a:solidFill>
                <a:srgbClr val="B3B3B3"/>
              </a:solidFill>
            </a:ln>
          </c:spPr>
        </c:majorGridlines>
        <c:title>
          <c:tx>
            <c:rich>
              <a:bodyPr/>
              <a:lstStyle/>
              <a:p>
                <a:pPr>
                  <a:defRPr/>
                </a:pPr>
                <a:r>
                  <a:rPr lang="de-DE"/>
                  <a:t>Gesamtlesitung</a:t>
                </a:r>
              </a:p>
            </c:rich>
          </c:tx>
          <c:overlay val="0"/>
        </c:title>
        <c:numFmt formatCode="0.00E+00" sourceLinked="0"/>
        <c:majorTickMark val="none"/>
        <c:minorTickMark val="none"/>
        <c:tickLblPos val="low"/>
        <c:spPr>
          <a:ln w="6480">
            <a:solidFill>
              <a:srgbClr val="B3B3B3"/>
            </a:solidFill>
          </a:ln>
        </c:spPr>
        <c:txPr>
          <a:bodyPr/>
          <a:lstStyle/>
          <a:p>
            <a:pPr>
              <a:defRPr sz="1000" b="0" baseline="0">
                <a:solidFill>
                  <a:srgbClr val="000000"/>
                </a:solidFill>
                <a:latin typeface="Calibri"/>
              </a:defRPr>
            </a:pPr>
            <a:endParaRPr lang="de-DE"/>
          </a:p>
        </c:txPr>
        <c:crossAx val="317678592"/>
        <c:crossesAt val="1.5000000000000005E-3"/>
        <c:crossBetween val="midCat"/>
      </c:valAx>
      <c:valAx>
        <c:axId val="317678592"/>
        <c:scaling>
          <c:orientation val="minMax"/>
        </c:scaling>
        <c:delete val="0"/>
        <c:axPos val="b"/>
        <c:title>
          <c:tx>
            <c:rich>
              <a:bodyPr/>
              <a:lstStyle/>
              <a:p>
                <a:pPr>
                  <a:defRPr/>
                </a:pPr>
                <a:r>
                  <a:rPr lang="de-DE"/>
                  <a:t>Hamming-Distanz</a:t>
                </a:r>
              </a:p>
            </c:rich>
          </c:tx>
          <c:overlay val="0"/>
        </c:title>
        <c:numFmt formatCode="General" sourceLinked="1"/>
        <c:majorTickMark val="none"/>
        <c:minorTickMark val="none"/>
        <c:tickLblPos val="low"/>
        <c:spPr>
          <a:ln w="6480">
            <a:solidFill>
              <a:srgbClr val="B3B3B3"/>
            </a:solidFill>
          </a:ln>
        </c:spPr>
        <c:txPr>
          <a:bodyPr/>
          <a:lstStyle/>
          <a:p>
            <a:pPr>
              <a:defRPr sz="1000" b="0" baseline="0">
                <a:solidFill>
                  <a:srgbClr val="000000"/>
                </a:solidFill>
                <a:latin typeface="Calibri"/>
              </a:defRPr>
            </a:pPr>
            <a:endParaRPr lang="de-DE"/>
          </a:p>
        </c:txPr>
        <c:crossAx val="317678920"/>
        <c:crossesAt val="0"/>
        <c:crossBetween val="midCat"/>
      </c:valAx>
      <c:spPr>
        <a:noFill/>
        <a:ln w="9360">
          <a:solidFill>
            <a:srgbClr val="B3B3B3"/>
          </a:solidFill>
          <a:prstDash val="solid"/>
        </a:ln>
      </c:spPr>
    </c:plotArea>
    <c:legend>
      <c:legendPos val="r"/>
      <c:overlay val="0"/>
      <c:spPr>
        <a:noFill/>
        <a:ln>
          <a:noFill/>
        </a:ln>
      </c:spPr>
      <c:txPr>
        <a:bodyPr/>
        <a:lstStyle/>
        <a:p>
          <a:pPr>
            <a:defRPr sz="1000" b="0" baseline="0">
              <a:solidFill>
                <a:srgbClr val="000000"/>
              </a:solidFill>
              <a:latin typeface="Calibri"/>
            </a:defRPr>
          </a:pPr>
          <a:endParaRPr lang="de-DE"/>
        </a:p>
      </c:txPr>
    </c:legend>
    <c:plotVisOnly val="1"/>
    <c:dispBlanksAs val="gap"/>
    <c:showDLblsOverMax val="0"/>
  </c:chart>
  <c:spPr>
    <a:ln>
      <a:noFill/>
    </a:ln>
  </c:sp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78A3FABC-3780-4F68-84BD-39BD54B294EC}" type="datetimeFigureOut">
              <a:rPr lang="en-US" smtClean="0"/>
              <a:pPr/>
              <a:t>10/31/2017</a:t>
            </a:fld>
            <a:endParaRPr lang="en-US"/>
          </a:p>
        </p:txBody>
      </p:sp>
      <p:sp>
        <p:nvSpPr>
          <p:cNvPr id="4" name="Fußzeilenplatzhalt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5" name="Foliennummernplatzhalt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139CF723-F320-4A7D-94E4-AAD788E4EE12}" type="slidenum">
              <a:rPr lang="en-US" smtClean="0"/>
              <a:pPr/>
              <a:t>‹Nr.›</a:t>
            </a:fld>
            <a:endParaRPr lang="en-US"/>
          </a:p>
        </p:txBody>
      </p:sp>
    </p:spTree>
    <p:extLst>
      <p:ext uri="{BB962C8B-B14F-4D97-AF65-F5344CB8AC3E}">
        <p14:creationId xmlns:p14="http://schemas.microsoft.com/office/powerpoint/2010/main" val="29285435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962D6903-D881-4FA6-A21E-ABC873CB4FE8}" type="datetimeFigureOut">
              <a:rPr lang="en-US" smtClean="0"/>
              <a:pPr/>
              <a:t>10/31/2017</a:t>
            </a:fld>
            <a:endParaRPr lang="en-US"/>
          </a:p>
        </p:txBody>
      </p:sp>
      <p:sp>
        <p:nvSpPr>
          <p:cNvPr id="4" name="Folienbildplatzhalter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869E2870-AA96-4A2A-B012-8930BFB0F7BD}" type="slidenum">
              <a:rPr lang="en-US" smtClean="0"/>
              <a:pPr/>
              <a:t>‹Nr.›</a:t>
            </a:fld>
            <a:endParaRPr lang="en-US"/>
          </a:p>
        </p:txBody>
      </p:sp>
    </p:spTree>
    <p:extLst>
      <p:ext uri="{BB962C8B-B14F-4D97-AF65-F5344CB8AC3E}">
        <p14:creationId xmlns:p14="http://schemas.microsoft.com/office/powerpoint/2010/main" val="1010629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noProof="0"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1</a:t>
            </a:fld>
            <a:endParaRPr lang="en-US"/>
          </a:p>
        </p:txBody>
      </p:sp>
    </p:spTree>
    <p:extLst>
      <p:ext uri="{BB962C8B-B14F-4D97-AF65-F5344CB8AC3E}">
        <p14:creationId xmlns:p14="http://schemas.microsoft.com/office/powerpoint/2010/main" val="3681593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5 </a:t>
            </a:r>
            <a:r>
              <a:rPr lang="de-DE" dirty="0" err="1"/>
              <a:t>adressen</a:t>
            </a:r>
            <a:r>
              <a:rPr lang="de-DE" dirty="0"/>
              <a:t> </a:t>
            </a:r>
            <a:r>
              <a:rPr lang="de-DE" dirty="0" err="1"/>
              <a:t>register</a:t>
            </a:r>
            <a:r>
              <a:rPr lang="de-DE" dirty="0"/>
              <a:t> als vereinfachtes</a:t>
            </a:r>
            <a:r>
              <a:rPr lang="de-DE" baseline="0" dirty="0"/>
              <a:t> Beispiel</a:t>
            </a:r>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11</a:t>
            </a:fld>
            <a:endParaRPr lang="en-US"/>
          </a:p>
        </p:txBody>
      </p:sp>
    </p:spTree>
    <p:extLst>
      <p:ext uri="{BB962C8B-B14F-4D97-AF65-F5344CB8AC3E}">
        <p14:creationId xmlns:p14="http://schemas.microsoft.com/office/powerpoint/2010/main" val="4153914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5 </a:t>
            </a:r>
            <a:r>
              <a:rPr lang="de-DE" dirty="0" err="1"/>
              <a:t>adressen</a:t>
            </a:r>
            <a:r>
              <a:rPr lang="de-DE" dirty="0"/>
              <a:t> </a:t>
            </a:r>
            <a:r>
              <a:rPr lang="de-DE" dirty="0" err="1"/>
              <a:t>register</a:t>
            </a:r>
            <a:r>
              <a:rPr lang="de-DE" dirty="0"/>
              <a:t> als vereinfachtes</a:t>
            </a:r>
            <a:r>
              <a:rPr lang="de-DE" baseline="0" dirty="0"/>
              <a:t> Beispiel</a:t>
            </a:r>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12</a:t>
            </a:fld>
            <a:endParaRPr lang="en-US"/>
          </a:p>
        </p:txBody>
      </p:sp>
    </p:spTree>
    <p:extLst>
      <p:ext uri="{BB962C8B-B14F-4D97-AF65-F5344CB8AC3E}">
        <p14:creationId xmlns:p14="http://schemas.microsoft.com/office/powerpoint/2010/main" val="1861576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5 </a:t>
            </a:r>
            <a:r>
              <a:rPr lang="de-DE" dirty="0" err="1"/>
              <a:t>adressen</a:t>
            </a:r>
            <a:r>
              <a:rPr lang="de-DE" dirty="0"/>
              <a:t> </a:t>
            </a:r>
            <a:r>
              <a:rPr lang="de-DE" dirty="0" err="1"/>
              <a:t>register</a:t>
            </a:r>
            <a:r>
              <a:rPr lang="de-DE" dirty="0"/>
              <a:t> als vereinfachtes</a:t>
            </a:r>
            <a:r>
              <a:rPr lang="de-DE" baseline="0" dirty="0"/>
              <a:t> Beispiel</a:t>
            </a:r>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13</a:t>
            </a:fld>
            <a:endParaRPr lang="en-US"/>
          </a:p>
        </p:txBody>
      </p:sp>
    </p:spTree>
    <p:extLst>
      <p:ext uri="{BB962C8B-B14F-4D97-AF65-F5344CB8AC3E}">
        <p14:creationId xmlns:p14="http://schemas.microsoft.com/office/powerpoint/2010/main" val="1988651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5 </a:t>
            </a:r>
            <a:r>
              <a:rPr lang="de-DE" dirty="0" err="1"/>
              <a:t>adressen</a:t>
            </a:r>
            <a:r>
              <a:rPr lang="de-DE" dirty="0"/>
              <a:t> </a:t>
            </a:r>
            <a:r>
              <a:rPr lang="de-DE" dirty="0" err="1"/>
              <a:t>register</a:t>
            </a:r>
            <a:r>
              <a:rPr lang="de-DE" dirty="0"/>
              <a:t> als vereinfachtes</a:t>
            </a:r>
            <a:r>
              <a:rPr lang="de-DE" baseline="0" dirty="0"/>
              <a:t> Beispiel</a:t>
            </a:r>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14</a:t>
            </a:fld>
            <a:endParaRPr lang="en-US"/>
          </a:p>
        </p:txBody>
      </p:sp>
    </p:spTree>
    <p:extLst>
      <p:ext uri="{BB962C8B-B14F-4D97-AF65-F5344CB8AC3E}">
        <p14:creationId xmlns:p14="http://schemas.microsoft.com/office/powerpoint/2010/main" val="3657271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Virtuelle Register</a:t>
            </a:r>
          </a:p>
          <a:p>
            <a:r>
              <a:rPr lang="de-DE" dirty="0"/>
              <a:t>Beispiel zur Register-Allokation </a:t>
            </a:r>
            <a:r>
              <a:rPr lang="de-DE" dirty="0" err="1"/>
              <a:t>tmp_variabeln</a:t>
            </a:r>
            <a:r>
              <a:rPr lang="de-DE" dirty="0"/>
              <a:t> ( Best – </a:t>
            </a:r>
            <a:r>
              <a:rPr lang="de-DE" dirty="0" err="1"/>
              <a:t>Worst</a:t>
            </a:r>
            <a:r>
              <a:rPr lang="de-DE" dirty="0"/>
              <a:t>-Case)</a:t>
            </a:r>
          </a:p>
          <a:p>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15</a:t>
            </a:fld>
            <a:endParaRPr lang="en-US"/>
          </a:p>
        </p:txBody>
      </p:sp>
    </p:spTree>
    <p:extLst>
      <p:ext uri="{BB962C8B-B14F-4D97-AF65-F5344CB8AC3E}">
        <p14:creationId xmlns:p14="http://schemas.microsoft.com/office/powerpoint/2010/main" val="884943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Virtuelle Register</a:t>
            </a:r>
          </a:p>
          <a:p>
            <a:r>
              <a:rPr lang="de-DE" dirty="0"/>
              <a:t>Beispiel zur Register-Allokation </a:t>
            </a:r>
            <a:r>
              <a:rPr lang="de-DE" dirty="0" err="1"/>
              <a:t>tmp_variabeln</a:t>
            </a:r>
            <a:r>
              <a:rPr lang="de-DE" dirty="0"/>
              <a:t> ( Best – </a:t>
            </a:r>
            <a:r>
              <a:rPr lang="de-DE" dirty="0" err="1"/>
              <a:t>Worst</a:t>
            </a:r>
            <a:r>
              <a:rPr lang="de-DE" dirty="0"/>
              <a:t>-Case)</a:t>
            </a:r>
          </a:p>
          <a:p>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16</a:t>
            </a:fld>
            <a:endParaRPr lang="en-US"/>
          </a:p>
        </p:txBody>
      </p:sp>
    </p:spTree>
    <p:extLst>
      <p:ext uri="{BB962C8B-B14F-4D97-AF65-F5344CB8AC3E}">
        <p14:creationId xmlns:p14="http://schemas.microsoft.com/office/powerpoint/2010/main" val="2288422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Zwei</a:t>
            </a:r>
            <a:r>
              <a:rPr lang="en-US" dirty="0"/>
              <a:t> </a:t>
            </a:r>
            <a:r>
              <a:rPr lang="en-US" dirty="0" err="1"/>
              <a:t>testfaelle</a:t>
            </a:r>
            <a:r>
              <a:rPr lang="en-US" baseline="0" dirty="0"/>
              <a:t> das </a:t>
            </a:r>
            <a:r>
              <a:rPr lang="en-US" baseline="0" dirty="0" err="1"/>
              <a:t>selbe</a:t>
            </a:r>
            <a:r>
              <a:rPr lang="en-US" baseline="0" dirty="0"/>
              <a:t> Scheduling </a:t>
            </a:r>
            <a:r>
              <a:rPr lang="en-US" baseline="0" dirty="0" err="1"/>
              <a:t>aber</a:t>
            </a:r>
            <a:r>
              <a:rPr lang="en-US" baseline="0" dirty="0"/>
              <a:t> </a:t>
            </a:r>
            <a:r>
              <a:rPr lang="en-US" baseline="0" dirty="0" err="1"/>
              <a:t>unterschiedliche</a:t>
            </a:r>
            <a:r>
              <a:rPr lang="en-US" baseline="0" dirty="0"/>
              <a:t> </a:t>
            </a:r>
            <a:r>
              <a:rPr lang="en-US" baseline="0" dirty="0" err="1"/>
              <a:t>Adressen</a:t>
            </a:r>
            <a:r>
              <a:rPr lang="en-US" baseline="0" dirty="0"/>
              <a:t>.</a:t>
            </a:r>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19</a:t>
            </a:fld>
            <a:endParaRPr lang="en-US"/>
          </a:p>
        </p:txBody>
      </p:sp>
    </p:spTree>
    <p:extLst>
      <p:ext uri="{BB962C8B-B14F-4D97-AF65-F5344CB8AC3E}">
        <p14:creationId xmlns:p14="http://schemas.microsoft.com/office/powerpoint/2010/main" val="420471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Es</a:t>
            </a:r>
            <a:r>
              <a:rPr lang="en-US" dirty="0"/>
              <a:t> </a:t>
            </a:r>
            <a:r>
              <a:rPr lang="en-US" dirty="0" err="1"/>
              <a:t>sind</a:t>
            </a:r>
            <a:r>
              <a:rPr lang="en-US" baseline="0" dirty="0"/>
              <a:t> </a:t>
            </a:r>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20</a:t>
            </a:fld>
            <a:endParaRPr lang="en-US"/>
          </a:p>
        </p:txBody>
      </p:sp>
    </p:spTree>
    <p:extLst>
      <p:ext uri="{BB962C8B-B14F-4D97-AF65-F5344CB8AC3E}">
        <p14:creationId xmlns:p14="http://schemas.microsoft.com/office/powerpoint/2010/main" val="585671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Rein physikalische</a:t>
            </a:r>
            <a:r>
              <a:rPr lang="de-DE" baseline="0" dirty="0"/>
              <a:t> Register</a:t>
            </a:r>
          </a:p>
          <a:p>
            <a:r>
              <a:rPr lang="de-DE" baseline="0" dirty="0" err="1"/>
              <a:t>Scheduling</a:t>
            </a:r>
            <a:r>
              <a:rPr lang="de-DE" baseline="0" dirty="0"/>
              <a:t> immer gleich nur Adressierung verschieden</a:t>
            </a:r>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21</a:t>
            </a:fld>
            <a:endParaRPr lang="en-US"/>
          </a:p>
        </p:txBody>
      </p:sp>
    </p:spTree>
    <p:extLst>
      <p:ext uri="{BB962C8B-B14F-4D97-AF65-F5344CB8AC3E}">
        <p14:creationId xmlns:p14="http://schemas.microsoft.com/office/powerpoint/2010/main" val="4194975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a:t>
            </a:r>
            <a:r>
              <a:rPr lang="de-DE" baseline="0" dirty="0"/>
              <a:t> </a:t>
            </a:r>
            <a:r>
              <a:rPr lang="de-DE" baseline="0" dirty="0" err="1"/>
              <a:t>Deutchland</a:t>
            </a:r>
            <a:r>
              <a:rPr lang="de-DE" baseline="0" dirty="0"/>
              <a:t> allein leben XXX% mit einer Hörhilfe dazu kommen  XXX% die kein Hörgerät tragen obwohl diese darauf </a:t>
            </a:r>
            <a:r>
              <a:rPr lang="de-DE" baseline="0" dirty="0" err="1"/>
              <a:t>angewiese</a:t>
            </a:r>
            <a:r>
              <a:rPr lang="de-DE" baseline="0" dirty="0"/>
              <a:t> wären. Warum ??? Dies zeigt das dies ein immer </a:t>
            </a:r>
            <a:r>
              <a:rPr lang="de-DE" baseline="0" dirty="0" err="1"/>
              <a:t>wichtigers</a:t>
            </a:r>
            <a:r>
              <a:rPr lang="de-DE" baseline="0" dirty="0"/>
              <a:t> Themengebiet ist. Entwickler stehen dabei vor dem großen Problem dass die Geräte immer mehr  Funktionen auf weisen sollen und dem Nutzer ein noch besseres </a:t>
            </a:r>
            <a:r>
              <a:rPr lang="de-DE" baseline="0" dirty="0" err="1"/>
              <a:t>Hörerelbebnis</a:t>
            </a:r>
            <a:r>
              <a:rPr lang="de-DE" baseline="0" dirty="0"/>
              <a:t> zu ermöglichen, zeitgleich sollen die Geräte eine hohe Akkulaufzeit aufweisen . Da die Geräte immer kleiner werden ist ein Ausweichen auf eine größere Batterie nicht möglich und eine </a:t>
            </a:r>
            <a:r>
              <a:rPr lang="de-DE" baseline="0" dirty="0" err="1"/>
              <a:t>Vrlustleistungsoptimierung</a:t>
            </a:r>
            <a:r>
              <a:rPr lang="de-DE" baseline="0" dirty="0"/>
              <a:t> ist </a:t>
            </a:r>
            <a:r>
              <a:rPr lang="de-DE" baseline="0" dirty="0" err="1"/>
              <a:t>notwenig</a:t>
            </a:r>
            <a:r>
              <a:rPr lang="de-DE" baseline="0" dirty="0"/>
              <a:t>. Der am Institut entwickelte ASIP VLIW SIMD Prozessor KAVUAKA wurde bereits auf Hardwareverlustleistung optimiert und soll nun mittels Softwareoptimiert werden. Diese Präsentation ist dabei so gegliedert, dass Zuerst auf die Verlustleistung eingegangen wird und wie diese verbessert werden kann. Danach wird die zu optimierende Register-Allokation in das </a:t>
            </a:r>
            <a:r>
              <a:rPr lang="de-DE" baseline="0" dirty="0" err="1"/>
              <a:t>Scheduling</a:t>
            </a:r>
            <a:r>
              <a:rPr lang="de-DE" baseline="0" dirty="0"/>
              <a:t> eingeordnet und gezeigt wie diese funktioniert. Im </a:t>
            </a:r>
            <a:r>
              <a:rPr lang="de-DE" baseline="0" dirty="0" err="1"/>
              <a:t>anschluss</a:t>
            </a:r>
            <a:r>
              <a:rPr lang="de-DE" baseline="0" dirty="0"/>
              <a:t> zeige ich ihnen wie ich eine </a:t>
            </a:r>
            <a:r>
              <a:rPr lang="de-DE" baseline="0" dirty="0" err="1"/>
              <a:t>optimierung</a:t>
            </a:r>
            <a:r>
              <a:rPr lang="de-DE" baseline="0" dirty="0"/>
              <a:t> der Register-Adressierung mittels Heuristik und </a:t>
            </a:r>
            <a:r>
              <a:rPr lang="de-DE" baseline="0" dirty="0" err="1"/>
              <a:t>genetichem</a:t>
            </a:r>
            <a:r>
              <a:rPr lang="de-DE" baseline="0" dirty="0"/>
              <a:t> Algorithmus implementiert wurde und welches </a:t>
            </a:r>
            <a:r>
              <a:rPr lang="de-DE" baseline="0" dirty="0" err="1"/>
              <a:t>Einsparungpotential</a:t>
            </a:r>
            <a:r>
              <a:rPr lang="de-DE" baseline="0" dirty="0"/>
              <a:t> sich draus ergibt. Zum ende der Präsentation werden zwei reale Testfälle und deren Einsparung aufgezeigt.</a:t>
            </a:r>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2</a:t>
            </a:fld>
            <a:endParaRPr lang="en-US"/>
          </a:p>
        </p:txBody>
      </p:sp>
    </p:spTree>
    <p:extLst>
      <p:ext uri="{BB962C8B-B14F-4D97-AF65-F5344CB8AC3E}">
        <p14:creationId xmlns:p14="http://schemas.microsoft.com/office/powerpoint/2010/main" val="178624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Kuchendiagramm</a:t>
            </a:r>
            <a:r>
              <a:rPr lang="de-DE" baseline="0" dirty="0"/>
              <a:t> verdeutlicht sehr schön die Aufteilung der Leistung über die Prozessor Module. Dabei ist zu erkennen, dass die Register mit 60 % den größten Teil des Prozessors ausmacht und demnach für eine Optimierung lukrativ macht. Das Schaubild zeigt hierbei das Register-File welches in zwei Teile geteilt wird um ein Schreiben und Lesen von zwei Instruktionen zeitgleich ermöglicht. Dadurch </a:t>
            </a:r>
            <a:r>
              <a:rPr lang="de-DE" baseline="0" dirty="0" err="1"/>
              <a:t>besizt</a:t>
            </a:r>
            <a:r>
              <a:rPr lang="de-DE" baseline="0" dirty="0"/>
              <a:t> das Register sehr viele Ports und es müssen sehr viele Adressen Angelegt werden. Aus diesem Grund sollen die Registeradressierung optimiert werden.</a:t>
            </a:r>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3</a:t>
            </a:fld>
            <a:endParaRPr lang="en-US"/>
          </a:p>
        </p:txBody>
      </p:sp>
    </p:spTree>
    <p:extLst>
      <p:ext uri="{BB962C8B-B14F-4D97-AF65-F5344CB8AC3E}">
        <p14:creationId xmlns:p14="http://schemas.microsoft.com/office/powerpoint/2010/main" val="2270758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5</a:t>
            </a:fld>
            <a:endParaRPr lang="en-US"/>
          </a:p>
        </p:txBody>
      </p:sp>
    </p:spTree>
    <p:extLst>
      <p:ext uri="{BB962C8B-B14F-4D97-AF65-F5344CB8AC3E}">
        <p14:creationId xmlns:p14="http://schemas.microsoft.com/office/powerpoint/2010/main" val="2211328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5 </a:t>
            </a:r>
            <a:r>
              <a:rPr lang="de-DE" dirty="0" err="1"/>
              <a:t>adressen</a:t>
            </a:r>
            <a:r>
              <a:rPr lang="de-DE" dirty="0"/>
              <a:t> </a:t>
            </a:r>
            <a:r>
              <a:rPr lang="de-DE" dirty="0" err="1"/>
              <a:t>register</a:t>
            </a:r>
            <a:r>
              <a:rPr lang="de-DE" dirty="0"/>
              <a:t> als vereinfachtes</a:t>
            </a:r>
            <a:r>
              <a:rPr lang="de-DE" baseline="0" dirty="0"/>
              <a:t> Beispiel</a:t>
            </a:r>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6</a:t>
            </a:fld>
            <a:endParaRPr lang="en-US"/>
          </a:p>
        </p:txBody>
      </p:sp>
    </p:spTree>
    <p:extLst>
      <p:ext uri="{BB962C8B-B14F-4D97-AF65-F5344CB8AC3E}">
        <p14:creationId xmlns:p14="http://schemas.microsoft.com/office/powerpoint/2010/main" val="330633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5 </a:t>
            </a:r>
            <a:r>
              <a:rPr lang="de-DE" dirty="0" err="1"/>
              <a:t>adressen</a:t>
            </a:r>
            <a:r>
              <a:rPr lang="de-DE" dirty="0"/>
              <a:t> </a:t>
            </a:r>
            <a:r>
              <a:rPr lang="de-DE" dirty="0" err="1"/>
              <a:t>register</a:t>
            </a:r>
            <a:r>
              <a:rPr lang="de-DE" dirty="0"/>
              <a:t> als vereinfachtes</a:t>
            </a:r>
            <a:r>
              <a:rPr lang="de-DE" baseline="0" dirty="0"/>
              <a:t> Beispiel</a:t>
            </a:r>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7</a:t>
            </a:fld>
            <a:endParaRPr lang="en-US"/>
          </a:p>
        </p:txBody>
      </p:sp>
    </p:spTree>
    <p:extLst>
      <p:ext uri="{BB962C8B-B14F-4D97-AF65-F5344CB8AC3E}">
        <p14:creationId xmlns:p14="http://schemas.microsoft.com/office/powerpoint/2010/main" val="2744240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5 </a:t>
            </a:r>
            <a:r>
              <a:rPr lang="de-DE" dirty="0" err="1"/>
              <a:t>adressen</a:t>
            </a:r>
            <a:r>
              <a:rPr lang="de-DE" dirty="0"/>
              <a:t> </a:t>
            </a:r>
            <a:r>
              <a:rPr lang="de-DE" dirty="0" err="1"/>
              <a:t>register</a:t>
            </a:r>
            <a:r>
              <a:rPr lang="de-DE" dirty="0"/>
              <a:t> als vereinfachtes</a:t>
            </a:r>
            <a:r>
              <a:rPr lang="de-DE" baseline="0" dirty="0"/>
              <a:t> Beispiel</a:t>
            </a:r>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8</a:t>
            </a:fld>
            <a:endParaRPr lang="en-US"/>
          </a:p>
        </p:txBody>
      </p:sp>
    </p:spTree>
    <p:extLst>
      <p:ext uri="{BB962C8B-B14F-4D97-AF65-F5344CB8AC3E}">
        <p14:creationId xmlns:p14="http://schemas.microsoft.com/office/powerpoint/2010/main" val="3282979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5 </a:t>
            </a:r>
            <a:r>
              <a:rPr lang="de-DE" dirty="0" err="1"/>
              <a:t>adressen</a:t>
            </a:r>
            <a:r>
              <a:rPr lang="de-DE" dirty="0"/>
              <a:t> </a:t>
            </a:r>
            <a:r>
              <a:rPr lang="de-DE" dirty="0" err="1"/>
              <a:t>register</a:t>
            </a:r>
            <a:r>
              <a:rPr lang="de-DE" dirty="0"/>
              <a:t> als vereinfachtes</a:t>
            </a:r>
            <a:r>
              <a:rPr lang="de-DE" baseline="0" dirty="0"/>
              <a:t> Beispiel</a:t>
            </a:r>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9</a:t>
            </a:fld>
            <a:endParaRPr lang="en-US"/>
          </a:p>
        </p:txBody>
      </p:sp>
    </p:spTree>
    <p:extLst>
      <p:ext uri="{BB962C8B-B14F-4D97-AF65-F5344CB8AC3E}">
        <p14:creationId xmlns:p14="http://schemas.microsoft.com/office/powerpoint/2010/main" val="3214113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5 </a:t>
            </a:r>
            <a:r>
              <a:rPr lang="de-DE" dirty="0" err="1"/>
              <a:t>adressen</a:t>
            </a:r>
            <a:r>
              <a:rPr lang="de-DE" dirty="0"/>
              <a:t> </a:t>
            </a:r>
            <a:r>
              <a:rPr lang="de-DE" dirty="0" err="1"/>
              <a:t>register</a:t>
            </a:r>
            <a:r>
              <a:rPr lang="de-DE" dirty="0"/>
              <a:t> als vereinfachtes</a:t>
            </a:r>
            <a:r>
              <a:rPr lang="de-DE" baseline="0" dirty="0"/>
              <a:t> Beispiel</a:t>
            </a:r>
            <a:endParaRPr lang="de-DE" dirty="0"/>
          </a:p>
        </p:txBody>
      </p:sp>
      <p:sp>
        <p:nvSpPr>
          <p:cNvPr id="4" name="Foliennummernplatzhalter 3"/>
          <p:cNvSpPr>
            <a:spLocks noGrp="1"/>
          </p:cNvSpPr>
          <p:nvPr>
            <p:ph type="sldNum" sz="quarter" idx="10"/>
          </p:nvPr>
        </p:nvSpPr>
        <p:spPr/>
        <p:txBody>
          <a:bodyPr/>
          <a:lstStyle/>
          <a:p>
            <a:fld id="{869E2870-AA96-4A2A-B012-8930BFB0F7BD}" type="slidenum">
              <a:rPr lang="en-US" smtClean="0"/>
              <a:pPr/>
              <a:t>10</a:t>
            </a:fld>
            <a:endParaRPr lang="en-US"/>
          </a:p>
        </p:txBody>
      </p:sp>
    </p:spTree>
    <p:extLst>
      <p:ext uri="{BB962C8B-B14F-4D97-AF65-F5344CB8AC3E}">
        <p14:creationId xmlns:p14="http://schemas.microsoft.com/office/powerpoint/2010/main" val="10573128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5" name="Rectangle 13"/>
          <p:cNvSpPr>
            <a:spLocks noChangeArrowheads="1"/>
          </p:cNvSpPr>
          <p:nvPr/>
        </p:nvSpPr>
        <p:spPr bwMode="auto">
          <a:xfrm>
            <a:off x="0" y="6318250"/>
            <a:ext cx="9144000" cy="539750"/>
          </a:xfrm>
          <a:prstGeom prst="rect">
            <a:avLst/>
          </a:prstGeom>
          <a:solidFill>
            <a:srgbClr val="DCDEDE"/>
          </a:solidFill>
          <a:ln w="9525">
            <a:noFill/>
            <a:miter lim="800000"/>
            <a:headEnd/>
            <a:tailEnd/>
          </a:ln>
        </p:spPr>
        <p:txBody>
          <a:bodyPr wrap="none" anchor="ctr"/>
          <a:lstStyle/>
          <a:p>
            <a:pPr>
              <a:defRPr/>
            </a:pPr>
            <a:endParaRPr lang="de-DE">
              <a:ea typeface="ＭＳ Ｐゴシック" pitchFamily="1" charset="-128"/>
            </a:endParaRPr>
          </a:p>
        </p:txBody>
      </p:sp>
      <p:pic>
        <p:nvPicPr>
          <p:cNvPr id="6" name="Picture 21" descr="luh_logo_rgb_ppt"/>
          <p:cNvPicPr>
            <a:picLocks noChangeAspect="1" noChangeArrowheads="1"/>
          </p:cNvPicPr>
          <p:nvPr/>
        </p:nvPicPr>
        <p:blipFill>
          <a:blip r:embed="rId2" cstate="print"/>
          <a:srcRect/>
          <a:stretch>
            <a:fillRect/>
          </a:stretch>
        </p:blipFill>
        <p:spPr bwMode="auto">
          <a:xfrm>
            <a:off x="6396038" y="225425"/>
            <a:ext cx="2519362" cy="723900"/>
          </a:xfrm>
          <a:prstGeom prst="rect">
            <a:avLst/>
          </a:prstGeom>
          <a:noFill/>
          <a:ln w="9525">
            <a:noFill/>
            <a:miter lim="800000"/>
            <a:headEnd/>
            <a:tailEnd/>
          </a:ln>
        </p:spPr>
      </p:pic>
      <p:sp>
        <p:nvSpPr>
          <p:cNvPr id="7" name="Text Box 23"/>
          <p:cNvSpPr txBox="1">
            <a:spLocks noChangeArrowheads="1"/>
          </p:cNvSpPr>
          <p:nvPr/>
        </p:nvSpPr>
        <p:spPr bwMode="auto">
          <a:xfrm>
            <a:off x="1676400" y="767350"/>
            <a:ext cx="2641600" cy="244682"/>
          </a:xfrm>
          <a:prstGeom prst="rect">
            <a:avLst/>
          </a:prstGeom>
          <a:noFill/>
          <a:ln w="9525">
            <a:noFill/>
            <a:miter lim="800000"/>
            <a:headEnd/>
            <a:tailEnd/>
          </a:ln>
          <a:effectLst/>
        </p:spPr>
        <p:txBody>
          <a:bodyPr wrap="square" anchor="b">
            <a:spAutoFit/>
          </a:bodyPr>
          <a:lstStyle/>
          <a:p>
            <a:pPr>
              <a:lnSpc>
                <a:spcPct val="90000"/>
              </a:lnSpc>
              <a:defRPr/>
            </a:pPr>
            <a:r>
              <a:rPr lang="de-DE" sz="1100" b="0" i="0" u="none" strike="noStrike" kern="1200" baseline="0" dirty="0">
                <a:solidFill>
                  <a:schemeClr val="tx1"/>
                </a:solidFill>
                <a:latin typeface="+mj-lt"/>
                <a:ea typeface="MS PGothic" pitchFamily="34" charset="-128"/>
                <a:cs typeface="+mn-cs"/>
              </a:rPr>
              <a:t>Institut für Mikroelektronische Systeme</a:t>
            </a:r>
            <a:endParaRPr lang="de-DE" sz="1100" b="1" dirty="0">
              <a:latin typeface="+mj-lt"/>
              <a:ea typeface="ＭＳ Ｐゴシック" pitchFamily="1" charset="-128"/>
            </a:endParaRPr>
          </a:p>
        </p:txBody>
      </p:sp>
      <p:pic>
        <p:nvPicPr>
          <p:cNvPr id="8" name="Picture 22" descr="Y:\doc\Vorlagen\corporatedesign\IMS_Logo\ims_logo_bildmarke.tif"/>
          <p:cNvPicPr>
            <a:picLocks noChangeAspect="1" noChangeArrowheads="1"/>
          </p:cNvPicPr>
          <p:nvPr/>
        </p:nvPicPr>
        <p:blipFill>
          <a:blip r:embed="rId3" cstate="print"/>
          <a:srcRect/>
          <a:stretch>
            <a:fillRect/>
          </a:stretch>
        </p:blipFill>
        <p:spPr bwMode="auto">
          <a:xfrm>
            <a:off x="503238" y="129382"/>
            <a:ext cx="876300" cy="882650"/>
          </a:xfrm>
          <a:prstGeom prst="rect">
            <a:avLst/>
          </a:prstGeom>
          <a:noFill/>
          <a:ln w="9525">
            <a:noFill/>
            <a:miter lim="800000"/>
            <a:headEnd/>
            <a:tailEnd/>
          </a:ln>
        </p:spPr>
      </p:pic>
      <p:sp>
        <p:nvSpPr>
          <p:cNvPr id="3074" name="Rectangle 2"/>
          <p:cNvSpPr>
            <a:spLocks noGrp="1" noChangeArrowheads="1"/>
          </p:cNvSpPr>
          <p:nvPr>
            <p:ph type="ctrTitle"/>
          </p:nvPr>
        </p:nvSpPr>
        <p:spPr>
          <a:xfrm>
            <a:off x="503238" y="1411288"/>
            <a:ext cx="8412162" cy="612775"/>
          </a:xfrm>
        </p:spPr>
        <p:txBody>
          <a:bodyPr/>
          <a:lstStyle>
            <a:lvl1pPr>
              <a:defRPr sz="3200"/>
            </a:lvl1pPr>
          </a:lstStyle>
          <a:p>
            <a:r>
              <a:rPr lang="de-DE" dirty="0"/>
              <a:t>Titelmasterformat durch Klicken bearbeiten</a:t>
            </a:r>
          </a:p>
        </p:txBody>
      </p:sp>
      <p:sp>
        <p:nvSpPr>
          <p:cNvPr id="3075" name="Rectangle 3"/>
          <p:cNvSpPr>
            <a:spLocks noGrp="1" noChangeArrowheads="1"/>
          </p:cNvSpPr>
          <p:nvPr>
            <p:ph type="subTitle" idx="1"/>
          </p:nvPr>
        </p:nvSpPr>
        <p:spPr>
          <a:xfrm>
            <a:off x="609600" y="6400800"/>
            <a:ext cx="8305800" cy="381000"/>
          </a:xfrm>
        </p:spPr>
        <p:txBody>
          <a:bodyPr/>
          <a:lstStyle>
            <a:lvl1pPr marL="0" indent="0">
              <a:buFont typeface="Wingdings" pitchFamily="2" charset="2"/>
              <a:buNone/>
              <a:defRPr sz="1600" b="1"/>
            </a:lvl1pPr>
          </a:lstStyle>
          <a:p>
            <a:r>
              <a:rPr lang="de-DE" dirty="0"/>
              <a:t>Formatvorlage des Untertitelmasters durch Klicken bearbeiten</a:t>
            </a:r>
          </a:p>
        </p:txBody>
      </p:sp>
      <p:pic>
        <p:nvPicPr>
          <p:cNvPr id="9" name="Picture 5" descr="appel4_banner"/>
          <p:cNvPicPr>
            <a:picLocks noChangeAspect="1" noChangeArrowheads="1"/>
          </p:cNvPicPr>
          <p:nvPr/>
        </p:nvPicPr>
        <p:blipFill>
          <a:blip r:embed="rId4" cstate="print"/>
          <a:srcRect r="17618"/>
          <a:stretch>
            <a:fillRect/>
          </a:stretch>
        </p:blipFill>
        <p:spPr bwMode="auto">
          <a:xfrm>
            <a:off x="0" y="3905691"/>
            <a:ext cx="6413501" cy="2410972"/>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813550" y="765175"/>
            <a:ext cx="2101850" cy="5559425"/>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503238" y="765175"/>
            <a:ext cx="6157912" cy="5559425"/>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Titel 5"/>
          <p:cNvSpPr>
            <a:spLocks noGrp="1"/>
          </p:cNvSpPr>
          <p:nvPr>
            <p:ph type="title"/>
          </p:nvPr>
        </p:nvSpPr>
        <p:spPr/>
        <p:txBody>
          <a:bodyPr/>
          <a:lstStyle/>
          <a:p>
            <a:r>
              <a:rPr lang="de-DE" dirty="0"/>
              <a:t>Titelmasterformat durch Klicken bearbeiten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lstStyle>
            <a:lvl1pPr algn="l">
              <a:defRPr sz="4000" b="1" cap="all"/>
            </a:lvl1pPr>
          </a:lstStyle>
          <a:p>
            <a:r>
              <a:rPr lang="de-DE"/>
              <a:t>Titelmasterformat durch Klicken bearbeiten</a:t>
            </a:r>
            <a:endParaRPr lang="de-DE" dirty="0"/>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503238" y="1665288"/>
            <a:ext cx="4129087" cy="4659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784725" y="1665288"/>
            <a:ext cx="4130675" cy="4659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0" y="6477000"/>
            <a:ext cx="9144000" cy="381000"/>
          </a:xfrm>
          <a:prstGeom prst="rect">
            <a:avLst/>
          </a:prstGeom>
          <a:solidFill>
            <a:srgbClr val="DCDEDE"/>
          </a:solidFill>
          <a:ln w="9525">
            <a:noFill/>
            <a:miter lim="800000"/>
            <a:headEnd/>
            <a:tailEnd/>
          </a:ln>
        </p:spPr>
        <p:txBody>
          <a:bodyPr wrap="none" anchor="ctr"/>
          <a:lstStyle/>
          <a:p>
            <a:pPr>
              <a:defRPr/>
            </a:pPr>
            <a:endParaRPr lang="de-DE" dirty="0">
              <a:ea typeface="ＭＳ Ｐゴシック" pitchFamily="1" charset="-128"/>
            </a:endParaRPr>
          </a:p>
        </p:txBody>
      </p:sp>
      <p:sp>
        <p:nvSpPr>
          <p:cNvPr id="1027" name="Rectangle 2"/>
          <p:cNvSpPr>
            <a:spLocks noGrp="1" noChangeArrowheads="1"/>
          </p:cNvSpPr>
          <p:nvPr>
            <p:ph type="title"/>
          </p:nvPr>
        </p:nvSpPr>
        <p:spPr bwMode="auto">
          <a:xfrm>
            <a:off x="503238" y="765175"/>
            <a:ext cx="8412162" cy="828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a:t>Mastertitelformat bearbeiten</a:t>
            </a:r>
            <a:br>
              <a:rPr lang="de-DE"/>
            </a:br>
            <a:endParaRPr lang="de-DE"/>
          </a:p>
        </p:txBody>
      </p:sp>
      <p:sp>
        <p:nvSpPr>
          <p:cNvPr id="1028" name="Rectangle 3"/>
          <p:cNvSpPr>
            <a:spLocks noGrp="1" noChangeArrowheads="1"/>
          </p:cNvSpPr>
          <p:nvPr>
            <p:ph type="body" idx="1"/>
          </p:nvPr>
        </p:nvSpPr>
        <p:spPr bwMode="auto">
          <a:xfrm>
            <a:off x="503238" y="1665288"/>
            <a:ext cx="8412162" cy="4659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37" name="Rectangle 13"/>
          <p:cNvSpPr>
            <a:spLocks noChangeArrowheads="1"/>
          </p:cNvSpPr>
          <p:nvPr/>
        </p:nvSpPr>
        <p:spPr bwMode="auto">
          <a:xfrm>
            <a:off x="7512050" y="6477000"/>
            <a:ext cx="1403350" cy="76200"/>
          </a:xfrm>
          <a:prstGeom prst="rect">
            <a:avLst/>
          </a:prstGeom>
          <a:solidFill>
            <a:srgbClr val="B1C91F"/>
          </a:solidFill>
          <a:ln w="9525">
            <a:noFill/>
            <a:miter lim="800000"/>
            <a:headEnd/>
            <a:tailEnd/>
          </a:ln>
        </p:spPr>
        <p:txBody>
          <a:bodyPr wrap="none" anchor="ctr"/>
          <a:lstStyle/>
          <a:p>
            <a:pPr>
              <a:defRPr/>
            </a:pPr>
            <a:endParaRPr lang="de-DE">
              <a:ea typeface="ＭＳ Ｐゴシック" pitchFamily="1" charset="-128"/>
            </a:endParaRPr>
          </a:p>
        </p:txBody>
      </p:sp>
      <p:sp>
        <p:nvSpPr>
          <p:cNvPr id="1039" name="Rectangle 15"/>
          <p:cNvSpPr>
            <a:spLocks noChangeArrowheads="1"/>
          </p:cNvSpPr>
          <p:nvPr/>
        </p:nvSpPr>
        <p:spPr bwMode="auto">
          <a:xfrm>
            <a:off x="555625" y="6532563"/>
            <a:ext cx="8359775" cy="304800"/>
          </a:xfrm>
          <a:prstGeom prst="rect">
            <a:avLst/>
          </a:prstGeom>
          <a:noFill/>
          <a:ln w="9525">
            <a:noFill/>
            <a:miter lim="800000"/>
            <a:headEnd/>
            <a:tailEnd/>
          </a:ln>
        </p:spPr>
        <p:txBody>
          <a:bodyPr/>
          <a:lstStyle/>
          <a:p>
            <a:pPr>
              <a:tabLst>
                <a:tab pos="0" algn="l"/>
                <a:tab pos="3227388" algn="ctr"/>
                <a:tab pos="8158163" algn="r"/>
              </a:tabLst>
              <a:defRPr/>
            </a:pPr>
            <a:r>
              <a:rPr lang="de-DE" sz="1200" dirty="0">
                <a:latin typeface="Agfa Rotis Sans Serif" pitchFamily="2" charset="0"/>
                <a:ea typeface="ＭＳ Ｐゴシック" pitchFamily="1" charset="-128"/>
              </a:rPr>
              <a:t>		</a:t>
            </a:r>
            <a:r>
              <a:rPr lang="de-DE" sz="1200" b="1" dirty="0">
                <a:latin typeface="Agfa Rotis Sans Serif" pitchFamily="2" charset="0"/>
                <a:ea typeface="ＭＳ Ｐゴシック" pitchFamily="1" charset="-128"/>
              </a:rPr>
              <a:t>Ren</a:t>
            </a:r>
            <a:r>
              <a:rPr lang="de-DE" sz="1200" b="1" kern="1200" dirty="0">
                <a:solidFill>
                  <a:schemeClr val="tx1"/>
                </a:solidFill>
                <a:latin typeface="Agfa Rotis Sans Serif" pitchFamily="2" charset="0"/>
                <a:ea typeface="ＭＳ Ｐゴシック" pitchFamily="1" charset="-128"/>
                <a:cs typeface="+mn-cs"/>
              </a:rPr>
              <a:t>é</a:t>
            </a:r>
            <a:r>
              <a:rPr lang="de-DE" sz="1200" b="1" dirty="0">
                <a:latin typeface="Agfa Rotis Sans Serif" pitchFamily="2" charset="0"/>
                <a:ea typeface="ＭＳ Ｐゴシック" pitchFamily="1" charset="-128"/>
              </a:rPr>
              <a:t> Weinmann,</a:t>
            </a:r>
            <a:r>
              <a:rPr lang="de-DE" sz="1200" b="1" baseline="0" dirty="0">
                <a:latin typeface="Agfa Rotis Sans Serif" pitchFamily="2" charset="0"/>
                <a:ea typeface="ＭＳ Ｐゴシック" pitchFamily="1" charset="-128"/>
              </a:rPr>
              <a:t> </a:t>
            </a:r>
            <a:r>
              <a:rPr lang="en-US" sz="1200" b="1" baseline="0" dirty="0">
                <a:latin typeface="Agfa Rotis Sans Serif" pitchFamily="2" charset="0"/>
                <a:ea typeface="ＭＳ Ｐゴシック" pitchFamily="1" charset="-128"/>
              </a:rPr>
              <a:t>13.November 2017</a:t>
            </a:r>
            <a:r>
              <a:rPr lang="de-DE" sz="1200" dirty="0">
                <a:latin typeface="Agfa Rotis Sans Serif" pitchFamily="2" charset="0"/>
                <a:ea typeface="ＭＳ Ｐゴシック" pitchFamily="1" charset="-128"/>
              </a:rPr>
              <a:t>	Seite </a:t>
            </a:r>
            <a:fld id="{67A15276-874C-44ED-9CE2-081BB3C2FFE5}" type="slidenum">
              <a:rPr lang="de-DE" sz="1200" smtClean="0">
                <a:latin typeface="Agfa Rotis Sans Serif" pitchFamily="2" charset="0"/>
                <a:ea typeface="ＭＳ Ｐゴシック" pitchFamily="1" charset="-128"/>
              </a:rPr>
              <a:pPr>
                <a:tabLst>
                  <a:tab pos="0" algn="l"/>
                  <a:tab pos="3227388" algn="ctr"/>
                  <a:tab pos="8158163" algn="r"/>
                </a:tabLst>
                <a:defRPr/>
              </a:pPr>
              <a:t>‹Nr.›</a:t>
            </a:fld>
            <a:endParaRPr lang="de-DE" sz="1200" dirty="0">
              <a:latin typeface="Agfa Rotis Sans Serif" pitchFamily="2" charset="0"/>
              <a:ea typeface="ＭＳ Ｐゴシック" pitchFamily="1" charset="-128"/>
            </a:endParaRPr>
          </a:p>
          <a:p>
            <a:pPr algn="ctr">
              <a:defRPr/>
            </a:pPr>
            <a:endParaRPr lang="de-DE" sz="1200" dirty="0">
              <a:latin typeface="Agfa Rotis Sans Serif" pitchFamily="2" charset="0"/>
              <a:ea typeface="ＭＳ Ｐゴシック" pitchFamily="1" charset="-128"/>
            </a:endParaRPr>
          </a:p>
        </p:txBody>
      </p:sp>
      <p:pic>
        <p:nvPicPr>
          <p:cNvPr id="1031" name="Picture 19" descr="luh_logo_rgb_ppt"/>
          <p:cNvPicPr>
            <a:picLocks noChangeAspect="1" noChangeArrowheads="1"/>
          </p:cNvPicPr>
          <p:nvPr/>
        </p:nvPicPr>
        <p:blipFill>
          <a:blip r:embed="rId13" cstate="print"/>
          <a:srcRect/>
          <a:stretch>
            <a:fillRect/>
          </a:stretch>
        </p:blipFill>
        <p:spPr bwMode="auto">
          <a:xfrm>
            <a:off x="7513638" y="230188"/>
            <a:ext cx="1403350" cy="403225"/>
          </a:xfrm>
          <a:prstGeom prst="rect">
            <a:avLst/>
          </a:prstGeom>
          <a:noFill/>
          <a:ln w="9525">
            <a:noFill/>
            <a:miter lim="800000"/>
            <a:headEnd/>
            <a:tailEnd/>
          </a:ln>
        </p:spPr>
      </p:pic>
      <p:sp>
        <p:nvSpPr>
          <p:cNvPr id="1045" name="Text Box 21"/>
          <p:cNvSpPr txBox="1">
            <a:spLocks noChangeArrowheads="1"/>
          </p:cNvSpPr>
          <p:nvPr/>
        </p:nvSpPr>
        <p:spPr bwMode="auto">
          <a:xfrm>
            <a:off x="792956" y="478747"/>
            <a:ext cx="6264275" cy="227691"/>
          </a:xfrm>
          <a:prstGeom prst="rect">
            <a:avLst/>
          </a:prstGeom>
          <a:noFill/>
          <a:ln w="9525">
            <a:noFill/>
            <a:miter lim="800000"/>
            <a:headEnd/>
            <a:tailEnd/>
          </a:ln>
          <a:effectLst/>
        </p:spPr>
        <p:txBody>
          <a:bodyPr anchor="b">
            <a:spAutoFit/>
          </a:bodyPr>
          <a:lstStyle/>
          <a:p>
            <a:pPr>
              <a:lnSpc>
                <a:spcPct val="70000"/>
              </a:lnSpc>
              <a:defRPr/>
            </a:pPr>
            <a:r>
              <a:rPr lang="de-DE" sz="1200" b="1" dirty="0">
                <a:latin typeface="+mj-lt"/>
                <a:ea typeface="ＭＳ Ｐゴシック" pitchFamily="1" charset="-128"/>
              </a:rPr>
              <a:t>        </a:t>
            </a:r>
            <a:r>
              <a:rPr lang="de-DE" sz="1200" b="0" i="0" u="none" strike="noStrike" kern="1200" baseline="0" dirty="0">
                <a:solidFill>
                  <a:schemeClr val="tx1"/>
                </a:solidFill>
                <a:latin typeface="+mj-lt"/>
                <a:ea typeface="MS PGothic" pitchFamily="34" charset="-128"/>
                <a:cs typeface="+mn-cs"/>
              </a:rPr>
              <a:t>Institut für Mikroelektronische Systeme</a:t>
            </a:r>
            <a:endParaRPr lang="de-DE" sz="1200" b="1" dirty="0">
              <a:latin typeface="+mj-lt"/>
              <a:ea typeface="ＭＳ Ｐゴシック" pitchFamily="1" charset="-128"/>
            </a:endParaRPr>
          </a:p>
        </p:txBody>
      </p:sp>
      <p:pic>
        <p:nvPicPr>
          <p:cNvPr id="2" name="Picture 22" descr="Y:\doc\Vorlagen\corporatedesign\IMS_Logo\ims_logo_bildmarke.tif"/>
          <p:cNvPicPr>
            <a:picLocks noChangeAspect="1" noChangeArrowheads="1"/>
          </p:cNvPicPr>
          <p:nvPr/>
        </p:nvPicPr>
        <p:blipFill>
          <a:blip r:embed="rId14" cstate="print"/>
          <a:srcRect/>
          <a:stretch>
            <a:fillRect/>
          </a:stretch>
        </p:blipFill>
        <p:spPr bwMode="auto">
          <a:xfrm>
            <a:off x="555625" y="192881"/>
            <a:ext cx="474662" cy="4778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dt="0"/>
  <p:txStyles>
    <p:titleStyle>
      <a:lvl1pPr algn="l" rtl="0" eaLnBrk="1" fontAlgn="base" hangingPunct="1">
        <a:lnSpc>
          <a:spcPct val="80000"/>
        </a:lnSpc>
        <a:spcBef>
          <a:spcPct val="0"/>
        </a:spcBef>
        <a:spcAft>
          <a:spcPct val="0"/>
        </a:spcAft>
        <a:defRPr sz="2800" b="1">
          <a:solidFill>
            <a:srgbClr val="00519E"/>
          </a:solidFill>
          <a:latin typeface="+mj-lt"/>
          <a:ea typeface="MS PGothic" pitchFamily="34" charset="-128"/>
          <a:cs typeface="+mj-cs"/>
        </a:defRPr>
      </a:lvl1pPr>
      <a:lvl2pPr algn="l" rtl="0" eaLnBrk="1" fontAlgn="base" hangingPunct="1">
        <a:lnSpc>
          <a:spcPct val="80000"/>
        </a:lnSpc>
        <a:spcBef>
          <a:spcPct val="0"/>
        </a:spcBef>
        <a:spcAft>
          <a:spcPct val="0"/>
        </a:spcAft>
        <a:defRPr sz="2800" b="1">
          <a:solidFill>
            <a:srgbClr val="00519E"/>
          </a:solidFill>
          <a:latin typeface="Agfa Rotis Sans Serif" pitchFamily="2" charset="0"/>
          <a:ea typeface="MS PGothic" pitchFamily="34" charset="-128"/>
        </a:defRPr>
      </a:lvl2pPr>
      <a:lvl3pPr algn="l" rtl="0" eaLnBrk="1" fontAlgn="base" hangingPunct="1">
        <a:lnSpc>
          <a:spcPct val="80000"/>
        </a:lnSpc>
        <a:spcBef>
          <a:spcPct val="0"/>
        </a:spcBef>
        <a:spcAft>
          <a:spcPct val="0"/>
        </a:spcAft>
        <a:defRPr sz="2800" b="1">
          <a:solidFill>
            <a:srgbClr val="00519E"/>
          </a:solidFill>
          <a:latin typeface="Agfa Rotis Sans Serif" pitchFamily="2" charset="0"/>
          <a:ea typeface="MS PGothic" pitchFamily="34" charset="-128"/>
        </a:defRPr>
      </a:lvl3pPr>
      <a:lvl4pPr algn="l" rtl="0" eaLnBrk="1" fontAlgn="base" hangingPunct="1">
        <a:lnSpc>
          <a:spcPct val="80000"/>
        </a:lnSpc>
        <a:spcBef>
          <a:spcPct val="0"/>
        </a:spcBef>
        <a:spcAft>
          <a:spcPct val="0"/>
        </a:spcAft>
        <a:defRPr sz="2800" b="1">
          <a:solidFill>
            <a:srgbClr val="00519E"/>
          </a:solidFill>
          <a:latin typeface="Agfa Rotis Sans Serif" pitchFamily="2" charset="0"/>
          <a:ea typeface="MS PGothic" pitchFamily="34" charset="-128"/>
        </a:defRPr>
      </a:lvl4pPr>
      <a:lvl5pPr algn="l" rtl="0" eaLnBrk="1" fontAlgn="base" hangingPunct="1">
        <a:lnSpc>
          <a:spcPct val="80000"/>
        </a:lnSpc>
        <a:spcBef>
          <a:spcPct val="0"/>
        </a:spcBef>
        <a:spcAft>
          <a:spcPct val="0"/>
        </a:spcAft>
        <a:defRPr sz="2800" b="1">
          <a:solidFill>
            <a:srgbClr val="00519E"/>
          </a:solidFill>
          <a:latin typeface="Agfa Rotis Sans Serif" pitchFamily="2" charset="0"/>
          <a:ea typeface="MS PGothic" pitchFamily="34" charset="-128"/>
        </a:defRPr>
      </a:lvl5pPr>
      <a:lvl6pPr marL="457200" algn="l" rtl="0" eaLnBrk="1" fontAlgn="base" hangingPunct="1">
        <a:lnSpc>
          <a:spcPct val="80000"/>
        </a:lnSpc>
        <a:spcBef>
          <a:spcPct val="0"/>
        </a:spcBef>
        <a:spcAft>
          <a:spcPct val="0"/>
        </a:spcAft>
        <a:defRPr sz="2800" b="1">
          <a:solidFill>
            <a:srgbClr val="00519E"/>
          </a:solidFill>
          <a:latin typeface="Agfa Rotis Sans Serif" pitchFamily="2" charset="0"/>
          <a:ea typeface="ＭＳ Ｐゴシック" pitchFamily="1" charset="-128"/>
        </a:defRPr>
      </a:lvl6pPr>
      <a:lvl7pPr marL="914400" algn="l" rtl="0" eaLnBrk="1" fontAlgn="base" hangingPunct="1">
        <a:lnSpc>
          <a:spcPct val="80000"/>
        </a:lnSpc>
        <a:spcBef>
          <a:spcPct val="0"/>
        </a:spcBef>
        <a:spcAft>
          <a:spcPct val="0"/>
        </a:spcAft>
        <a:defRPr sz="2800" b="1">
          <a:solidFill>
            <a:srgbClr val="00519E"/>
          </a:solidFill>
          <a:latin typeface="Agfa Rotis Sans Serif" pitchFamily="2" charset="0"/>
          <a:ea typeface="ＭＳ Ｐゴシック" pitchFamily="1" charset="-128"/>
        </a:defRPr>
      </a:lvl7pPr>
      <a:lvl8pPr marL="1371600" algn="l" rtl="0" eaLnBrk="1" fontAlgn="base" hangingPunct="1">
        <a:lnSpc>
          <a:spcPct val="80000"/>
        </a:lnSpc>
        <a:spcBef>
          <a:spcPct val="0"/>
        </a:spcBef>
        <a:spcAft>
          <a:spcPct val="0"/>
        </a:spcAft>
        <a:defRPr sz="2800" b="1">
          <a:solidFill>
            <a:srgbClr val="00519E"/>
          </a:solidFill>
          <a:latin typeface="Agfa Rotis Sans Serif" pitchFamily="2" charset="0"/>
          <a:ea typeface="ＭＳ Ｐゴシック" pitchFamily="1" charset="-128"/>
        </a:defRPr>
      </a:lvl8pPr>
      <a:lvl9pPr marL="1828800" algn="l" rtl="0" eaLnBrk="1" fontAlgn="base" hangingPunct="1">
        <a:lnSpc>
          <a:spcPct val="80000"/>
        </a:lnSpc>
        <a:spcBef>
          <a:spcPct val="0"/>
        </a:spcBef>
        <a:spcAft>
          <a:spcPct val="0"/>
        </a:spcAft>
        <a:defRPr sz="2800" b="1">
          <a:solidFill>
            <a:srgbClr val="00519E"/>
          </a:solidFill>
          <a:latin typeface="Agfa Rotis Sans Serif" pitchFamily="2" charset="0"/>
          <a:ea typeface="ＭＳ Ｐゴシック" pitchFamily="1" charset="-128"/>
        </a:defRPr>
      </a:lvl9pPr>
    </p:titleStyle>
    <p:bodyStyle>
      <a:lvl1pPr marL="342900" indent="-342900" algn="l" rtl="0" eaLnBrk="1" fontAlgn="base" hangingPunct="1">
        <a:spcBef>
          <a:spcPct val="20000"/>
        </a:spcBef>
        <a:spcAft>
          <a:spcPct val="0"/>
        </a:spcAft>
        <a:buClr>
          <a:schemeClr val="bg2"/>
        </a:buClr>
        <a:buFont typeface="Wingdings" pitchFamily="2" charset="2"/>
        <a:buChar char="§"/>
        <a:defRPr sz="2400">
          <a:solidFill>
            <a:schemeClr val="tx1"/>
          </a:solidFill>
          <a:latin typeface="+mn-lt"/>
          <a:ea typeface="MS PGothic" pitchFamily="34" charset="-128"/>
          <a:cs typeface="+mn-cs"/>
        </a:defRPr>
      </a:lvl1pPr>
      <a:lvl2pPr marL="742950" indent="-285750" algn="l" rtl="0" eaLnBrk="1" fontAlgn="base" hangingPunct="1">
        <a:spcBef>
          <a:spcPct val="20000"/>
        </a:spcBef>
        <a:spcAft>
          <a:spcPct val="0"/>
        </a:spcAft>
        <a:buClr>
          <a:schemeClr val="bg2"/>
        </a:buClr>
        <a:buFont typeface="Wingdings" pitchFamily="2" charset="2"/>
        <a:buChar char="§"/>
        <a:defRPr sz="2400">
          <a:solidFill>
            <a:schemeClr val="tx1"/>
          </a:solidFill>
          <a:latin typeface="+mn-lt"/>
          <a:ea typeface="MS PGothic" pitchFamily="34" charset="-128"/>
        </a:defRPr>
      </a:lvl2pPr>
      <a:lvl3pPr marL="1143000" indent="-228600" algn="l" rtl="0" eaLnBrk="1" fontAlgn="base" hangingPunct="1">
        <a:spcBef>
          <a:spcPct val="20000"/>
        </a:spcBef>
        <a:spcAft>
          <a:spcPct val="0"/>
        </a:spcAft>
        <a:buClr>
          <a:schemeClr val="bg2"/>
        </a:buClr>
        <a:buFont typeface="Wingdings" pitchFamily="2" charset="2"/>
        <a:buChar char="§"/>
        <a:defRPr sz="2400">
          <a:solidFill>
            <a:schemeClr val="tx1"/>
          </a:solidFill>
          <a:latin typeface="+mn-lt"/>
          <a:ea typeface="MS PGothic" pitchFamily="34" charset="-128"/>
        </a:defRPr>
      </a:lvl3pPr>
      <a:lvl4pPr marL="1600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S PGothic" pitchFamily="34" charset="-128"/>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S PGothic" pitchFamily="34" charset="-128"/>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503238" y="1591592"/>
            <a:ext cx="8412162" cy="612775"/>
          </a:xfrm>
        </p:spPr>
        <p:txBody>
          <a:bodyPr/>
          <a:lstStyle/>
          <a:p>
            <a:r>
              <a:rPr lang="de-DE" sz="2800" b="0" dirty="0"/>
              <a:t>Verlustleistungsoptimierung von Registerzugriffen in</a:t>
            </a:r>
            <a:br>
              <a:rPr lang="de-DE" sz="2800" b="0" dirty="0"/>
            </a:br>
            <a:r>
              <a:rPr lang="de-DE" sz="2800" b="0" dirty="0"/>
              <a:t>einem Hörgeräteprozessor durch den Einsatz von</a:t>
            </a:r>
            <a:br>
              <a:rPr lang="de-DE" sz="2800" b="0" dirty="0"/>
            </a:br>
            <a:r>
              <a:rPr lang="de-DE" sz="2800" b="0" dirty="0"/>
              <a:t>genetischen Optimierungsalgorithmen</a:t>
            </a:r>
            <a:endParaRPr lang="en-US" sz="2400" dirty="0"/>
          </a:p>
        </p:txBody>
      </p:sp>
      <p:sp>
        <p:nvSpPr>
          <p:cNvPr id="3" name="Untertitel 2"/>
          <p:cNvSpPr>
            <a:spLocks noGrp="1"/>
          </p:cNvSpPr>
          <p:nvPr>
            <p:ph type="subTitle" idx="1"/>
          </p:nvPr>
        </p:nvSpPr>
        <p:spPr/>
        <p:txBody>
          <a:bodyPr/>
          <a:lstStyle/>
          <a:p>
            <a:pPr algn="ctr"/>
            <a:r>
              <a:rPr lang="de-DE" dirty="0"/>
              <a:t>Masterarbeit	René Weinmann</a:t>
            </a:r>
          </a:p>
        </p:txBody>
      </p:sp>
      <p:sp>
        <p:nvSpPr>
          <p:cNvPr id="4" name="Textfeld 3"/>
          <p:cNvSpPr txBox="1"/>
          <p:nvPr/>
        </p:nvSpPr>
        <p:spPr>
          <a:xfrm>
            <a:off x="3668234" y="2904709"/>
            <a:ext cx="5385914" cy="954107"/>
          </a:xfrm>
          <a:prstGeom prst="rect">
            <a:avLst/>
          </a:prstGeom>
          <a:noFill/>
        </p:spPr>
        <p:txBody>
          <a:bodyPr wrap="square" rtlCol="0">
            <a:spAutoFit/>
          </a:bodyPr>
          <a:lstStyle/>
          <a:p>
            <a:r>
              <a:rPr lang="de-DE" sz="1400" dirty="0"/>
              <a:t>Erstprüfer: Jun.-Prof. Dr.-Ing. Guillermo </a:t>
            </a:r>
            <a:r>
              <a:rPr lang="de-DE" sz="1400" dirty="0" err="1"/>
              <a:t>Payá-Vayá</a:t>
            </a:r>
            <a:endParaRPr lang="de-DE" sz="1400" dirty="0"/>
          </a:p>
          <a:p>
            <a:r>
              <a:rPr lang="de-DE" sz="1400" dirty="0"/>
              <a:t>Zweitprüfer: Prof. Dr.-Ing. Holger Blume</a:t>
            </a:r>
            <a:r>
              <a:rPr lang="de-DE" sz="1400" dirty="0">
                <a:latin typeface="+mn-lt"/>
              </a:rPr>
              <a:t>	</a:t>
            </a:r>
          </a:p>
          <a:p>
            <a:r>
              <a:rPr lang="de-DE" sz="1400" dirty="0"/>
              <a:t>Betreuer: Dipl.-Ing. Lukas Gerlach, M. Sc. Florian </a:t>
            </a:r>
            <a:r>
              <a:rPr lang="de-DE" sz="1400" dirty="0" err="1"/>
              <a:t>Giesemann</a:t>
            </a:r>
            <a:endParaRPr lang="de-DE" sz="1400" dirty="0"/>
          </a:p>
          <a:p>
            <a:r>
              <a:rPr lang="de-DE" sz="1400" dirty="0">
                <a:latin typeface="+mn-lt"/>
              </a:rPr>
              <a:t>	</a:t>
            </a:r>
          </a:p>
        </p:txBody>
      </p:sp>
    </p:spTree>
    <p:extLst>
      <p:ext uri="{BB962C8B-B14F-4D97-AF65-F5344CB8AC3E}">
        <p14:creationId xmlns:p14="http://schemas.microsoft.com/office/powerpoint/2010/main" val="2909822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b="1" dirty="0"/>
              <a:t>ADD</a:t>
            </a:r>
            <a:r>
              <a:rPr lang="de-DE" dirty="0"/>
              <a:t> VxR0 V0R0 V0R2</a:t>
            </a:r>
          </a:p>
          <a:p>
            <a:pPr marL="0" indent="0">
              <a:buNone/>
            </a:pPr>
            <a:r>
              <a:rPr lang="de-DE" b="1" dirty="0"/>
              <a:t>OR</a:t>
            </a:r>
            <a:r>
              <a:rPr lang="de-DE" dirty="0"/>
              <a:t>   V1R1 VxR0 V1R3</a:t>
            </a:r>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a:t>Register-Allokation</a:t>
            </a:r>
          </a:p>
        </p:txBody>
      </p:sp>
      <p:graphicFrame>
        <p:nvGraphicFramePr>
          <p:cNvPr id="4" name="Tabelle 3"/>
          <p:cNvGraphicFramePr>
            <a:graphicFrameLocks noGrp="1"/>
          </p:cNvGraphicFramePr>
          <p:nvPr>
            <p:extLst>
              <p:ext uri="{D42A27DB-BD31-4B8C-83A1-F6EECF244321}">
                <p14:modId xmlns:p14="http://schemas.microsoft.com/office/powerpoint/2010/main" val="3263079399"/>
              </p:ext>
            </p:extLst>
          </p:nvPr>
        </p:nvGraphicFramePr>
        <p:xfrm>
          <a:off x="1661319" y="3810000"/>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solidFill>
                      <a:schemeClr val="bg2">
                        <a:lumMod val="40000"/>
                        <a:lumOff val="60000"/>
                      </a:schemeClr>
                    </a:solidFill>
                  </a:tcPr>
                </a:tc>
                <a:tc>
                  <a:txBody>
                    <a:bodyPr/>
                    <a:lstStyle/>
                    <a:p>
                      <a:pPr algn="ctr"/>
                      <a:r>
                        <a:rPr lang="de-DE" dirty="0"/>
                        <a:t>1</a:t>
                      </a:r>
                    </a:p>
                  </a:txBody>
                  <a:tcPr/>
                </a:tc>
                <a:tc>
                  <a:txBody>
                    <a:bodyPr/>
                    <a:lstStyle/>
                    <a:p>
                      <a:pPr algn="ctr"/>
                      <a:r>
                        <a:rPr lang="de-DE" dirty="0"/>
                        <a:t>2</a:t>
                      </a:r>
                    </a:p>
                  </a:txBody>
                  <a:tcPr>
                    <a:solidFill>
                      <a:schemeClr val="bg2">
                        <a:lumMod val="40000"/>
                        <a:lumOff val="60000"/>
                      </a:schemeClr>
                    </a:solidFill>
                  </a:tcPr>
                </a:tc>
                <a:tc>
                  <a:txBody>
                    <a:bodyPr/>
                    <a:lstStyle/>
                    <a:p>
                      <a:pPr algn="ctr"/>
                      <a:r>
                        <a:rPr lang="de-DE" dirty="0"/>
                        <a:t>3</a:t>
                      </a:r>
                    </a:p>
                  </a:txBody>
                  <a:tcPr/>
                </a:tc>
                <a:tc>
                  <a:txBody>
                    <a:bodyPr/>
                    <a:lstStyle/>
                    <a:p>
                      <a:pPr algn="ctr"/>
                      <a:r>
                        <a:rPr lang="de-DE" dirty="0"/>
                        <a:t>4</a:t>
                      </a:r>
                    </a:p>
                  </a:txBody>
                  <a:tcPr/>
                </a:tc>
                <a:tc>
                  <a:txBody>
                    <a:bodyPr/>
                    <a:lstStyle/>
                    <a:p>
                      <a:pPr algn="ctr"/>
                      <a:r>
                        <a:rPr lang="de-DE" dirty="0"/>
                        <a:t>5</a:t>
                      </a:r>
                    </a:p>
                  </a:txBody>
                  <a:tcPr>
                    <a:solidFill>
                      <a:srgbClr val="FF0000"/>
                    </a:solidFill>
                  </a:tcPr>
                </a:tc>
                <a:extLst>
                  <a:ext uri="{0D108BD9-81ED-4DB2-BD59-A6C34878D82A}">
                    <a16:rowId xmlns:a16="http://schemas.microsoft.com/office/drawing/2014/main" val="3031734940"/>
                  </a:ext>
                </a:extLst>
              </a:tr>
            </a:tbl>
          </a:graphicData>
        </a:graphic>
      </p:graphicFrame>
      <p:sp>
        <p:nvSpPr>
          <p:cNvPr id="5" name="Textfeld 4"/>
          <p:cNvSpPr txBox="1"/>
          <p:nvPr/>
        </p:nvSpPr>
        <p:spPr>
          <a:xfrm>
            <a:off x="1661318" y="3383985"/>
            <a:ext cx="2377281" cy="461665"/>
          </a:xfrm>
          <a:prstGeom prst="rect">
            <a:avLst/>
          </a:prstGeom>
          <a:noFill/>
        </p:spPr>
        <p:txBody>
          <a:bodyPr wrap="square" rtlCol="0">
            <a:spAutoFit/>
          </a:bodyPr>
          <a:lstStyle/>
          <a:p>
            <a:r>
              <a:rPr lang="de-DE" dirty="0"/>
              <a:t>Register-File 0</a:t>
            </a:r>
          </a:p>
        </p:txBody>
      </p:sp>
      <p:graphicFrame>
        <p:nvGraphicFramePr>
          <p:cNvPr id="6" name="Tabelle 5"/>
          <p:cNvGraphicFramePr>
            <a:graphicFrameLocks noGrp="1"/>
          </p:cNvGraphicFramePr>
          <p:nvPr>
            <p:extLst>
              <p:ext uri="{D42A27DB-BD31-4B8C-83A1-F6EECF244321}">
                <p14:modId xmlns:p14="http://schemas.microsoft.com/office/powerpoint/2010/main" val="2725086079"/>
              </p:ext>
            </p:extLst>
          </p:nvPr>
        </p:nvGraphicFramePr>
        <p:xfrm>
          <a:off x="1661319" y="4642644"/>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tc>
                <a:tc>
                  <a:txBody>
                    <a:bodyPr/>
                    <a:lstStyle/>
                    <a:p>
                      <a:pPr algn="ctr"/>
                      <a:r>
                        <a:rPr lang="de-DE" dirty="0"/>
                        <a:t>1</a:t>
                      </a:r>
                    </a:p>
                  </a:txBody>
                  <a:tcPr>
                    <a:solidFill>
                      <a:srgbClr val="D6D6D6"/>
                    </a:solidFill>
                  </a:tcPr>
                </a:tc>
                <a:tc>
                  <a:txBody>
                    <a:bodyPr/>
                    <a:lstStyle/>
                    <a:p>
                      <a:pPr algn="ctr"/>
                      <a:r>
                        <a:rPr lang="de-DE" dirty="0"/>
                        <a:t>2</a:t>
                      </a:r>
                    </a:p>
                  </a:txBody>
                  <a:tcPr/>
                </a:tc>
                <a:tc>
                  <a:txBody>
                    <a:bodyPr/>
                    <a:lstStyle/>
                    <a:p>
                      <a:pPr algn="ctr"/>
                      <a:r>
                        <a:rPr lang="de-DE" dirty="0"/>
                        <a:t>3</a:t>
                      </a:r>
                    </a:p>
                  </a:txBody>
                  <a:tcPr>
                    <a:solidFill>
                      <a:schemeClr val="bg2">
                        <a:lumMod val="40000"/>
                        <a:lumOff val="60000"/>
                      </a:schemeClr>
                    </a:solidFill>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7" name="Textfeld 6"/>
          <p:cNvSpPr txBox="1"/>
          <p:nvPr/>
        </p:nvSpPr>
        <p:spPr>
          <a:xfrm>
            <a:off x="1661319" y="4252278"/>
            <a:ext cx="2377281" cy="461665"/>
          </a:xfrm>
          <a:prstGeom prst="rect">
            <a:avLst/>
          </a:prstGeom>
          <a:noFill/>
        </p:spPr>
        <p:txBody>
          <a:bodyPr wrap="square" rtlCol="0">
            <a:spAutoFit/>
          </a:bodyPr>
          <a:lstStyle/>
          <a:p>
            <a:r>
              <a:rPr lang="de-DE" dirty="0"/>
              <a:t>Register-File 1</a:t>
            </a:r>
          </a:p>
        </p:txBody>
      </p:sp>
    </p:spTree>
    <p:extLst>
      <p:ext uri="{BB962C8B-B14F-4D97-AF65-F5344CB8AC3E}">
        <p14:creationId xmlns:p14="http://schemas.microsoft.com/office/powerpoint/2010/main" val="2252682216"/>
      </p:ext>
    </p:extLst>
  </p:cSld>
  <p:clrMapOvr>
    <a:masterClrMapping/>
  </p:clrMapOvr>
  <mc:AlternateContent xmlns:mc="http://schemas.openxmlformats.org/markup-compatibility/2006">
    <mc:Choice xmlns:p14="http://schemas.microsoft.com/office/powerpoint/2010/main" Requires="p14">
      <p:transition spd="slow" p14:dur="2000" advClick="0" advTm="500"/>
    </mc:Choice>
    <mc:Fallback>
      <p:transition spd="slow" advClick="0" advTm="5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b="1" dirty="0"/>
              <a:t>ADD</a:t>
            </a:r>
            <a:r>
              <a:rPr lang="de-DE" dirty="0"/>
              <a:t> VxR0 V0R0 V0R2</a:t>
            </a:r>
          </a:p>
          <a:p>
            <a:pPr marL="0" indent="0">
              <a:buNone/>
            </a:pPr>
            <a:r>
              <a:rPr lang="de-DE" b="1" dirty="0"/>
              <a:t>OR</a:t>
            </a:r>
            <a:r>
              <a:rPr lang="de-DE" dirty="0"/>
              <a:t>   V1R1 VxR0 V1R3</a:t>
            </a:r>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a:t>Register-Allokation</a:t>
            </a:r>
          </a:p>
        </p:txBody>
      </p:sp>
      <p:graphicFrame>
        <p:nvGraphicFramePr>
          <p:cNvPr id="4" name="Tabelle 3"/>
          <p:cNvGraphicFramePr>
            <a:graphicFrameLocks noGrp="1"/>
          </p:cNvGraphicFramePr>
          <p:nvPr>
            <p:extLst>
              <p:ext uri="{D42A27DB-BD31-4B8C-83A1-F6EECF244321}">
                <p14:modId xmlns:p14="http://schemas.microsoft.com/office/powerpoint/2010/main" val="3806477195"/>
              </p:ext>
            </p:extLst>
          </p:nvPr>
        </p:nvGraphicFramePr>
        <p:xfrm>
          <a:off x="1661319" y="3810000"/>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solidFill>
                      <a:schemeClr val="bg2">
                        <a:lumMod val="40000"/>
                        <a:lumOff val="60000"/>
                      </a:schemeClr>
                    </a:solidFill>
                  </a:tcPr>
                </a:tc>
                <a:tc>
                  <a:txBody>
                    <a:bodyPr/>
                    <a:lstStyle/>
                    <a:p>
                      <a:pPr algn="ctr"/>
                      <a:r>
                        <a:rPr lang="de-DE" dirty="0"/>
                        <a:t>1</a:t>
                      </a:r>
                    </a:p>
                  </a:txBody>
                  <a:tcPr/>
                </a:tc>
                <a:tc>
                  <a:txBody>
                    <a:bodyPr/>
                    <a:lstStyle/>
                    <a:p>
                      <a:pPr algn="ctr"/>
                      <a:r>
                        <a:rPr lang="de-DE" dirty="0"/>
                        <a:t>2</a:t>
                      </a:r>
                    </a:p>
                  </a:txBody>
                  <a:tcPr>
                    <a:solidFill>
                      <a:schemeClr val="bg2">
                        <a:lumMod val="40000"/>
                        <a:lumOff val="60000"/>
                      </a:schemeClr>
                    </a:solidFill>
                  </a:tcPr>
                </a:tc>
                <a:tc>
                  <a:txBody>
                    <a:bodyPr/>
                    <a:lstStyle/>
                    <a:p>
                      <a:pPr algn="ctr"/>
                      <a:r>
                        <a:rPr lang="de-DE" dirty="0"/>
                        <a:t>3</a:t>
                      </a:r>
                    </a:p>
                  </a:txBody>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5" name="Textfeld 4"/>
          <p:cNvSpPr txBox="1"/>
          <p:nvPr/>
        </p:nvSpPr>
        <p:spPr>
          <a:xfrm>
            <a:off x="1661318" y="3383985"/>
            <a:ext cx="2377281" cy="461665"/>
          </a:xfrm>
          <a:prstGeom prst="rect">
            <a:avLst/>
          </a:prstGeom>
          <a:noFill/>
        </p:spPr>
        <p:txBody>
          <a:bodyPr wrap="square" rtlCol="0">
            <a:spAutoFit/>
          </a:bodyPr>
          <a:lstStyle/>
          <a:p>
            <a:r>
              <a:rPr lang="de-DE" dirty="0"/>
              <a:t>Register-File 0</a:t>
            </a:r>
          </a:p>
        </p:txBody>
      </p:sp>
      <p:graphicFrame>
        <p:nvGraphicFramePr>
          <p:cNvPr id="6" name="Tabelle 5"/>
          <p:cNvGraphicFramePr>
            <a:graphicFrameLocks noGrp="1"/>
          </p:cNvGraphicFramePr>
          <p:nvPr>
            <p:extLst>
              <p:ext uri="{D42A27DB-BD31-4B8C-83A1-F6EECF244321}">
                <p14:modId xmlns:p14="http://schemas.microsoft.com/office/powerpoint/2010/main" val="448235001"/>
              </p:ext>
            </p:extLst>
          </p:nvPr>
        </p:nvGraphicFramePr>
        <p:xfrm>
          <a:off x="1661319" y="4642644"/>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solidFill>
                      <a:srgbClr val="FF0000"/>
                    </a:solidFill>
                  </a:tcPr>
                </a:tc>
                <a:tc>
                  <a:txBody>
                    <a:bodyPr/>
                    <a:lstStyle/>
                    <a:p>
                      <a:pPr algn="ctr"/>
                      <a:r>
                        <a:rPr lang="de-DE" dirty="0"/>
                        <a:t>1</a:t>
                      </a:r>
                    </a:p>
                  </a:txBody>
                  <a:tcPr>
                    <a:solidFill>
                      <a:srgbClr val="D6D6D6"/>
                    </a:solidFill>
                  </a:tcPr>
                </a:tc>
                <a:tc>
                  <a:txBody>
                    <a:bodyPr/>
                    <a:lstStyle/>
                    <a:p>
                      <a:pPr algn="ctr"/>
                      <a:r>
                        <a:rPr lang="de-DE" dirty="0"/>
                        <a:t>2</a:t>
                      </a:r>
                    </a:p>
                  </a:txBody>
                  <a:tcPr/>
                </a:tc>
                <a:tc>
                  <a:txBody>
                    <a:bodyPr/>
                    <a:lstStyle/>
                    <a:p>
                      <a:pPr algn="ctr"/>
                      <a:r>
                        <a:rPr lang="de-DE" dirty="0"/>
                        <a:t>3</a:t>
                      </a:r>
                    </a:p>
                  </a:txBody>
                  <a:tcPr>
                    <a:solidFill>
                      <a:schemeClr val="bg2">
                        <a:lumMod val="40000"/>
                        <a:lumOff val="60000"/>
                      </a:schemeClr>
                    </a:solidFill>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7" name="Textfeld 6"/>
          <p:cNvSpPr txBox="1"/>
          <p:nvPr/>
        </p:nvSpPr>
        <p:spPr>
          <a:xfrm>
            <a:off x="1661319" y="4252278"/>
            <a:ext cx="2377281" cy="461665"/>
          </a:xfrm>
          <a:prstGeom prst="rect">
            <a:avLst/>
          </a:prstGeom>
          <a:noFill/>
        </p:spPr>
        <p:txBody>
          <a:bodyPr wrap="square" rtlCol="0">
            <a:spAutoFit/>
          </a:bodyPr>
          <a:lstStyle/>
          <a:p>
            <a:r>
              <a:rPr lang="de-DE" dirty="0"/>
              <a:t>Register-File 1</a:t>
            </a:r>
          </a:p>
        </p:txBody>
      </p:sp>
    </p:spTree>
    <p:extLst>
      <p:ext uri="{BB962C8B-B14F-4D97-AF65-F5344CB8AC3E}">
        <p14:creationId xmlns:p14="http://schemas.microsoft.com/office/powerpoint/2010/main" val="2703815401"/>
      </p:ext>
    </p:extLst>
  </p:cSld>
  <p:clrMapOvr>
    <a:masterClrMapping/>
  </p:clrMapOvr>
  <mc:AlternateContent xmlns:mc="http://schemas.openxmlformats.org/markup-compatibility/2006">
    <mc:Choice xmlns:p14="http://schemas.microsoft.com/office/powerpoint/2010/main" Requires="p14">
      <p:transition spd="slow" p14:dur="2000" advClick="0" advTm="500"/>
    </mc:Choice>
    <mc:Fallback>
      <p:transition spd="slow" advClick="0" advTm="5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b="1" dirty="0"/>
              <a:t>ADD</a:t>
            </a:r>
            <a:r>
              <a:rPr lang="de-DE" dirty="0"/>
              <a:t> VxR0 V0R0 V0R2</a:t>
            </a:r>
          </a:p>
          <a:p>
            <a:pPr marL="0" indent="0">
              <a:buNone/>
            </a:pPr>
            <a:r>
              <a:rPr lang="de-DE" b="1" dirty="0"/>
              <a:t>OR</a:t>
            </a:r>
            <a:r>
              <a:rPr lang="de-DE" dirty="0"/>
              <a:t>   V1R1 VxR0 V1R3</a:t>
            </a:r>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a:t>Register-Allokation</a:t>
            </a:r>
          </a:p>
        </p:txBody>
      </p:sp>
      <p:graphicFrame>
        <p:nvGraphicFramePr>
          <p:cNvPr id="4" name="Tabelle 3"/>
          <p:cNvGraphicFramePr>
            <a:graphicFrameLocks noGrp="1"/>
          </p:cNvGraphicFramePr>
          <p:nvPr>
            <p:extLst>
              <p:ext uri="{D42A27DB-BD31-4B8C-83A1-F6EECF244321}">
                <p14:modId xmlns:p14="http://schemas.microsoft.com/office/powerpoint/2010/main" val="2200967877"/>
              </p:ext>
            </p:extLst>
          </p:nvPr>
        </p:nvGraphicFramePr>
        <p:xfrm>
          <a:off x="1661319" y="3810000"/>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solidFill>
                      <a:schemeClr val="bg2">
                        <a:lumMod val="40000"/>
                        <a:lumOff val="60000"/>
                      </a:schemeClr>
                    </a:solidFill>
                  </a:tcPr>
                </a:tc>
                <a:tc>
                  <a:txBody>
                    <a:bodyPr/>
                    <a:lstStyle/>
                    <a:p>
                      <a:pPr algn="ctr"/>
                      <a:r>
                        <a:rPr lang="de-DE" dirty="0"/>
                        <a:t>1</a:t>
                      </a:r>
                    </a:p>
                  </a:txBody>
                  <a:tcPr/>
                </a:tc>
                <a:tc>
                  <a:txBody>
                    <a:bodyPr/>
                    <a:lstStyle/>
                    <a:p>
                      <a:pPr algn="ctr"/>
                      <a:r>
                        <a:rPr lang="de-DE" dirty="0"/>
                        <a:t>2</a:t>
                      </a:r>
                    </a:p>
                  </a:txBody>
                  <a:tcPr>
                    <a:solidFill>
                      <a:schemeClr val="bg2">
                        <a:lumMod val="40000"/>
                        <a:lumOff val="60000"/>
                      </a:schemeClr>
                    </a:solidFill>
                  </a:tcPr>
                </a:tc>
                <a:tc>
                  <a:txBody>
                    <a:bodyPr/>
                    <a:lstStyle/>
                    <a:p>
                      <a:pPr algn="ctr"/>
                      <a:r>
                        <a:rPr lang="de-DE" dirty="0"/>
                        <a:t>3</a:t>
                      </a:r>
                    </a:p>
                  </a:txBody>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5" name="Textfeld 4"/>
          <p:cNvSpPr txBox="1"/>
          <p:nvPr/>
        </p:nvSpPr>
        <p:spPr>
          <a:xfrm>
            <a:off x="1661318" y="3383985"/>
            <a:ext cx="2377281" cy="461665"/>
          </a:xfrm>
          <a:prstGeom prst="rect">
            <a:avLst/>
          </a:prstGeom>
          <a:noFill/>
        </p:spPr>
        <p:txBody>
          <a:bodyPr wrap="square" rtlCol="0">
            <a:spAutoFit/>
          </a:bodyPr>
          <a:lstStyle/>
          <a:p>
            <a:r>
              <a:rPr lang="de-DE" dirty="0"/>
              <a:t>Register-File 0</a:t>
            </a:r>
          </a:p>
        </p:txBody>
      </p:sp>
      <p:graphicFrame>
        <p:nvGraphicFramePr>
          <p:cNvPr id="6" name="Tabelle 5"/>
          <p:cNvGraphicFramePr>
            <a:graphicFrameLocks noGrp="1"/>
          </p:cNvGraphicFramePr>
          <p:nvPr>
            <p:extLst>
              <p:ext uri="{D42A27DB-BD31-4B8C-83A1-F6EECF244321}">
                <p14:modId xmlns:p14="http://schemas.microsoft.com/office/powerpoint/2010/main" val="34722287"/>
              </p:ext>
            </p:extLst>
          </p:nvPr>
        </p:nvGraphicFramePr>
        <p:xfrm>
          <a:off x="1661319" y="4642644"/>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tc>
                <a:tc>
                  <a:txBody>
                    <a:bodyPr/>
                    <a:lstStyle/>
                    <a:p>
                      <a:pPr algn="ctr"/>
                      <a:r>
                        <a:rPr lang="de-DE" dirty="0"/>
                        <a:t>1</a:t>
                      </a:r>
                    </a:p>
                  </a:txBody>
                  <a:tcPr>
                    <a:solidFill>
                      <a:srgbClr val="D6D6D6"/>
                    </a:solidFill>
                  </a:tcPr>
                </a:tc>
                <a:tc>
                  <a:txBody>
                    <a:bodyPr/>
                    <a:lstStyle/>
                    <a:p>
                      <a:pPr algn="ctr"/>
                      <a:r>
                        <a:rPr lang="de-DE" dirty="0"/>
                        <a:t>2</a:t>
                      </a:r>
                    </a:p>
                  </a:txBody>
                  <a:tcPr>
                    <a:solidFill>
                      <a:srgbClr val="FF0000"/>
                    </a:solidFill>
                  </a:tcPr>
                </a:tc>
                <a:tc>
                  <a:txBody>
                    <a:bodyPr/>
                    <a:lstStyle/>
                    <a:p>
                      <a:pPr algn="ctr"/>
                      <a:r>
                        <a:rPr lang="de-DE" dirty="0"/>
                        <a:t>3</a:t>
                      </a:r>
                    </a:p>
                  </a:txBody>
                  <a:tcPr>
                    <a:solidFill>
                      <a:schemeClr val="bg2">
                        <a:lumMod val="40000"/>
                        <a:lumOff val="60000"/>
                      </a:schemeClr>
                    </a:solidFill>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7" name="Textfeld 6"/>
          <p:cNvSpPr txBox="1"/>
          <p:nvPr/>
        </p:nvSpPr>
        <p:spPr>
          <a:xfrm>
            <a:off x="1661319" y="4252278"/>
            <a:ext cx="2377281" cy="461665"/>
          </a:xfrm>
          <a:prstGeom prst="rect">
            <a:avLst/>
          </a:prstGeom>
          <a:noFill/>
        </p:spPr>
        <p:txBody>
          <a:bodyPr wrap="square" rtlCol="0">
            <a:spAutoFit/>
          </a:bodyPr>
          <a:lstStyle/>
          <a:p>
            <a:r>
              <a:rPr lang="de-DE" dirty="0"/>
              <a:t>Register-File 1</a:t>
            </a:r>
          </a:p>
        </p:txBody>
      </p:sp>
    </p:spTree>
    <p:extLst>
      <p:ext uri="{BB962C8B-B14F-4D97-AF65-F5344CB8AC3E}">
        <p14:creationId xmlns:p14="http://schemas.microsoft.com/office/powerpoint/2010/main" val="1594560871"/>
      </p:ext>
    </p:extLst>
  </p:cSld>
  <p:clrMapOvr>
    <a:masterClrMapping/>
  </p:clrMapOvr>
  <mc:AlternateContent xmlns:mc="http://schemas.openxmlformats.org/markup-compatibility/2006">
    <mc:Choice xmlns:p14="http://schemas.microsoft.com/office/powerpoint/2010/main" Requires="p14">
      <p:transition spd="slow" p14:dur="2000" advClick="0" advTm="500"/>
    </mc:Choice>
    <mc:Fallback>
      <p:transition spd="slow" advClick="0" advTm="5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b="1" dirty="0"/>
              <a:t>ADD</a:t>
            </a:r>
            <a:r>
              <a:rPr lang="de-DE" dirty="0"/>
              <a:t> VxR0 V0R0 V0R2</a:t>
            </a:r>
          </a:p>
          <a:p>
            <a:pPr marL="0" indent="0">
              <a:buNone/>
            </a:pPr>
            <a:r>
              <a:rPr lang="de-DE" b="1" dirty="0"/>
              <a:t>OR</a:t>
            </a:r>
            <a:r>
              <a:rPr lang="de-DE" dirty="0"/>
              <a:t>   V1R1 VxR0 V1R3</a:t>
            </a:r>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a:t>Register-Allokation</a:t>
            </a:r>
          </a:p>
        </p:txBody>
      </p:sp>
      <p:graphicFrame>
        <p:nvGraphicFramePr>
          <p:cNvPr id="4" name="Tabelle 3"/>
          <p:cNvGraphicFramePr>
            <a:graphicFrameLocks noGrp="1"/>
          </p:cNvGraphicFramePr>
          <p:nvPr>
            <p:extLst>
              <p:ext uri="{D42A27DB-BD31-4B8C-83A1-F6EECF244321}">
                <p14:modId xmlns:p14="http://schemas.microsoft.com/office/powerpoint/2010/main" val="1798553179"/>
              </p:ext>
            </p:extLst>
          </p:nvPr>
        </p:nvGraphicFramePr>
        <p:xfrm>
          <a:off x="1661319" y="3810000"/>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solidFill>
                      <a:schemeClr val="bg2">
                        <a:lumMod val="40000"/>
                        <a:lumOff val="60000"/>
                      </a:schemeClr>
                    </a:solidFill>
                  </a:tcPr>
                </a:tc>
                <a:tc>
                  <a:txBody>
                    <a:bodyPr/>
                    <a:lstStyle/>
                    <a:p>
                      <a:pPr algn="ctr"/>
                      <a:r>
                        <a:rPr lang="de-DE" dirty="0"/>
                        <a:t>1</a:t>
                      </a:r>
                    </a:p>
                  </a:txBody>
                  <a:tcPr/>
                </a:tc>
                <a:tc>
                  <a:txBody>
                    <a:bodyPr/>
                    <a:lstStyle/>
                    <a:p>
                      <a:pPr algn="ctr"/>
                      <a:r>
                        <a:rPr lang="de-DE" dirty="0"/>
                        <a:t>2</a:t>
                      </a:r>
                    </a:p>
                  </a:txBody>
                  <a:tcPr>
                    <a:solidFill>
                      <a:schemeClr val="bg2">
                        <a:lumMod val="40000"/>
                        <a:lumOff val="60000"/>
                      </a:schemeClr>
                    </a:solidFill>
                  </a:tcPr>
                </a:tc>
                <a:tc>
                  <a:txBody>
                    <a:bodyPr/>
                    <a:lstStyle/>
                    <a:p>
                      <a:pPr algn="ctr"/>
                      <a:r>
                        <a:rPr lang="de-DE" dirty="0"/>
                        <a:t>3</a:t>
                      </a:r>
                    </a:p>
                  </a:txBody>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5" name="Textfeld 4"/>
          <p:cNvSpPr txBox="1"/>
          <p:nvPr/>
        </p:nvSpPr>
        <p:spPr>
          <a:xfrm>
            <a:off x="1661318" y="3383985"/>
            <a:ext cx="2377281" cy="461665"/>
          </a:xfrm>
          <a:prstGeom prst="rect">
            <a:avLst/>
          </a:prstGeom>
          <a:noFill/>
        </p:spPr>
        <p:txBody>
          <a:bodyPr wrap="square" rtlCol="0">
            <a:spAutoFit/>
          </a:bodyPr>
          <a:lstStyle/>
          <a:p>
            <a:r>
              <a:rPr lang="de-DE" dirty="0"/>
              <a:t>Register-File 0</a:t>
            </a:r>
          </a:p>
        </p:txBody>
      </p:sp>
      <p:graphicFrame>
        <p:nvGraphicFramePr>
          <p:cNvPr id="6" name="Tabelle 5"/>
          <p:cNvGraphicFramePr>
            <a:graphicFrameLocks noGrp="1"/>
          </p:cNvGraphicFramePr>
          <p:nvPr>
            <p:extLst>
              <p:ext uri="{D42A27DB-BD31-4B8C-83A1-F6EECF244321}">
                <p14:modId xmlns:p14="http://schemas.microsoft.com/office/powerpoint/2010/main" val="3883792357"/>
              </p:ext>
            </p:extLst>
          </p:nvPr>
        </p:nvGraphicFramePr>
        <p:xfrm>
          <a:off x="1661319" y="4642644"/>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tc>
                <a:tc>
                  <a:txBody>
                    <a:bodyPr/>
                    <a:lstStyle/>
                    <a:p>
                      <a:pPr algn="ctr"/>
                      <a:r>
                        <a:rPr lang="de-DE" dirty="0"/>
                        <a:t>1</a:t>
                      </a:r>
                    </a:p>
                  </a:txBody>
                  <a:tcPr>
                    <a:solidFill>
                      <a:srgbClr val="D6D6D6"/>
                    </a:solidFill>
                  </a:tcPr>
                </a:tc>
                <a:tc>
                  <a:txBody>
                    <a:bodyPr/>
                    <a:lstStyle/>
                    <a:p>
                      <a:pPr algn="ctr"/>
                      <a:r>
                        <a:rPr lang="de-DE" dirty="0"/>
                        <a:t>2</a:t>
                      </a:r>
                    </a:p>
                  </a:txBody>
                  <a:tcPr/>
                </a:tc>
                <a:tc>
                  <a:txBody>
                    <a:bodyPr/>
                    <a:lstStyle/>
                    <a:p>
                      <a:pPr algn="ctr"/>
                      <a:r>
                        <a:rPr lang="de-DE" dirty="0"/>
                        <a:t>3</a:t>
                      </a:r>
                    </a:p>
                  </a:txBody>
                  <a:tcPr>
                    <a:solidFill>
                      <a:schemeClr val="bg2">
                        <a:lumMod val="40000"/>
                        <a:lumOff val="60000"/>
                      </a:schemeClr>
                    </a:solidFill>
                  </a:tcPr>
                </a:tc>
                <a:tc>
                  <a:txBody>
                    <a:bodyPr/>
                    <a:lstStyle/>
                    <a:p>
                      <a:pPr algn="ctr"/>
                      <a:r>
                        <a:rPr lang="de-DE" dirty="0"/>
                        <a:t>4</a:t>
                      </a:r>
                    </a:p>
                  </a:txBody>
                  <a:tcPr>
                    <a:solidFill>
                      <a:srgbClr val="FF0000"/>
                    </a:solidFill>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7" name="Textfeld 6"/>
          <p:cNvSpPr txBox="1"/>
          <p:nvPr/>
        </p:nvSpPr>
        <p:spPr>
          <a:xfrm>
            <a:off x="1661319" y="4252278"/>
            <a:ext cx="2377281" cy="461665"/>
          </a:xfrm>
          <a:prstGeom prst="rect">
            <a:avLst/>
          </a:prstGeom>
          <a:noFill/>
        </p:spPr>
        <p:txBody>
          <a:bodyPr wrap="square" rtlCol="0">
            <a:spAutoFit/>
          </a:bodyPr>
          <a:lstStyle/>
          <a:p>
            <a:r>
              <a:rPr lang="de-DE" dirty="0"/>
              <a:t>Register-File 1</a:t>
            </a:r>
          </a:p>
        </p:txBody>
      </p:sp>
    </p:spTree>
    <p:extLst>
      <p:ext uri="{BB962C8B-B14F-4D97-AF65-F5344CB8AC3E}">
        <p14:creationId xmlns:p14="http://schemas.microsoft.com/office/powerpoint/2010/main" val="3163231151"/>
      </p:ext>
    </p:extLst>
  </p:cSld>
  <p:clrMapOvr>
    <a:masterClrMapping/>
  </p:clrMapOvr>
  <mc:AlternateContent xmlns:mc="http://schemas.openxmlformats.org/markup-compatibility/2006">
    <mc:Choice xmlns:p14="http://schemas.microsoft.com/office/powerpoint/2010/main" Requires="p14">
      <p:transition spd="slow" p14:dur="2000" advClick="0" advTm="500"/>
    </mc:Choice>
    <mc:Fallback>
      <p:transition spd="slow" advClick="0" advTm="5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b="1" dirty="0"/>
              <a:t>ADD</a:t>
            </a:r>
            <a:r>
              <a:rPr lang="de-DE" dirty="0"/>
              <a:t> VxR0 V0R0 V0R2</a:t>
            </a:r>
          </a:p>
          <a:p>
            <a:pPr marL="0" indent="0">
              <a:buNone/>
            </a:pPr>
            <a:r>
              <a:rPr lang="de-DE" b="1" dirty="0"/>
              <a:t>OR</a:t>
            </a:r>
            <a:r>
              <a:rPr lang="de-DE" dirty="0"/>
              <a:t>   V1R1 VxR0 V1R3</a:t>
            </a:r>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a:t>Register-Allokation</a:t>
            </a:r>
          </a:p>
        </p:txBody>
      </p:sp>
      <p:graphicFrame>
        <p:nvGraphicFramePr>
          <p:cNvPr id="4" name="Tabelle 3"/>
          <p:cNvGraphicFramePr>
            <a:graphicFrameLocks noGrp="1"/>
          </p:cNvGraphicFramePr>
          <p:nvPr/>
        </p:nvGraphicFramePr>
        <p:xfrm>
          <a:off x="1661319" y="3810000"/>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solidFill>
                      <a:schemeClr val="bg2">
                        <a:lumMod val="40000"/>
                        <a:lumOff val="60000"/>
                      </a:schemeClr>
                    </a:solidFill>
                  </a:tcPr>
                </a:tc>
                <a:tc>
                  <a:txBody>
                    <a:bodyPr/>
                    <a:lstStyle/>
                    <a:p>
                      <a:pPr algn="ctr"/>
                      <a:r>
                        <a:rPr lang="de-DE" dirty="0"/>
                        <a:t>1</a:t>
                      </a:r>
                    </a:p>
                  </a:txBody>
                  <a:tcPr/>
                </a:tc>
                <a:tc>
                  <a:txBody>
                    <a:bodyPr/>
                    <a:lstStyle/>
                    <a:p>
                      <a:pPr algn="ctr"/>
                      <a:r>
                        <a:rPr lang="de-DE" dirty="0"/>
                        <a:t>2</a:t>
                      </a:r>
                    </a:p>
                  </a:txBody>
                  <a:tcPr>
                    <a:solidFill>
                      <a:schemeClr val="bg2">
                        <a:lumMod val="40000"/>
                        <a:lumOff val="60000"/>
                      </a:schemeClr>
                    </a:solidFill>
                  </a:tcPr>
                </a:tc>
                <a:tc>
                  <a:txBody>
                    <a:bodyPr/>
                    <a:lstStyle/>
                    <a:p>
                      <a:pPr algn="ctr"/>
                      <a:r>
                        <a:rPr lang="de-DE" dirty="0"/>
                        <a:t>3</a:t>
                      </a:r>
                    </a:p>
                  </a:txBody>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5" name="Textfeld 4"/>
          <p:cNvSpPr txBox="1"/>
          <p:nvPr/>
        </p:nvSpPr>
        <p:spPr>
          <a:xfrm>
            <a:off x="1661318" y="3383985"/>
            <a:ext cx="2377281" cy="461665"/>
          </a:xfrm>
          <a:prstGeom prst="rect">
            <a:avLst/>
          </a:prstGeom>
          <a:noFill/>
        </p:spPr>
        <p:txBody>
          <a:bodyPr wrap="square" rtlCol="0">
            <a:spAutoFit/>
          </a:bodyPr>
          <a:lstStyle/>
          <a:p>
            <a:r>
              <a:rPr lang="de-DE" dirty="0"/>
              <a:t>Register-File 0</a:t>
            </a:r>
          </a:p>
        </p:txBody>
      </p:sp>
      <p:graphicFrame>
        <p:nvGraphicFramePr>
          <p:cNvPr id="6" name="Tabelle 5"/>
          <p:cNvGraphicFramePr>
            <a:graphicFrameLocks noGrp="1"/>
          </p:cNvGraphicFramePr>
          <p:nvPr>
            <p:extLst>
              <p:ext uri="{D42A27DB-BD31-4B8C-83A1-F6EECF244321}">
                <p14:modId xmlns:p14="http://schemas.microsoft.com/office/powerpoint/2010/main" val="1999119831"/>
              </p:ext>
            </p:extLst>
          </p:nvPr>
        </p:nvGraphicFramePr>
        <p:xfrm>
          <a:off x="1661319" y="4642644"/>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tc>
                <a:tc>
                  <a:txBody>
                    <a:bodyPr/>
                    <a:lstStyle/>
                    <a:p>
                      <a:pPr algn="ctr"/>
                      <a:r>
                        <a:rPr lang="de-DE" dirty="0"/>
                        <a:t>1</a:t>
                      </a:r>
                    </a:p>
                  </a:txBody>
                  <a:tcPr>
                    <a:solidFill>
                      <a:srgbClr val="D6D6D6"/>
                    </a:solidFill>
                  </a:tcPr>
                </a:tc>
                <a:tc>
                  <a:txBody>
                    <a:bodyPr/>
                    <a:lstStyle/>
                    <a:p>
                      <a:pPr algn="ctr"/>
                      <a:r>
                        <a:rPr lang="de-DE" dirty="0"/>
                        <a:t>2</a:t>
                      </a:r>
                    </a:p>
                  </a:txBody>
                  <a:tcPr>
                    <a:solidFill>
                      <a:srgbClr val="00509B"/>
                    </a:solidFill>
                  </a:tcPr>
                </a:tc>
                <a:tc>
                  <a:txBody>
                    <a:bodyPr/>
                    <a:lstStyle/>
                    <a:p>
                      <a:pPr algn="ctr"/>
                      <a:r>
                        <a:rPr lang="de-DE" dirty="0"/>
                        <a:t>3</a:t>
                      </a:r>
                    </a:p>
                  </a:txBody>
                  <a:tcPr>
                    <a:solidFill>
                      <a:schemeClr val="bg2">
                        <a:lumMod val="40000"/>
                        <a:lumOff val="60000"/>
                      </a:schemeClr>
                    </a:solidFill>
                  </a:tcPr>
                </a:tc>
                <a:tc>
                  <a:txBody>
                    <a:bodyPr/>
                    <a:lstStyle/>
                    <a:p>
                      <a:pPr algn="ctr"/>
                      <a:r>
                        <a:rPr lang="de-DE" dirty="0"/>
                        <a:t>4</a:t>
                      </a:r>
                    </a:p>
                  </a:txBody>
                  <a:tcPr/>
                </a:tc>
                <a:tc>
                  <a:txBody>
                    <a:bodyPr/>
                    <a:lstStyle/>
                    <a:p>
                      <a:pPr algn="ctr"/>
                      <a:r>
                        <a:rPr lang="de-DE" dirty="0"/>
                        <a:t>5</a:t>
                      </a:r>
                    </a:p>
                  </a:txBody>
                  <a:tcPr>
                    <a:solidFill>
                      <a:srgbClr val="FF0000"/>
                    </a:solidFill>
                  </a:tcPr>
                </a:tc>
                <a:extLst>
                  <a:ext uri="{0D108BD9-81ED-4DB2-BD59-A6C34878D82A}">
                    <a16:rowId xmlns:a16="http://schemas.microsoft.com/office/drawing/2014/main" val="3031734940"/>
                  </a:ext>
                </a:extLst>
              </a:tr>
            </a:tbl>
          </a:graphicData>
        </a:graphic>
      </p:graphicFrame>
      <p:sp>
        <p:nvSpPr>
          <p:cNvPr id="7" name="Textfeld 6"/>
          <p:cNvSpPr txBox="1"/>
          <p:nvPr/>
        </p:nvSpPr>
        <p:spPr>
          <a:xfrm>
            <a:off x="1661319" y="4252278"/>
            <a:ext cx="2377281" cy="461665"/>
          </a:xfrm>
          <a:prstGeom prst="rect">
            <a:avLst/>
          </a:prstGeom>
          <a:noFill/>
        </p:spPr>
        <p:txBody>
          <a:bodyPr wrap="square" rtlCol="0">
            <a:spAutoFit/>
          </a:bodyPr>
          <a:lstStyle/>
          <a:p>
            <a:r>
              <a:rPr lang="de-DE" dirty="0"/>
              <a:t>Register-File 1</a:t>
            </a:r>
          </a:p>
        </p:txBody>
      </p:sp>
      <p:sp>
        <p:nvSpPr>
          <p:cNvPr id="8" name="Textfeld 7"/>
          <p:cNvSpPr txBox="1"/>
          <p:nvPr/>
        </p:nvSpPr>
        <p:spPr>
          <a:xfrm>
            <a:off x="7962900" y="3962400"/>
            <a:ext cx="482600" cy="707886"/>
          </a:xfrm>
          <a:prstGeom prst="rect">
            <a:avLst/>
          </a:prstGeom>
          <a:noFill/>
        </p:spPr>
        <p:txBody>
          <a:bodyPr wrap="square" rtlCol="0">
            <a:spAutoFit/>
          </a:bodyPr>
          <a:lstStyle/>
          <a:p>
            <a:r>
              <a:rPr lang="de-DE" sz="4000" dirty="0">
                <a:solidFill>
                  <a:srgbClr val="FF0000"/>
                </a:solidFill>
              </a:rPr>
              <a:t>?</a:t>
            </a:r>
          </a:p>
        </p:txBody>
      </p:sp>
    </p:spTree>
    <p:extLst>
      <p:ext uri="{BB962C8B-B14F-4D97-AF65-F5344CB8AC3E}">
        <p14:creationId xmlns:p14="http://schemas.microsoft.com/office/powerpoint/2010/main" val="1540993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Heuristik für die Register-Allokation</a:t>
            </a:r>
          </a:p>
        </p:txBody>
      </p:sp>
      <p:graphicFrame>
        <p:nvGraphicFramePr>
          <p:cNvPr id="4" name="Tabelle 3"/>
          <p:cNvGraphicFramePr>
            <a:graphicFrameLocks noGrp="1"/>
          </p:cNvGraphicFramePr>
          <p:nvPr>
            <p:extLst>
              <p:ext uri="{D42A27DB-BD31-4B8C-83A1-F6EECF244321}">
                <p14:modId xmlns:p14="http://schemas.microsoft.com/office/powerpoint/2010/main" val="1958015748"/>
              </p:ext>
            </p:extLst>
          </p:nvPr>
        </p:nvGraphicFramePr>
        <p:xfrm>
          <a:off x="937419" y="3192780"/>
          <a:ext cx="3329784" cy="365760"/>
        </p:xfrm>
        <a:graphic>
          <a:graphicData uri="http://schemas.openxmlformats.org/drawingml/2006/table">
            <a:tbl>
              <a:tblPr firstRow="1" bandRow="1">
                <a:tableStyleId>{5C22544A-7EE6-4342-B048-85BDC9FD1C3A}</a:tableStyleId>
              </a:tblPr>
              <a:tblGrid>
                <a:gridCol w="554964">
                  <a:extLst>
                    <a:ext uri="{9D8B030D-6E8A-4147-A177-3AD203B41FA5}">
                      <a16:colId xmlns:a16="http://schemas.microsoft.com/office/drawing/2014/main" val="1050288221"/>
                    </a:ext>
                  </a:extLst>
                </a:gridCol>
                <a:gridCol w="554964">
                  <a:extLst>
                    <a:ext uri="{9D8B030D-6E8A-4147-A177-3AD203B41FA5}">
                      <a16:colId xmlns:a16="http://schemas.microsoft.com/office/drawing/2014/main" val="339912976"/>
                    </a:ext>
                  </a:extLst>
                </a:gridCol>
                <a:gridCol w="554964">
                  <a:extLst>
                    <a:ext uri="{9D8B030D-6E8A-4147-A177-3AD203B41FA5}">
                      <a16:colId xmlns:a16="http://schemas.microsoft.com/office/drawing/2014/main" val="3468309763"/>
                    </a:ext>
                  </a:extLst>
                </a:gridCol>
                <a:gridCol w="554964">
                  <a:extLst>
                    <a:ext uri="{9D8B030D-6E8A-4147-A177-3AD203B41FA5}">
                      <a16:colId xmlns:a16="http://schemas.microsoft.com/office/drawing/2014/main" val="1018037900"/>
                    </a:ext>
                  </a:extLst>
                </a:gridCol>
                <a:gridCol w="554964">
                  <a:extLst>
                    <a:ext uri="{9D8B030D-6E8A-4147-A177-3AD203B41FA5}">
                      <a16:colId xmlns:a16="http://schemas.microsoft.com/office/drawing/2014/main" val="4131511029"/>
                    </a:ext>
                  </a:extLst>
                </a:gridCol>
                <a:gridCol w="554964">
                  <a:extLst>
                    <a:ext uri="{9D8B030D-6E8A-4147-A177-3AD203B41FA5}">
                      <a16:colId xmlns:a16="http://schemas.microsoft.com/office/drawing/2014/main" val="3143050327"/>
                    </a:ext>
                  </a:extLst>
                </a:gridCol>
              </a:tblGrid>
              <a:tr h="335190">
                <a:tc>
                  <a:txBody>
                    <a:bodyPr/>
                    <a:lstStyle/>
                    <a:p>
                      <a:pPr algn="ctr"/>
                      <a:r>
                        <a:rPr lang="de-DE" dirty="0"/>
                        <a:t>0</a:t>
                      </a:r>
                    </a:p>
                  </a:txBody>
                  <a:tcPr>
                    <a:solidFill>
                      <a:schemeClr val="bg2">
                        <a:lumMod val="40000"/>
                        <a:lumOff val="60000"/>
                      </a:schemeClr>
                    </a:solidFill>
                  </a:tcPr>
                </a:tc>
                <a:tc>
                  <a:txBody>
                    <a:bodyPr/>
                    <a:lstStyle/>
                    <a:p>
                      <a:pPr algn="ctr"/>
                      <a:r>
                        <a:rPr lang="de-DE" dirty="0"/>
                        <a:t>1</a:t>
                      </a:r>
                    </a:p>
                  </a:txBody>
                  <a:tcPr/>
                </a:tc>
                <a:tc>
                  <a:txBody>
                    <a:bodyPr/>
                    <a:lstStyle/>
                    <a:p>
                      <a:pPr algn="ctr"/>
                      <a:r>
                        <a:rPr lang="de-DE" dirty="0"/>
                        <a:t>2</a:t>
                      </a:r>
                    </a:p>
                  </a:txBody>
                  <a:tcPr>
                    <a:solidFill>
                      <a:schemeClr val="bg2">
                        <a:lumMod val="40000"/>
                        <a:lumOff val="60000"/>
                      </a:schemeClr>
                    </a:solidFill>
                  </a:tcPr>
                </a:tc>
                <a:tc>
                  <a:txBody>
                    <a:bodyPr/>
                    <a:lstStyle/>
                    <a:p>
                      <a:pPr algn="ctr"/>
                      <a:r>
                        <a:rPr lang="de-DE" dirty="0"/>
                        <a:t>3</a:t>
                      </a:r>
                    </a:p>
                  </a:txBody>
                  <a:tcPr/>
                </a:tc>
                <a:tc>
                  <a:txBody>
                    <a:bodyPr/>
                    <a:lstStyle/>
                    <a:p>
                      <a:pPr algn="ctr"/>
                      <a:r>
                        <a:rPr lang="de-DE" dirty="0"/>
                        <a:t>4</a:t>
                      </a:r>
                    </a:p>
                  </a:txBody>
                  <a:tcPr/>
                </a:tc>
                <a:tc>
                  <a:txBody>
                    <a:bodyPr/>
                    <a:lstStyle/>
                    <a:p>
                      <a:pPr algn="ctr"/>
                      <a:r>
                        <a:rPr lang="de-DE" dirty="0"/>
                        <a:t>5</a:t>
                      </a:r>
                    </a:p>
                  </a:txBody>
                  <a:tcPr>
                    <a:solidFill>
                      <a:srgbClr val="FF0000"/>
                    </a:solidFill>
                  </a:tcPr>
                </a:tc>
                <a:extLst>
                  <a:ext uri="{0D108BD9-81ED-4DB2-BD59-A6C34878D82A}">
                    <a16:rowId xmlns:a16="http://schemas.microsoft.com/office/drawing/2014/main" val="3031734940"/>
                  </a:ext>
                </a:extLst>
              </a:tr>
            </a:tbl>
          </a:graphicData>
        </a:graphic>
      </p:graphicFrame>
      <p:sp>
        <p:nvSpPr>
          <p:cNvPr id="5" name="Textfeld 4"/>
          <p:cNvSpPr txBox="1"/>
          <p:nvPr/>
        </p:nvSpPr>
        <p:spPr>
          <a:xfrm>
            <a:off x="937418" y="2761685"/>
            <a:ext cx="2377281" cy="461665"/>
          </a:xfrm>
          <a:prstGeom prst="rect">
            <a:avLst/>
          </a:prstGeom>
          <a:noFill/>
        </p:spPr>
        <p:txBody>
          <a:bodyPr wrap="square" rtlCol="0">
            <a:spAutoFit/>
          </a:bodyPr>
          <a:lstStyle/>
          <a:p>
            <a:r>
              <a:rPr lang="de-DE" dirty="0"/>
              <a:t>Register-File 0</a:t>
            </a:r>
          </a:p>
        </p:txBody>
      </p:sp>
      <p:sp>
        <p:nvSpPr>
          <p:cNvPr id="7" name="Textfeld 6"/>
          <p:cNvSpPr txBox="1"/>
          <p:nvPr/>
        </p:nvSpPr>
        <p:spPr>
          <a:xfrm>
            <a:off x="937419" y="3629978"/>
            <a:ext cx="2377281" cy="461665"/>
          </a:xfrm>
          <a:prstGeom prst="rect">
            <a:avLst/>
          </a:prstGeom>
          <a:noFill/>
        </p:spPr>
        <p:txBody>
          <a:bodyPr wrap="square" rtlCol="0">
            <a:spAutoFit/>
          </a:bodyPr>
          <a:lstStyle/>
          <a:p>
            <a:r>
              <a:rPr lang="de-DE" dirty="0"/>
              <a:t>Register-File 1</a:t>
            </a:r>
          </a:p>
        </p:txBody>
      </p:sp>
      <p:graphicFrame>
        <p:nvGraphicFramePr>
          <p:cNvPr id="8" name="Tabelle 7"/>
          <p:cNvGraphicFramePr>
            <a:graphicFrameLocks noGrp="1"/>
          </p:cNvGraphicFramePr>
          <p:nvPr>
            <p:extLst>
              <p:ext uri="{D42A27DB-BD31-4B8C-83A1-F6EECF244321}">
                <p14:modId xmlns:p14="http://schemas.microsoft.com/office/powerpoint/2010/main" val="3264481877"/>
              </p:ext>
            </p:extLst>
          </p:nvPr>
        </p:nvGraphicFramePr>
        <p:xfrm>
          <a:off x="937419" y="4091643"/>
          <a:ext cx="3329784" cy="365760"/>
        </p:xfrm>
        <a:graphic>
          <a:graphicData uri="http://schemas.openxmlformats.org/drawingml/2006/table">
            <a:tbl>
              <a:tblPr firstRow="1" bandRow="1">
                <a:tableStyleId>{5C22544A-7EE6-4342-B048-85BDC9FD1C3A}</a:tableStyleId>
              </a:tblPr>
              <a:tblGrid>
                <a:gridCol w="554964">
                  <a:extLst>
                    <a:ext uri="{9D8B030D-6E8A-4147-A177-3AD203B41FA5}">
                      <a16:colId xmlns:a16="http://schemas.microsoft.com/office/drawing/2014/main" val="1050288221"/>
                    </a:ext>
                  </a:extLst>
                </a:gridCol>
                <a:gridCol w="554964">
                  <a:extLst>
                    <a:ext uri="{9D8B030D-6E8A-4147-A177-3AD203B41FA5}">
                      <a16:colId xmlns:a16="http://schemas.microsoft.com/office/drawing/2014/main" val="339912976"/>
                    </a:ext>
                  </a:extLst>
                </a:gridCol>
                <a:gridCol w="554964">
                  <a:extLst>
                    <a:ext uri="{9D8B030D-6E8A-4147-A177-3AD203B41FA5}">
                      <a16:colId xmlns:a16="http://schemas.microsoft.com/office/drawing/2014/main" val="3468309763"/>
                    </a:ext>
                  </a:extLst>
                </a:gridCol>
                <a:gridCol w="554964">
                  <a:extLst>
                    <a:ext uri="{9D8B030D-6E8A-4147-A177-3AD203B41FA5}">
                      <a16:colId xmlns:a16="http://schemas.microsoft.com/office/drawing/2014/main" val="1018037900"/>
                    </a:ext>
                  </a:extLst>
                </a:gridCol>
                <a:gridCol w="554964">
                  <a:extLst>
                    <a:ext uri="{9D8B030D-6E8A-4147-A177-3AD203B41FA5}">
                      <a16:colId xmlns:a16="http://schemas.microsoft.com/office/drawing/2014/main" val="4131511029"/>
                    </a:ext>
                  </a:extLst>
                </a:gridCol>
                <a:gridCol w="554964">
                  <a:extLst>
                    <a:ext uri="{9D8B030D-6E8A-4147-A177-3AD203B41FA5}">
                      <a16:colId xmlns:a16="http://schemas.microsoft.com/office/drawing/2014/main" val="3143050327"/>
                    </a:ext>
                  </a:extLst>
                </a:gridCol>
              </a:tblGrid>
              <a:tr h="335190">
                <a:tc>
                  <a:txBody>
                    <a:bodyPr/>
                    <a:lstStyle/>
                    <a:p>
                      <a:pPr algn="ctr"/>
                      <a:r>
                        <a:rPr lang="de-DE" dirty="0"/>
                        <a:t>0</a:t>
                      </a:r>
                    </a:p>
                  </a:txBody>
                  <a:tcPr>
                    <a:solidFill>
                      <a:schemeClr val="accent1"/>
                    </a:solidFill>
                  </a:tcPr>
                </a:tc>
                <a:tc>
                  <a:txBody>
                    <a:bodyPr/>
                    <a:lstStyle/>
                    <a:p>
                      <a:pPr algn="ctr"/>
                      <a:r>
                        <a:rPr lang="de-DE" dirty="0"/>
                        <a:t>1</a:t>
                      </a:r>
                    </a:p>
                  </a:txBody>
                  <a:tcPr>
                    <a:solidFill>
                      <a:schemeClr val="bg2">
                        <a:lumMod val="40000"/>
                        <a:lumOff val="60000"/>
                      </a:schemeClr>
                    </a:solidFill>
                  </a:tcPr>
                </a:tc>
                <a:tc>
                  <a:txBody>
                    <a:bodyPr/>
                    <a:lstStyle/>
                    <a:p>
                      <a:pPr algn="ctr"/>
                      <a:r>
                        <a:rPr lang="de-DE" dirty="0"/>
                        <a:t>2</a:t>
                      </a:r>
                    </a:p>
                  </a:txBody>
                  <a:tcPr>
                    <a:solidFill>
                      <a:schemeClr val="accent1"/>
                    </a:solidFill>
                  </a:tcPr>
                </a:tc>
                <a:tc>
                  <a:txBody>
                    <a:bodyPr/>
                    <a:lstStyle/>
                    <a:p>
                      <a:pPr algn="ctr"/>
                      <a:r>
                        <a:rPr lang="de-DE" dirty="0"/>
                        <a:t>3</a:t>
                      </a:r>
                    </a:p>
                  </a:txBody>
                  <a:tcPr>
                    <a:solidFill>
                      <a:schemeClr val="bg2">
                        <a:lumMod val="40000"/>
                        <a:lumOff val="60000"/>
                      </a:schemeClr>
                    </a:solidFill>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graphicFrame>
        <p:nvGraphicFramePr>
          <p:cNvPr id="9" name="Tabelle 8"/>
          <p:cNvGraphicFramePr>
            <a:graphicFrameLocks noGrp="1"/>
          </p:cNvGraphicFramePr>
          <p:nvPr>
            <p:extLst>
              <p:ext uri="{D42A27DB-BD31-4B8C-83A1-F6EECF244321}">
                <p14:modId xmlns:p14="http://schemas.microsoft.com/office/powerpoint/2010/main" val="2884205250"/>
              </p:ext>
            </p:extLst>
          </p:nvPr>
        </p:nvGraphicFramePr>
        <p:xfrm>
          <a:off x="5433219" y="3192780"/>
          <a:ext cx="3329784" cy="365760"/>
        </p:xfrm>
        <a:graphic>
          <a:graphicData uri="http://schemas.openxmlformats.org/drawingml/2006/table">
            <a:tbl>
              <a:tblPr firstRow="1" bandRow="1">
                <a:tableStyleId>{5C22544A-7EE6-4342-B048-85BDC9FD1C3A}</a:tableStyleId>
              </a:tblPr>
              <a:tblGrid>
                <a:gridCol w="554964">
                  <a:extLst>
                    <a:ext uri="{9D8B030D-6E8A-4147-A177-3AD203B41FA5}">
                      <a16:colId xmlns:a16="http://schemas.microsoft.com/office/drawing/2014/main" val="1050288221"/>
                    </a:ext>
                  </a:extLst>
                </a:gridCol>
                <a:gridCol w="554964">
                  <a:extLst>
                    <a:ext uri="{9D8B030D-6E8A-4147-A177-3AD203B41FA5}">
                      <a16:colId xmlns:a16="http://schemas.microsoft.com/office/drawing/2014/main" val="339912976"/>
                    </a:ext>
                  </a:extLst>
                </a:gridCol>
                <a:gridCol w="554964">
                  <a:extLst>
                    <a:ext uri="{9D8B030D-6E8A-4147-A177-3AD203B41FA5}">
                      <a16:colId xmlns:a16="http://schemas.microsoft.com/office/drawing/2014/main" val="3468309763"/>
                    </a:ext>
                  </a:extLst>
                </a:gridCol>
                <a:gridCol w="554964">
                  <a:extLst>
                    <a:ext uri="{9D8B030D-6E8A-4147-A177-3AD203B41FA5}">
                      <a16:colId xmlns:a16="http://schemas.microsoft.com/office/drawing/2014/main" val="1018037900"/>
                    </a:ext>
                  </a:extLst>
                </a:gridCol>
                <a:gridCol w="554964">
                  <a:extLst>
                    <a:ext uri="{9D8B030D-6E8A-4147-A177-3AD203B41FA5}">
                      <a16:colId xmlns:a16="http://schemas.microsoft.com/office/drawing/2014/main" val="4131511029"/>
                    </a:ext>
                  </a:extLst>
                </a:gridCol>
                <a:gridCol w="554964">
                  <a:extLst>
                    <a:ext uri="{9D8B030D-6E8A-4147-A177-3AD203B41FA5}">
                      <a16:colId xmlns:a16="http://schemas.microsoft.com/office/drawing/2014/main" val="3143050327"/>
                    </a:ext>
                  </a:extLst>
                </a:gridCol>
              </a:tblGrid>
              <a:tr h="335190">
                <a:tc>
                  <a:txBody>
                    <a:bodyPr/>
                    <a:lstStyle/>
                    <a:p>
                      <a:pPr algn="ctr"/>
                      <a:r>
                        <a:rPr lang="de-DE" dirty="0"/>
                        <a:t>0</a:t>
                      </a:r>
                    </a:p>
                  </a:txBody>
                  <a:tcPr>
                    <a:solidFill>
                      <a:schemeClr val="bg2">
                        <a:lumMod val="40000"/>
                        <a:lumOff val="60000"/>
                      </a:schemeClr>
                    </a:solidFill>
                  </a:tcPr>
                </a:tc>
                <a:tc>
                  <a:txBody>
                    <a:bodyPr/>
                    <a:lstStyle/>
                    <a:p>
                      <a:pPr algn="ctr"/>
                      <a:r>
                        <a:rPr lang="de-DE" dirty="0"/>
                        <a:t>1</a:t>
                      </a:r>
                    </a:p>
                  </a:txBody>
                  <a:tcPr/>
                </a:tc>
                <a:tc>
                  <a:txBody>
                    <a:bodyPr/>
                    <a:lstStyle/>
                    <a:p>
                      <a:pPr algn="ctr"/>
                      <a:r>
                        <a:rPr lang="de-DE" dirty="0"/>
                        <a:t>2</a:t>
                      </a:r>
                    </a:p>
                  </a:txBody>
                  <a:tcPr>
                    <a:solidFill>
                      <a:schemeClr val="bg2">
                        <a:lumMod val="40000"/>
                        <a:lumOff val="60000"/>
                      </a:schemeClr>
                    </a:solidFill>
                  </a:tcPr>
                </a:tc>
                <a:tc>
                  <a:txBody>
                    <a:bodyPr/>
                    <a:lstStyle/>
                    <a:p>
                      <a:pPr algn="ctr"/>
                      <a:r>
                        <a:rPr lang="de-DE" dirty="0"/>
                        <a:t>3</a:t>
                      </a:r>
                    </a:p>
                  </a:txBody>
                  <a:tcPr>
                    <a:solidFill>
                      <a:srgbClr val="FF0000"/>
                    </a:solidFill>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10" name="Textfeld 9"/>
          <p:cNvSpPr txBox="1"/>
          <p:nvPr/>
        </p:nvSpPr>
        <p:spPr>
          <a:xfrm>
            <a:off x="5433218" y="2761685"/>
            <a:ext cx="2377281" cy="461665"/>
          </a:xfrm>
          <a:prstGeom prst="rect">
            <a:avLst/>
          </a:prstGeom>
          <a:noFill/>
        </p:spPr>
        <p:txBody>
          <a:bodyPr wrap="square" rtlCol="0">
            <a:spAutoFit/>
          </a:bodyPr>
          <a:lstStyle/>
          <a:p>
            <a:r>
              <a:rPr lang="de-DE" dirty="0"/>
              <a:t>Register-File 0</a:t>
            </a:r>
          </a:p>
        </p:txBody>
      </p:sp>
      <p:sp>
        <p:nvSpPr>
          <p:cNvPr id="11" name="Textfeld 10"/>
          <p:cNvSpPr txBox="1"/>
          <p:nvPr/>
        </p:nvSpPr>
        <p:spPr>
          <a:xfrm>
            <a:off x="5433219" y="3629978"/>
            <a:ext cx="2377281" cy="461665"/>
          </a:xfrm>
          <a:prstGeom prst="rect">
            <a:avLst/>
          </a:prstGeom>
          <a:noFill/>
        </p:spPr>
        <p:txBody>
          <a:bodyPr wrap="square" rtlCol="0">
            <a:spAutoFit/>
          </a:bodyPr>
          <a:lstStyle/>
          <a:p>
            <a:r>
              <a:rPr lang="de-DE" dirty="0"/>
              <a:t>Register-File 1</a:t>
            </a:r>
          </a:p>
        </p:txBody>
      </p:sp>
      <p:graphicFrame>
        <p:nvGraphicFramePr>
          <p:cNvPr id="12" name="Tabelle 11"/>
          <p:cNvGraphicFramePr>
            <a:graphicFrameLocks noGrp="1"/>
          </p:cNvGraphicFramePr>
          <p:nvPr>
            <p:extLst>
              <p:ext uri="{D42A27DB-BD31-4B8C-83A1-F6EECF244321}">
                <p14:modId xmlns:p14="http://schemas.microsoft.com/office/powerpoint/2010/main" val="2655637471"/>
              </p:ext>
            </p:extLst>
          </p:nvPr>
        </p:nvGraphicFramePr>
        <p:xfrm>
          <a:off x="5433219" y="4091643"/>
          <a:ext cx="3329784" cy="365760"/>
        </p:xfrm>
        <a:graphic>
          <a:graphicData uri="http://schemas.openxmlformats.org/drawingml/2006/table">
            <a:tbl>
              <a:tblPr firstRow="1" bandRow="1">
                <a:tableStyleId>{5C22544A-7EE6-4342-B048-85BDC9FD1C3A}</a:tableStyleId>
              </a:tblPr>
              <a:tblGrid>
                <a:gridCol w="554964">
                  <a:extLst>
                    <a:ext uri="{9D8B030D-6E8A-4147-A177-3AD203B41FA5}">
                      <a16:colId xmlns:a16="http://schemas.microsoft.com/office/drawing/2014/main" val="1050288221"/>
                    </a:ext>
                  </a:extLst>
                </a:gridCol>
                <a:gridCol w="554964">
                  <a:extLst>
                    <a:ext uri="{9D8B030D-6E8A-4147-A177-3AD203B41FA5}">
                      <a16:colId xmlns:a16="http://schemas.microsoft.com/office/drawing/2014/main" val="339912976"/>
                    </a:ext>
                  </a:extLst>
                </a:gridCol>
                <a:gridCol w="554964">
                  <a:extLst>
                    <a:ext uri="{9D8B030D-6E8A-4147-A177-3AD203B41FA5}">
                      <a16:colId xmlns:a16="http://schemas.microsoft.com/office/drawing/2014/main" val="3468309763"/>
                    </a:ext>
                  </a:extLst>
                </a:gridCol>
                <a:gridCol w="554964">
                  <a:extLst>
                    <a:ext uri="{9D8B030D-6E8A-4147-A177-3AD203B41FA5}">
                      <a16:colId xmlns:a16="http://schemas.microsoft.com/office/drawing/2014/main" val="1018037900"/>
                    </a:ext>
                  </a:extLst>
                </a:gridCol>
                <a:gridCol w="554964">
                  <a:extLst>
                    <a:ext uri="{9D8B030D-6E8A-4147-A177-3AD203B41FA5}">
                      <a16:colId xmlns:a16="http://schemas.microsoft.com/office/drawing/2014/main" val="4131511029"/>
                    </a:ext>
                  </a:extLst>
                </a:gridCol>
                <a:gridCol w="554964">
                  <a:extLst>
                    <a:ext uri="{9D8B030D-6E8A-4147-A177-3AD203B41FA5}">
                      <a16:colId xmlns:a16="http://schemas.microsoft.com/office/drawing/2014/main" val="3143050327"/>
                    </a:ext>
                  </a:extLst>
                </a:gridCol>
              </a:tblGrid>
              <a:tr h="335190">
                <a:tc>
                  <a:txBody>
                    <a:bodyPr/>
                    <a:lstStyle/>
                    <a:p>
                      <a:pPr algn="ctr"/>
                      <a:r>
                        <a:rPr lang="de-DE" dirty="0"/>
                        <a:t>0</a:t>
                      </a:r>
                    </a:p>
                  </a:txBody>
                  <a:tcPr>
                    <a:solidFill>
                      <a:schemeClr val="accent1"/>
                    </a:solidFill>
                  </a:tcPr>
                </a:tc>
                <a:tc>
                  <a:txBody>
                    <a:bodyPr/>
                    <a:lstStyle/>
                    <a:p>
                      <a:pPr algn="ctr"/>
                      <a:r>
                        <a:rPr lang="de-DE" dirty="0"/>
                        <a:t>1</a:t>
                      </a:r>
                    </a:p>
                  </a:txBody>
                  <a:tcPr>
                    <a:solidFill>
                      <a:schemeClr val="bg2">
                        <a:lumMod val="40000"/>
                        <a:lumOff val="60000"/>
                      </a:schemeClr>
                    </a:solidFill>
                  </a:tcPr>
                </a:tc>
                <a:tc>
                  <a:txBody>
                    <a:bodyPr/>
                    <a:lstStyle/>
                    <a:p>
                      <a:pPr algn="ctr"/>
                      <a:r>
                        <a:rPr lang="de-DE" dirty="0"/>
                        <a:t>2</a:t>
                      </a:r>
                    </a:p>
                  </a:txBody>
                  <a:tcPr>
                    <a:solidFill>
                      <a:schemeClr val="accent1"/>
                    </a:solidFill>
                  </a:tcPr>
                </a:tc>
                <a:tc>
                  <a:txBody>
                    <a:bodyPr/>
                    <a:lstStyle/>
                    <a:p>
                      <a:pPr algn="ctr"/>
                      <a:r>
                        <a:rPr lang="de-DE" dirty="0"/>
                        <a:t>3</a:t>
                      </a:r>
                    </a:p>
                  </a:txBody>
                  <a:tcPr>
                    <a:solidFill>
                      <a:schemeClr val="bg2">
                        <a:lumMod val="40000"/>
                        <a:lumOff val="60000"/>
                      </a:schemeClr>
                    </a:solidFill>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cxnSp>
        <p:nvCxnSpPr>
          <p:cNvPr id="14" name="Gerader Verbinder 13"/>
          <p:cNvCxnSpPr>
            <a:stCxn id="3" idx="2"/>
          </p:cNvCxnSpPr>
          <p:nvPr/>
        </p:nvCxnSpPr>
        <p:spPr bwMode="auto">
          <a:xfrm>
            <a:off x="4709319" y="1593850"/>
            <a:ext cx="7545" cy="387985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7" name="Textfeld 16"/>
          <p:cNvSpPr txBox="1"/>
          <p:nvPr/>
        </p:nvSpPr>
        <p:spPr>
          <a:xfrm>
            <a:off x="1649806" y="1662559"/>
            <a:ext cx="3329785" cy="461665"/>
          </a:xfrm>
          <a:prstGeom prst="rect">
            <a:avLst/>
          </a:prstGeom>
          <a:noFill/>
        </p:spPr>
        <p:txBody>
          <a:bodyPr wrap="square" rtlCol="0">
            <a:spAutoFit/>
          </a:bodyPr>
          <a:lstStyle/>
          <a:p>
            <a:r>
              <a:rPr lang="de-DE" dirty="0"/>
              <a:t>Alte Heuristik</a:t>
            </a:r>
          </a:p>
        </p:txBody>
      </p:sp>
      <p:sp>
        <p:nvSpPr>
          <p:cNvPr id="18" name="Textfeld 17"/>
          <p:cNvSpPr txBox="1"/>
          <p:nvPr/>
        </p:nvSpPr>
        <p:spPr>
          <a:xfrm>
            <a:off x="6092632" y="1662559"/>
            <a:ext cx="3329785" cy="461665"/>
          </a:xfrm>
          <a:prstGeom prst="rect">
            <a:avLst/>
          </a:prstGeom>
          <a:noFill/>
        </p:spPr>
        <p:txBody>
          <a:bodyPr wrap="square" rtlCol="0">
            <a:spAutoFit/>
          </a:bodyPr>
          <a:lstStyle/>
          <a:p>
            <a:r>
              <a:rPr lang="de-DE" dirty="0"/>
              <a:t>Neue Heuristik</a:t>
            </a:r>
          </a:p>
        </p:txBody>
      </p:sp>
    </p:spTree>
    <p:extLst>
      <p:ext uri="{BB962C8B-B14F-4D97-AF65-F5344CB8AC3E}">
        <p14:creationId xmlns:p14="http://schemas.microsoft.com/office/powerpoint/2010/main" val="3381232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Heuristik für die Register-Allokation</a:t>
            </a:r>
          </a:p>
        </p:txBody>
      </p:sp>
      <p:graphicFrame>
        <p:nvGraphicFramePr>
          <p:cNvPr id="4" name="Tabelle 3"/>
          <p:cNvGraphicFramePr>
            <a:graphicFrameLocks noGrp="1"/>
          </p:cNvGraphicFramePr>
          <p:nvPr/>
        </p:nvGraphicFramePr>
        <p:xfrm>
          <a:off x="937419" y="3192780"/>
          <a:ext cx="3329784" cy="365760"/>
        </p:xfrm>
        <a:graphic>
          <a:graphicData uri="http://schemas.openxmlformats.org/drawingml/2006/table">
            <a:tbl>
              <a:tblPr firstRow="1" bandRow="1">
                <a:tableStyleId>{5C22544A-7EE6-4342-B048-85BDC9FD1C3A}</a:tableStyleId>
              </a:tblPr>
              <a:tblGrid>
                <a:gridCol w="554964">
                  <a:extLst>
                    <a:ext uri="{9D8B030D-6E8A-4147-A177-3AD203B41FA5}">
                      <a16:colId xmlns:a16="http://schemas.microsoft.com/office/drawing/2014/main" val="1050288221"/>
                    </a:ext>
                  </a:extLst>
                </a:gridCol>
                <a:gridCol w="554964">
                  <a:extLst>
                    <a:ext uri="{9D8B030D-6E8A-4147-A177-3AD203B41FA5}">
                      <a16:colId xmlns:a16="http://schemas.microsoft.com/office/drawing/2014/main" val="339912976"/>
                    </a:ext>
                  </a:extLst>
                </a:gridCol>
                <a:gridCol w="554964">
                  <a:extLst>
                    <a:ext uri="{9D8B030D-6E8A-4147-A177-3AD203B41FA5}">
                      <a16:colId xmlns:a16="http://schemas.microsoft.com/office/drawing/2014/main" val="3468309763"/>
                    </a:ext>
                  </a:extLst>
                </a:gridCol>
                <a:gridCol w="554964">
                  <a:extLst>
                    <a:ext uri="{9D8B030D-6E8A-4147-A177-3AD203B41FA5}">
                      <a16:colId xmlns:a16="http://schemas.microsoft.com/office/drawing/2014/main" val="1018037900"/>
                    </a:ext>
                  </a:extLst>
                </a:gridCol>
                <a:gridCol w="554964">
                  <a:extLst>
                    <a:ext uri="{9D8B030D-6E8A-4147-A177-3AD203B41FA5}">
                      <a16:colId xmlns:a16="http://schemas.microsoft.com/office/drawing/2014/main" val="4131511029"/>
                    </a:ext>
                  </a:extLst>
                </a:gridCol>
                <a:gridCol w="554964">
                  <a:extLst>
                    <a:ext uri="{9D8B030D-6E8A-4147-A177-3AD203B41FA5}">
                      <a16:colId xmlns:a16="http://schemas.microsoft.com/office/drawing/2014/main" val="3143050327"/>
                    </a:ext>
                  </a:extLst>
                </a:gridCol>
              </a:tblGrid>
              <a:tr h="335190">
                <a:tc>
                  <a:txBody>
                    <a:bodyPr/>
                    <a:lstStyle/>
                    <a:p>
                      <a:pPr algn="ctr"/>
                      <a:r>
                        <a:rPr lang="de-DE" dirty="0"/>
                        <a:t>0</a:t>
                      </a:r>
                    </a:p>
                  </a:txBody>
                  <a:tcPr>
                    <a:solidFill>
                      <a:schemeClr val="bg2">
                        <a:lumMod val="40000"/>
                        <a:lumOff val="60000"/>
                      </a:schemeClr>
                    </a:solidFill>
                  </a:tcPr>
                </a:tc>
                <a:tc>
                  <a:txBody>
                    <a:bodyPr/>
                    <a:lstStyle/>
                    <a:p>
                      <a:pPr algn="ctr"/>
                      <a:r>
                        <a:rPr lang="de-DE" dirty="0"/>
                        <a:t>1</a:t>
                      </a:r>
                    </a:p>
                  </a:txBody>
                  <a:tcPr/>
                </a:tc>
                <a:tc>
                  <a:txBody>
                    <a:bodyPr/>
                    <a:lstStyle/>
                    <a:p>
                      <a:pPr algn="ctr"/>
                      <a:r>
                        <a:rPr lang="de-DE" dirty="0"/>
                        <a:t>2</a:t>
                      </a:r>
                    </a:p>
                  </a:txBody>
                  <a:tcPr>
                    <a:solidFill>
                      <a:schemeClr val="bg2">
                        <a:lumMod val="40000"/>
                        <a:lumOff val="60000"/>
                      </a:schemeClr>
                    </a:solidFill>
                  </a:tcPr>
                </a:tc>
                <a:tc>
                  <a:txBody>
                    <a:bodyPr/>
                    <a:lstStyle/>
                    <a:p>
                      <a:pPr algn="ctr"/>
                      <a:r>
                        <a:rPr lang="de-DE" dirty="0"/>
                        <a:t>3</a:t>
                      </a:r>
                    </a:p>
                  </a:txBody>
                  <a:tcPr/>
                </a:tc>
                <a:tc>
                  <a:txBody>
                    <a:bodyPr/>
                    <a:lstStyle/>
                    <a:p>
                      <a:pPr algn="ctr"/>
                      <a:r>
                        <a:rPr lang="de-DE" dirty="0"/>
                        <a:t>4</a:t>
                      </a:r>
                    </a:p>
                  </a:txBody>
                  <a:tcPr/>
                </a:tc>
                <a:tc>
                  <a:txBody>
                    <a:bodyPr/>
                    <a:lstStyle/>
                    <a:p>
                      <a:pPr algn="ctr"/>
                      <a:r>
                        <a:rPr lang="de-DE" dirty="0"/>
                        <a:t>5</a:t>
                      </a:r>
                    </a:p>
                  </a:txBody>
                  <a:tcPr>
                    <a:solidFill>
                      <a:srgbClr val="FF0000"/>
                    </a:solidFill>
                  </a:tcPr>
                </a:tc>
                <a:extLst>
                  <a:ext uri="{0D108BD9-81ED-4DB2-BD59-A6C34878D82A}">
                    <a16:rowId xmlns:a16="http://schemas.microsoft.com/office/drawing/2014/main" val="3031734940"/>
                  </a:ext>
                </a:extLst>
              </a:tr>
            </a:tbl>
          </a:graphicData>
        </a:graphic>
      </p:graphicFrame>
      <p:sp>
        <p:nvSpPr>
          <p:cNvPr id="5" name="Textfeld 4"/>
          <p:cNvSpPr txBox="1"/>
          <p:nvPr/>
        </p:nvSpPr>
        <p:spPr>
          <a:xfrm>
            <a:off x="937418" y="2761685"/>
            <a:ext cx="2377281" cy="461665"/>
          </a:xfrm>
          <a:prstGeom prst="rect">
            <a:avLst/>
          </a:prstGeom>
          <a:noFill/>
        </p:spPr>
        <p:txBody>
          <a:bodyPr wrap="square" rtlCol="0">
            <a:spAutoFit/>
          </a:bodyPr>
          <a:lstStyle/>
          <a:p>
            <a:r>
              <a:rPr lang="de-DE" dirty="0"/>
              <a:t>Register-File 0</a:t>
            </a:r>
          </a:p>
        </p:txBody>
      </p:sp>
      <p:sp>
        <p:nvSpPr>
          <p:cNvPr id="7" name="Textfeld 6"/>
          <p:cNvSpPr txBox="1"/>
          <p:nvPr/>
        </p:nvSpPr>
        <p:spPr>
          <a:xfrm>
            <a:off x="937419" y="3629978"/>
            <a:ext cx="2377281" cy="461665"/>
          </a:xfrm>
          <a:prstGeom prst="rect">
            <a:avLst/>
          </a:prstGeom>
          <a:noFill/>
        </p:spPr>
        <p:txBody>
          <a:bodyPr wrap="square" rtlCol="0">
            <a:spAutoFit/>
          </a:bodyPr>
          <a:lstStyle/>
          <a:p>
            <a:r>
              <a:rPr lang="de-DE" dirty="0"/>
              <a:t>Register-File 1</a:t>
            </a:r>
          </a:p>
        </p:txBody>
      </p:sp>
      <p:graphicFrame>
        <p:nvGraphicFramePr>
          <p:cNvPr id="8" name="Tabelle 7"/>
          <p:cNvGraphicFramePr>
            <a:graphicFrameLocks noGrp="1"/>
          </p:cNvGraphicFramePr>
          <p:nvPr>
            <p:extLst>
              <p:ext uri="{D42A27DB-BD31-4B8C-83A1-F6EECF244321}">
                <p14:modId xmlns:p14="http://schemas.microsoft.com/office/powerpoint/2010/main" val="3325910320"/>
              </p:ext>
            </p:extLst>
          </p:nvPr>
        </p:nvGraphicFramePr>
        <p:xfrm>
          <a:off x="937419" y="4091643"/>
          <a:ext cx="3329784" cy="365760"/>
        </p:xfrm>
        <a:graphic>
          <a:graphicData uri="http://schemas.openxmlformats.org/drawingml/2006/table">
            <a:tbl>
              <a:tblPr firstRow="1" bandRow="1">
                <a:tableStyleId>{5C22544A-7EE6-4342-B048-85BDC9FD1C3A}</a:tableStyleId>
              </a:tblPr>
              <a:tblGrid>
                <a:gridCol w="554964">
                  <a:extLst>
                    <a:ext uri="{9D8B030D-6E8A-4147-A177-3AD203B41FA5}">
                      <a16:colId xmlns:a16="http://schemas.microsoft.com/office/drawing/2014/main" val="1050288221"/>
                    </a:ext>
                  </a:extLst>
                </a:gridCol>
                <a:gridCol w="554964">
                  <a:extLst>
                    <a:ext uri="{9D8B030D-6E8A-4147-A177-3AD203B41FA5}">
                      <a16:colId xmlns:a16="http://schemas.microsoft.com/office/drawing/2014/main" val="339912976"/>
                    </a:ext>
                  </a:extLst>
                </a:gridCol>
                <a:gridCol w="554964">
                  <a:extLst>
                    <a:ext uri="{9D8B030D-6E8A-4147-A177-3AD203B41FA5}">
                      <a16:colId xmlns:a16="http://schemas.microsoft.com/office/drawing/2014/main" val="3468309763"/>
                    </a:ext>
                  </a:extLst>
                </a:gridCol>
                <a:gridCol w="554964">
                  <a:extLst>
                    <a:ext uri="{9D8B030D-6E8A-4147-A177-3AD203B41FA5}">
                      <a16:colId xmlns:a16="http://schemas.microsoft.com/office/drawing/2014/main" val="1018037900"/>
                    </a:ext>
                  </a:extLst>
                </a:gridCol>
                <a:gridCol w="554964">
                  <a:extLst>
                    <a:ext uri="{9D8B030D-6E8A-4147-A177-3AD203B41FA5}">
                      <a16:colId xmlns:a16="http://schemas.microsoft.com/office/drawing/2014/main" val="4131511029"/>
                    </a:ext>
                  </a:extLst>
                </a:gridCol>
                <a:gridCol w="554964">
                  <a:extLst>
                    <a:ext uri="{9D8B030D-6E8A-4147-A177-3AD203B41FA5}">
                      <a16:colId xmlns:a16="http://schemas.microsoft.com/office/drawing/2014/main" val="3143050327"/>
                    </a:ext>
                  </a:extLst>
                </a:gridCol>
              </a:tblGrid>
              <a:tr h="335190">
                <a:tc>
                  <a:txBody>
                    <a:bodyPr/>
                    <a:lstStyle/>
                    <a:p>
                      <a:pPr algn="ctr"/>
                      <a:r>
                        <a:rPr lang="de-DE" dirty="0"/>
                        <a:t>0</a:t>
                      </a:r>
                    </a:p>
                  </a:txBody>
                  <a:tcPr>
                    <a:solidFill>
                      <a:schemeClr val="accent1"/>
                    </a:solidFill>
                  </a:tcPr>
                </a:tc>
                <a:tc>
                  <a:txBody>
                    <a:bodyPr/>
                    <a:lstStyle/>
                    <a:p>
                      <a:pPr algn="ctr"/>
                      <a:r>
                        <a:rPr lang="de-DE" dirty="0"/>
                        <a:t>1</a:t>
                      </a:r>
                    </a:p>
                  </a:txBody>
                  <a:tcPr>
                    <a:solidFill>
                      <a:schemeClr val="bg2">
                        <a:lumMod val="40000"/>
                        <a:lumOff val="60000"/>
                      </a:schemeClr>
                    </a:solidFill>
                  </a:tcPr>
                </a:tc>
                <a:tc>
                  <a:txBody>
                    <a:bodyPr/>
                    <a:lstStyle/>
                    <a:p>
                      <a:pPr algn="ctr"/>
                      <a:r>
                        <a:rPr lang="de-DE" dirty="0"/>
                        <a:t>2</a:t>
                      </a:r>
                    </a:p>
                  </a:txBody>
                  <a:tcPr>
                    <a:solidFill>
                      <a:schemeClr val="accent1"/>
                    </a:solidFill>
                  </a:tcPr>
                </a:tc>
                <a:tc>
                  <a:txBody>
                    <a:bodyPr/>
                    <a:lstStyle/>
                    <a:p>
                      <a:pPr algn="ctr"/>
                      <a:r>
                        <a:rPr lang="de-DE" dirty="0"/>
                        <a:t>3</a:t>
                      </a:r>
                    </a:p>
                  </a:txBody>
                  <a:tcPr>
                    <a:solidFill>
                      <a:schemeClr val="bg2">
                        <a:lumMod val="40000"/>
                        <a:lumOff val="60000"/>
                      </a:schemeClr>
                    </a:solidFill>
                  </a:tcPr>
                </a:tc>
                <a:tc>
                  <a:txBody>
                    <a:bodyPr/>
                    <a:lstStyle/>
                    <a:p>
                      <a:pPr algn="ctr"/>
                      <a:r>
                        <a:rPr lang="de-DE" dirty="0"/>
                        <a:t>4</a:t>
                      </a:r>
                    </a:p>
                  </a:txBody>
                  <a:tcPr/>
                </a:tc>
                <a:tc>
                  <a:txBody>
                    <a:bodyPr/>
                    <a:lstStyle/>
                    <a:p>
                      <a:pPr algn="ctr"/>
                      <a:r>
                        <a:rPr lang="de-DE" dirty="0"/>
                        <a:t>5</a:t>
                      </a:r>
                    </a:p>
                  </a:txBody>
                  <a:tcPr>
                    <a:solidFill>
                      <a:srgbClr val="FF0000"/>
                    </a:solidFill>
                  </a:tcPr>
                </a:tc>
                <a:extLst>
                  <a:ext uri="{0D108BD9-81ED-4DB2-BD59-A6C34878D82A}">
                    <a16:rowId xmlns:a16="http://schemas.microsoft.com/office/drawing/2014/main" val="3031734940"/>
                  </a:ext>
                </a:extLst>
              </a:tr>
            </a:tbl>
          </a:graphicData>
        </a:graphic>
      </p:graphicFrame>
      <p:graphicFrame>
        <p:nvGraphicFramePr>
          <p:cNvPr id="9" name="Tabelle 8"/>
          <p:cNvGraphicFramePr>
            <a:graphicFrameLocks noGrp="1"/>
          </p:cNvGraphicFramePr>
          <p:nvPr/>
        </p:nvGraphicFramePr>
        <p:xfrm>
          <a:off x="5433219" y="3192780"/>
          <a:ext cx="3329784" cy="365760"/>
        </p:xfrm>
        <a:graphic>
          <a:graphicData uri="http://schemas.openxmlformats.org/drawingml/2006/table">
            <a:tbl>
              <a:tblPr firstRow="1" bandRow="1">
                <a:tableStyleId>{5C22544A-7EE6-4342-B048-85BDC9FD1C3A}</a:tableStyleId>
              </a:tblPr>
              <a:tblGrid>
                <a:gridCol w="554964">
                  <a:extLst>
                    <a:ext uri="{9D8B030D-6E8A-4147-A177-3AD203B41FA5}">
                      <a16:colId xmlns:a16="http://schemas.microsoft.com/office/drawing/2014/main" val="1050288221"/>
                    </a:ext>
                  </a:extLst>
                </a:gridCol>
                <a:gridCol w="554964">
                  <a:extLst>
                    <a:ext uri="{9D8B030D-6E8A-4147-A177-3AD203B41FA5}">
                      <a16:colId xmlns:a16="http://schemas.microsoft.com/office/drawing/2014/main" val="339912976"/>
                    </a:ext>
                  </a:extLst>
                </a:gridCol>
                <a:gridCol w="554964">
                  <a:extLst>
                    <a:ext uri="{9D8B030D-6E8A-4147-A177-3AD203B41FA5}">
                      <a16:colId xmlns:a16="http://schemas.microsoft.com/office/drawing/2014/main" val="3468309763"/>
                    </a:ext>
                  </a:extLst>
                </a:gridCol>
                <a:gridCol w="554964">
                  <a:extLst>
                    <a:ext uri="{9D8B030D-6E8A-4147-A177-3AD203B41FA5}">
                      <a16:colId xmlns:a16="http://schemas.microsoft.com/office/drawing/2014/main" val="1018037900"/>
                    </a:ext>
                  </a:extLst>
                </a:gridCol>
                <a:gridCol w="554964">
                  <a:extLst>
                    <a:ext uri="{9D8B030D-6E8A-4147-A177-3AD203B41FA5}">
                      <a16:colId xmlns:a16="http://schemas.microsoft.com/office/drawing/2014/main" val="4131511029"/>
                    </a:ext>
                  </a:extLst>
                </a:gridCol>
                <a:gridCol w="554964">
                  <a:extLst>
                    <a:ext uri="{9D8B030D-6E8A-4147-A177-3AD203B41FA5}">
                      <a16:colId xmlns:a16="http://schemas.microsoft.com/office/drawing/2014/main" val="3143050327"/>
                    </a:ext>
                  </a:extLst>
                </a:gridCol>
              </a:tblGrid>
              <a:tr h="335190">
                <a:tc>
                  <a:txBody>
                    <a:bodyPr/>
                    <a:lstStyle/>
                    <a:p>
                      <a:pPr algn="ctr"/>
                      <a:r>
                        <a:rPr lang="de-DE" dirty="0"/>
                        <a:t>0</a:t>
                      </a:r>
                    </a:p>
                  </a:txBody>
                  <a:tcPr>
                    <a:solidFill>
                      <a:schemeClr val="bg2">
                        <a:lumMod val="40000"/>
                        <a:lumOff val="60000"/>
                      </a:schemeClr>
                    </a:solidFill>
                  </a:tcPr>
                </a:tc>
                <a:tc>
                  <a:txBody>
                    <a:bodyPr/>
                    <a:lstStyle/>
                    <a:p>
                      <a:pPr algn="ctr"/>
                      <a:r>
                        <a:rPr lang="de-DE" dirty="0"/>
                        <a:t>1</a:t>
                      </a:r>
                    </a:p>
                  </a:txBody>
                  <a:tcPr/>
                </a:tc>
                <a:tc>
                  <a:txBody>
                    <a:bodyPr/>
                    <a:lstStyle/>
                    <a:p>
                      <a:pPr algn="ctr"/>
                      <a:r>
                        <a:rPr lang="de-DE" dirty="0"/>
                        <a:t>2</a:t>
                      </a:r>
                    </a:p>
                  </a:txBody>
                  <a:tcPr>
                    <a:solidFill>
                      <a:schemeClr val="bg2">
                        <a:lumMod val="40000"/>
                        <a:lumOff val="60000"/>
                      </a:schemeClr>
                    </a:solidFill>
                  </a:tcPr>
                </a:tc>
                <a:tc>
                  <a:txBody>
                    <a:bodyPr/>
                    <a:lstStyle/>
                    <a:p>
                      <a:pPr algn="ctr"/>
                      <a:r>
                        <a:rPr lang="de-DE" dirty="0"/>
                        <a:t>3</a:t>
                      </a:r>
                    </a:p>
                  </a:txBody>
                  <a:tcPr>
                    <a:solidFill>
                      <a:srgbClr val="FF0000"/>
                    </a:solidFill>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10" name="Textfeld 9"/>
          <p:cNvSpPr txBox="1"/>
          <p:nvPr/>
        </p:nvSpPr>
        <p:spPr>
          <a:xfrm>
            <a:off x="5433218" y="2761685"/>
            <a:ext cx="2377281" cy="461665"/>
          </a:xfrm>
          <a:prstGeom prst="rect">
            <a:avLst/>
          </a:prstGeom>
          <a:noFill/>
        </p:spPr>
        <p:txBody>
          <a:bodyPr wrap="square" rtlCol="0">
            <a:spAutoFit/>
          </a:bodyPr>
          <a:lstStyle/>
          <a:p>
            <a:r>
              <a:rPr lang="de-DE" dirty="0"/>
              <a:t>Register-File 0</a:t>
            </a:r>
          </a:p>
        </p:txBody>
      </p:sp>
      <p:sp>
        <p:nvSpPr>
          <p:cNvPr id="11" name="Textfeld 10"/>
          <p:cNvSpPr txBox="1"/>
          <p:nvPr/>
        </p:nvSpPr>
        <p:spPr>
          <a:xfrm>
            <a:off x="5433219" y="3629978"/>
            <a:ext cx="2377281" cy="461665"/>
          </a:xfrm>
          <a:prstGeom prst="rect">
            <a:avLst/>
          </a:prstGeom>
          <a:noFill/>
        </p:spPr>
        <p:txBody>
          <a:bodyPr wrap="square" rtlCol="0">
            <a:spAutoFit/>
          </a:bodyPr>
          <a:lstStyle/>
          <a:p>
            <a:r>
              <a:rPr lang="de-DE" dirty="0"/>
              <a:t>Register-File 1</a:t>
            </a:r>
          </a:p>
        </p:txBody>
      </p:sp>
      <p:graphicFrame>
        <p:nvGraphicFramePr>
          <p:cNvPr id="12" name="Tabelle 11"/>
          <p:cNvGraphicFramePr>
            <a:graphicFrameLocks noGrp="1"/>
          </p:cNvGraphicFramePr>
          <p:nvPr>
            <p:extLst>
              <p:ext uri="{D42A27DB-BD31-4B8C-83A1-F6EECF244321}">
                <p14:modId xmlns:p14="http://schemas.microsoft.com/office/powerpoint/2010/main" val="1203785290"/>
              </p:ext>
            </p:extLst>
          </p:nvPr>
        </p:nvGraphicFramePr>
        <p:xfrm>
          <a:off x="5433219" y="4091643"/>
          <a:ext cx="3329784" cy="365760"/>
        </p:xfrm>
        <a:graphic>
          <a:graphicData uri="http://schemas.openxmlformats.org/drawingml/2006/table">
            <a:tbl>
              <a:tblPr firstRow="1" bandRow="1">
                <a:tableStyleId>{5C22544A-7EE6-4342-B048-85BDC9FD1C3A}</a:tableStyleId>
              </a:tblPr>
              <a:tblGrid>
                <a:gridCol w="554964">
                  <a:extLst>
                    <a:ext uri="{9D8B030D-6E8A-4147-A177-3AD203B41FA5}">
                      <a16:colId xmlns:a16="http://schemas.microsoft.com/office/drawing/2014/main" val="1050288221"/>
                    </a:ext>
                  </a:extLst>
                </a:gridCol>
                <a:gridCol w="554964">
                  <a:extLst>
                    <a:ext uri="{9D8B030D-6E8A-4147-A177-3AD203B41FA5}">
                      <a16:colId xmlns:a16="http://schemas.microsoft.com/office/drawing/2014/main" val="339912976"/>
                    </a:ext>
                  </a:extLst>
                </a:gridCol>
                <a:gridCol w="554964">
                  <a:extLst>
                    <a:ext uri="{9D8B030D-6E8A-4147-A177-3AD203B41FA5}">
                      <a16:colId xmlns:a16="http://schemas.microsoft.com/office/drawing/2014/main" val="3468309763"/>
                    </a:ext>
                  </a:extLst>
                </a:gridCol>
                <a:gridCol w="554964">
                  <a:extLst>
                    <a:ext uri="{9D8B030D-6E8A-4147-A177-3AD203B41FA5}">
                      <a16:colId xmlns:a16="http://schemas.microsoft.com/office/drawing/2014/main" val="1018037900"/>
                    </a:ext>
                  </a:extLst>
                </a:gridCol>
                <a:gridCol w="554964">
                  <a:extLst>
                    <a:ext uri="{9D8B030D-6E8A-4147-A177-3AD203B41FA5}">
                      <a16:colId xmlns:a16="http://schemas.microsoft.com/office/drawing/2014/main" val="4131511029"/>
                    </a:ext>
                  </a:extLst>
                </a:gridCol>
                <a:gridCol w="554964">
                  <a:extLst>
                    <a:ext uri="{9D8B030D-6E8A-4147-A177-3AD203B41FA5}">
                      <a16:colId xmlns:a16="http://schemas.microsoft.com/office/drawing/2014/main" val="3143050327"/>
                    </a:ext>
                  </a:extLst>
                </a:gridCol>
              </a:tblGrid>
              <a:tr h="335190">
                <a:tc>
                  <a:txBody>
                    <a:bodyPr/>
                    <a:lstStyle/>
                    <a:p>
                      <a:pPr algn="ctr"/>
                      <a:r>
                        <a:rPr lang="de-DE" dirty="0"/>
                        <a:t>0</a:t>
                      </a:r>
                    </a:p>
                  </a:txBody>
                  <a:tcPr>
                    <a:solidFill>
                      <a:schemeClr val="accent1"/>
                    </a:solidFill>
                  </a:tcPr>
                </a:tc>
                <a:tc>
                  <a:txBody>
                    <a:bodyPr/>
                    <a:lstStyle/>
                    <a:p>
                      <a:pPr algn="ctr"/>
                      <a:r>
                        <a:rPr lang="de-DE" dirty="0"/>
                        <a:t>1</a:t>
                      </a:r>
                    </a:p>
                  </a:txBody>
                  <a:tcPr>
                    <a:solidFill>
                      <a:schemeClr val="bg2">
                        <a:lumMod val="40000"/>
                        <a:lumOff val="60000"/>
                      </a:schemeClr>
                    </a:solidFill>
                  </a:tcPr>
                </a:tc>
                <a:tc>
                  <a:txBody>
                    <a:bodyPr/>
                    <a:lstStyle/>
                    <a:p>
                      <a:pPr algn="ctr"/>
                      <a:r>
                        <a:rPr lang="de-DE" dirty="0"/>
                        <a:t>2</a:t>
                      </a:r>
                    </a:p>
                  </a:txBody>
                  <a:tcPr>
                    <a:solidFill>
                      <a:srgbClr val="FF0000"/>
                    </a:solidFill>
                  </a:tcPr>
                </a:tc>
                <a:tc>
                  <a:txBody>
                    <a:bodyPr/>
                    <a:lstStyle/>
                    <a:p>
                      <a:pPr algn="ctr"/>
                      <a:r>
                        <a:rPr lang="de-DE" dirty="0"/>
                        <a:t>3</a:t>
                      </a:r>
                    </a:p>
                  </a:txBody>
                  <a:tcPr>
                    <a:solidFill>
                      <a:schemeClr val="bg2">
                        <a:lumMod val="40000"/>
                        <a:lumOff val="60000"/>
                      </a:schemeClr>
                    </a:solidFill>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cxnSp>
        <p:nvCxnSpPr>
          <p:cNvPr id="14" name="Gerader Verbinder 13"/>
          <p:cNvCxnSpPr>
            <a:stCxn id="3" idx="2"/>
          </p:cNvCxnSpPr>
          <p:nvPr/>
        </p:nvCxnSpPr>
        <p:spPr bwMode="auto">
          <a:xfrm>
            <a:off x="4709319" y="1593850"/>
            <a:ext cx="7545" cy="387985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7" name="Textfeld 16"/>
          <p:cNvSpPr txBox="1"/>
          <p:nvPr/>
        </p:nvSpPr>
        <p:spPr>
          <a:xfrm>
            <a:off x="1649806" y="1662559"/>
            <a:ext cx="3329785" cy="461665"/>
          </a:xfrm>
          <a:prstGeom prst="rect">
            <a:avLst/>
          </a:prstGeom>
          <a:noFill/>
        </p:spPr>
        <p:txBody>
          <a:bodyPr wrap="square" rtlCol="0">
            <a:spAutoFit/>
          </a:bodyPr>
          <a:lstStyle/>
          <a:p>
            <a:r>
              <a:rPr lang="de-DE" dirty="0"/>
              <a:t>Alte Heuristik</a:t>
            </a:r>
          </a:p>
        </p:txBody>
      </p:sp>
      <p:sp>
        <p:nvSpPr>
          <p:cNvPr id="18" name="Textfeld 17"/>
          <p:cNvSpPr txBox="1"/>
          <p:nvPr/>
        </p:nvSpPr>
        <p:spPr>
          <a:xfrm>
            <a:off x="6092632" y="1662559"/>
            <a:ext cx="3329785" cy="461665"/>
          </a:xfrm>
          <a:prstGeom prst="rect">
            <a:avLst/>
          </a:prstGeom>
          <a:noFill/>
        </p:spPr>
        <p:txBody>
          <a:bodyPr wrap="square" rtlCol="0">
            <a:spAutoFit/>
          </a:bodyPr>
          <a:lstStyle/>
          <a:p>
            <a:r>
              <a:rPr lang="de-DE" dirty="0"/>
              <a:t>Neue Heuristik</a:t>
            </a:r>
          </a:p>
        </p:txBody>
      </p:sp>
      <p:sp>
        <p:nvSpPr>
          <p:cNvPr id="2" name="Textfeld 1"/>
          <p:cNvSpPr txBox="1"/>
          <p:nvPr/>
        </p:nvSpPr>
        <p:spPr>
          <a:xfrm>
            <a:off x="5207000" y="4749800"/>
            <a:ext cx="3276600" cy="1200329"/>
          </a:xfrm>
          <a:prstGeom prst="rect">
            <a:avLst/>
          </a:prstGeom>
          <a:noFill/>
        </p:spPr>
        <p:txBody>
          <a:bodyPr wrap="square" rtlCol="0">
            <a:spAutoFit/>
          </a:bodyPr>
          <a:lstStyle/>
          <a:p>
            <a:r>
              <a:rPr lang="de-DE" dirty="0"/>
              <a:t>2: 010</a:t>
            </a:r>
            <a:r>
              <a:rPr lang="de-DE" dirty="0">
                <a:sym typeface="Wingdings" panose="05000000000000000000" pitchFamily="2" charset="2"/>
              </a:rPr>
              <a:t>011 	H:1</a:t>
            </a:r>
          </a:p>
          <a:p>
            <a:r>
              <a:rPr lang="de-DE" dirty="0">
                <a:sym typeface="Wingdings" panose="05000000000000000000" pitchFamily="2" charset="2"/>
              </a:rPr>
              <a:t>3: 011001	H:1</a:t>
            </a:r>
          </a:p>
          <a:p>
            <a:r>
              <a:rPr lang="de-DE" dirty="0">
                <a:sym typeface="Wingdings" panose="05000000000000000000" pitchFamily="2" charset="2"/>
              </a:rPr>
              <a:t>		∑=2</a:t>
            </a:r>
            <a:endParaRPr lang="de-DE" dirty="0"/>
          </a:p>
        </p:txBody>
      </p:sp>
      <p:sp>
        <p:nvSpPr>
          <p:cNvPr id="15" name="Textfeld 14"/>
          <p:cNvSpPr txBox="1"/>
          <p:nvPr/>
        </p:nvSpPr>
        <p:spPr>
          <a:xfrm>
            <a:off x="1169992" y="4749800"/>
            <a:ext cx="3276600" cy="1200329"/>
          </a:xfrm>
          <a:prstGeom prst="rect">
            <a:avLst/>
          </a:prstGeom>
          <a:noFill/>
        </p:spPr>
        <p:txBody>
          <a:bodyPr wrap="square" rtlCol="0">
            <a:spAutoFit/>
          </a:bodyPr>
          <a:lstStyle/>
          <a:p>
            <a:r>
              <a:rPr lang="de-DE" dirty="0"/>
              <a:t>2: 010</a:t>
            </a:r>
            <a:r>
              <a:rPr lang="de-DE" dirty="0">
                <a:sym typeface="Wingdings" panose="05000000000000000000" pitchFamily="2" charset="2"/>
              </a:rPr>
              <a:t>101 	H:3</a:t>
            </a:r>
          </a:p>
          <a:p>
            <a:r>
              <a:rPr lang="de-DE" dirty="0">
                <a:sym typeface="Wingdings" panose="05000000000000000000" pitchFamily="2" charset="2"/>
              </a:rPr>
              <a:t>3: 011101	H:2</a:t>
            </a:r>
          </a:p>
          <a:p>
            <a:r>
              <a:rPr lang="de-DE" dirty="0">
                <a:sym typeface="Wingdings" panose="05000000000000000000" pitchFamily="2" charset="2"/>
              </a:rPr>
              <a:t>		∑=5</a:t>
            </a:r>
            <a:endParaRPr lang="de-DE" dirty="0"/>
          </a:p>
        </p:txBody>
      </p:sp>
    </p:spTree>
    <p:extLst>
      <p:ext uri="{BB962C8B-B14F-4D97-AF65-F5344CB8AC3E}">
        <p14:creationId xmlns:p14="http://schemas.microsoft.com/office/powerpoint/2010/main" val="1690625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b="1" dirty="0"/>
              <a:t>ADD</a:t>
            </a:r>
            <a:r>
              <a:rPr lang="de-DE" dirty="0"/>
              <a:t> VxR0 V0R0 V0R2</a:t>
            </a:r>
          </a:p>
          <a:p>
            <a:pPr marL="0" indent="0">
              <a:buNone/>
            </a:pPr>
            <a:r>
              <a:rPr lang="de-DE" b="1" dirty="0"/>
              <a:t>OR</a:t>
            </a:r>
            <a:r>
              <a:rPr lang="de-DE" dirty="0"/>
              <a:t>   V1R1 VxR0 V1R3</a:t>
            </a:r>
          </a:p>
          <a:p>
            <a:endParaRPr lang="de-DE" dirty="0"/>
          </a:p>
          <a:p>
            <a:r>
              <a:rPr lang="de-DE" dirty="0"/>
              <a:t>Grundlagen der genetischen Algorithmen</a:t>
            </a:r>
          </a:p>
          <a:p>
            <a:pPr lvl="1"/>
            <a:r>
              <a:rPr lang="de-DE" dirty="0"/>
              <a:t>Gene +Chromosomen</a:t>
            </a:r>
          </a:p>
          <a:p>
            <a:pPr lvl="1"/>
            <a:r>
              <a:rPr lang="de-DE" dirty="0"/>
              <a:t>Fitness</a:t>
            </a:r>
          </a:p>
          <a:p>
            <a:pPr lvl="1"/>
            <a:r>
              <a:rPr lang="de-DE" dirty="0"/>
              <a:t>Crossover </a:t>
            </a:r>
          </a:p>
          <a:p>
            <a:pPr lvl="1"/>
            <a:r>
              <a:rPr lang="de-DE" dirty="0"/>
              <a:t>Mutation</a:t>
            </a:r>
          </a:p>
        </p:txBody>
      </p:sp>
      <p:sp>
        <p:nvSpPr>
          <p:cNvPr id="3" name="Titel 2"/>
          <p:cNvSpPr>
            <a:spLocks noGrp="1"/>
          </p:cNvSpPr>
          <p:nvPr>
            <p:ph type="title"/>
          </p:nvPr>
        </p:nvSpPr>
        <p:spPr/>
        <p:txBody>
          <a:bodyPr/>
          <a:lstStyle/>
          <a:p>
            <a:r>
              <a:rPr lang="de-DE" dirty="0"/>
              <a:t>Genetischer Optimierungsalgorithmus</a:t>
            </a:r>
          </a:p>
        </p:txBody>
      </p:sp>
    </p:spTree>
    <p:extLst>
      <p:ext uri="{BB962C8B-B14F-4D97-AF65-F5344CB8AC3E}">
        <p14:creationId xmlns:p14="http://schemas.microsoft.com/office/powerpoint/2010/main" val="1765438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a:t>Motivation </a:t>
            </a:r>
            <a:r>
              <a:rPr lang="en-US" dirty="0" err="1"/>
              <a:t>Optimierung</a:t>
            </a:r>
            <a:r>
              <a:rPr lang="en-US" dirty="0"/>
              <a:t> der Source-Register</a:t>
            </a:r>
            <a:endParaRPr lang="de-DE" dirty="0"/>
          </a:p>
          <a:p>
            <a:r>
              <a:rPr lang="de-DE" dirty="0"/>
              <a:t>Grundlagen der genetischen Algorithmen</a:t>
            </a:r>
          </a:p>
          <a:p>
            <a:pPr lvl="1"/>
            <a:r>
              <a:rPr lang="de-DE" dirty="0"/>
              <a:t>Gene +Chromosomen</a:t>
            </a:r>
          </a:p>
          <a:p>
            <a:pPr lvl="1"/>
            <a:r>
              <a:rPr lang="de-DE" dirty="0"/>
              <a:t>Fitness</a:t>
            </a:r>
          </a:p>
          <a:p>
            <a:pPr lvl="1"/>
            <a:r>
              <a:rPr lang="de-DE" dirty="0"/>
              <a:t>Crossover </a:t>
            </a:r>
          </a:p>
          <a:p>
            <a:pPr lvl="1"/>
            <a:r>
              <a:rPr lang="de-DE" dirty="0"/>
              <a:t>Mutation</a:t>
            </a:r>
          </a:p>
        </p:txBody>
      </p:sp>
      <p:sp>
        <p:nvSpPr>
          <p:cNvPr id="3" name="Titel 2"/>
          <p:cNvSpPr>
            <a:spLocks noGrp="1"/>
          </p:cNvSpPr>
          <p:nvPr>
            <p:ph type="title"/>
          </p:nvPr>
        </p:nvSpPr>
        <p:spPr/>
        <p:txBody>
          <a:bodyPr/>
          <a:lstStyle/>
          <a:p>
            <a:r>
              <a:rPr lang="de-DE" dirty="0"/>
              <a:t>Genetischer Optimierungsalgorithmus</a:t>
            </a:r>
          </a:p>
        </p:txBody>
      </p:sp>
    </p:spTree>
    <p:extLst>
      <p:ext uri="{BB962C8B-B14F-4D97-AF65-F5344CB8AC3E}">
        <p14:creationId xmlns:p14="http://schemas.microsoft.com/office/powerpoint/2010/main" val="1180420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503238" y="2506467"/>
            <a:ext cx="3243262" cy="3818133"/>
          </a:xfrm>
        </p:spPr>
        <p:txBody>
          <a:bodyPr/>
          <a:lstStyle/>
          <a:p>
            <a:r>
              <a:rPr lang="en-US" dirty="0" err="1"/>
              <a:t>Ausgabe</a:t>
            </a:r>
            <a:r>
              <a:rPr lang="en-US" dirty="0"/>
              <a:t> des Tools</a:t>
            </a:r>
          </a:p>
          <a:p>
            <a:pPr lvl="1"/>
            <a:r>
              <a:rPr lang="en-US" dirty="0"/>
              <a:t>Internal</a:t>
            </a:r>
          </a:p>
          <a:p>
            <a:pPr lvl="1"/>
            <a:r>
              <a:rPr lang="en-US" dirty="0"/>
              <a:t>Switching</a:t>
            </a:r>
          </a:p>
          <a:p>
            <a:pPr lvl="1"/>
            <a:r>
              <a:rPr lang="en-US" dirty="0"/>
              <a:t>Leakage</a:t>
            </a:r>
            <a:endParaRPr lang="de-DE" dirty="0"/>
          </a:p>
        </p:txBody>
      </p:sp>
      <p:sp>
        <p:nvSpPr>
          <p:cNvPr id="3" name="Titel 2"/>
          <p:cNvSpPr>
            <a:spLocks noGrp="1"/>
          </p:cNvSpPr>
          <p:nvPr>
            <p:ph type="title"/>
          </p:nvPr>
        </p:nvSpPr>
        <p:spPr/>
        <p:txBody>
          <a:bodyPr/>
          <a:lstStyle/>
          <a:p>
            <a:r>
              <a:rPr lang="de-DE" dirty="0"/>
              <a:t>Verlustleistungsanalyse-Tool</a:t>
            </a:r>
          </a:p>
        </p:txBody>
      </p:sp>
      <p:sp>
        <p:nvSpPr>
          <p:cNvPr id="5" name="Rechteck: abgerundete Ecken 4"/>
          <p:cNvSpPr/>
          <p:nvPr/>
        </p:nvSpPr>
        <p:spPr bwMode="auto">
          <a:xfrm>
            <a:off x="3980598" y="1282190"/>
            <a:ext cx="1358900" cy="7200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dirty="0">
                <a:ln>
                  <a:noFill/>
                </a:ln>
                <a:solidFill>
                  <a:schemeClr val="bg1"/>
                </a:solidFill>
                <a:effectLst/>
                <a:latin typeface="Arial" charset="0"/>
                <a:ea typeface="ＭＳ Ｐゴシック" pitchFamily="1" charset="-128"/>
              </a:rPr>
              <a:t>Assembler-Programm</a:t>
            </a:r>
          </a:p>
        </p:txBody>
      </p:sp>
      <p:sp>
        <p:nvSpPr>
          <p:cNvPr id="6" name="Rechteck: abgerundete Ecken 5"/>
          <p:cNvSpPr/>
          <p:nvPr/>
        </p:nvSpPr>
        <p:spPr bwMode="auto">
          <a:xfrm>
            <a:off x="7350886" y="1282190"/>
            <a:ext cx="1498626" cy="7200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dirty="0">
                <a:ln>
                  <a:noFill/>
                </a:ln>
                <a:solidFill>
                  <a:schemeClr val="bg1"/>
                </a:solidFill>
                <a:effectLst/>
                <a:ea typeface="ＭＳ Ｐゴシック" pitchFamily="1" charset="-128"/>
              </a:rPr>
              <a:t>Prozessor- </a:t>
            </a:r>
          </a:p>
          <a:p>
            <a:pPr marL="0" marR="0" indent="0" algn="ctr" defTabSz="914400" rtl="0" eaLnBrk="0" fontAlgn="base" latinLnBrk="0" hangingPunct="0">
              <a:lnSpc>
                <a:spcPct val="100000"/>
              </a:lnSpc>
              <a:spcBef>
                <a:spcPct val="0"/>
              </a:spcBef>
              <a:spcAft>
                <a:spcPct val="0"/>
              </a:spcAft>
              <a:buClrTx/>
              <a:buSzTx/>
              <a:buFontTx/>
              <a:buNone/>
              <a:tabLst/>
            </a:pPr>
            <a:r>
              <a:rPr lang="de-DE" sz="1600" dirty="0">
                <a:solidFill>
                  <a:schemeClr val="bg1"/>
                </a:solidFill>
                <a:ea typeface="ＭＳ Ｐゴシック" pitchFamily="1" charset="-128"/>
              </a:rPr>
              <a:t>Konfiguration</a:t>
            </a:r>
            <a:endParaRPr kumimoji="0" lang="de-DE" sz="1600" b="0" i="0" u="none" strike="noStrike" cap="none" normalizeH="0" baseline="0" dirty="0">
              <a:ln>
                <a:noFill/>
              </a:ln>
              <a:solidFill>
                <a:schemeClr val="bg1"/>
              </a:solidFill>
              <a:effectLst/>
              <a:ea typeface="ＭＳ Ｐゴシック" pitchFamily="1" charset="-128"/>
            </a:endParaRPr>
          </a:p>
        </p:txBody>
      </p:sp>
      <p:sp>
        <p:nvSpPr>
          <p:cNvPr id="7" name="Rechteck: abgerundete Ecken 6"/>
          <p:cNvSpPr/>
          <p:nvPr/>
        </p:nvSpPr>
        <p:spPr bwMode="auto">
          <a:xfrm>
            <a:off x="5388730" y="2195067"/>
            <a:ext cx="1807369" cy="5400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b="1" dirty="0">
                <a:solidFill>
                  <a:schemeClr val="bg1"/>
                </a:solidFill>
                <a:ea typeface="ＭＳ Ｐゴシック" pitchFamily="1" charset="-128"/>
              </a:rPr>
              <a:t>Scheduler</a:t>
            </a:r>
            <a:endParaRPr kumimoji="0" lang="de-DE" b="1" i="0" u="none" strike="noStrike" cap="none" normalizeH="0" baseline="0" dirty="0">
              <a:ln>
                <a:noFill/>
              </a:ln>
              <a:solidFill>
                <a:schemeClr val="bg1"/>
              </a:solidFill>
              <a:effectLst/>
              <a:ea typeface="ＭＳ Ｐゴシック" pitchFamily="1" charset="-128"/>
            </a:endParaRPr>
          </a:p>
        </p:txBody>
      </p:sp>
      <p:sp>
        <p:nvSpPr>
          <p:cNvPr id="8" name="Rechteck: abgerundete Ecken 7"/>
          <p:cNvSpPr/>
          <p:nvPr/>
        </p:nvSpPr>
        <p:spPr bwMode="auto">
          <a:xfrm>
            <a:off x="5477630" y="2993142"/>
            <a:ext cx="1630401" cy="3600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a:solidFill>
                  <a:schemeClr val="bg1"/>
                </a:solidFill>
                <a:ea typeface="ＭＳ Ｐゴシック" pitchFamily="1" charset="-128"/>
              </a:rPr>
              <a:t>Binary-Datei</a:t>
            </a:r>
            <a:endParaRPr kumimoji="0" lang="de-DE" sz="1600" b="0" i="0" u="none" strike="noStrike" cap="none" normalizeH="0" baseline="0" dirty="0">
              <a:ln>
                <a:noFill/>
              </a:ln>
              <a:solidFill>
                <a:schemeClr val="bg1"/>
              </a:solidFill>
              <a:effectLst/>
              <a:ea typeface="ＭＳ Ｐゴシック" pitchFamily="1" charset="-128"/>
            </a:endParaRPr>
          </a:p>
        </p:txBody>
      </p:sp>
      <p:sp>
        <p:nvSpPr>
          <p:cNvPr id="11" name="Rechteck: abgerundete Ecken 10"/>
          <p:cNvSpPr/>
          <p:nvPr/>
        </p:nvSpPr>
        <p:spPr bwMode="auto">
          <a:xfrm>
            <a:off x="3842467" y="3793513"/>
            <a:ext cx="1635163" cy="3600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a:solidFill>
                  <a:schemeClr val="bg1"/>
                </a:solidFill>
                <a:ea typeface="ＭＳ Ｐゴシック" pitchFamily="1" charset="-128"/>
              </a:rPr>
              <a:t>Schaltaktivität</a:t>
            </a:r>
            <a:endParaRPr kumimoji="0" lang="de-DE" sz="1600" b="0" i="0" u="none" strike="noStrike" cap="none" normalizeH="0" baseline="0" dirty="0">
              <a:ln>
                <a:noFill/>
              </a:ln>
              <a:solidFill>
                <a:schemeClr val="bg1"/>
              </a:solidFill>
              <a:effectLst/>
              <a:ea typeface="ＭＳ Ｐゴシック" pitchFamily="1" charset="-128"/>
            </a:endParaRPr>
          </a:p>
        </p:txBody>
      </p:sp>
      <p:sp>
        <p:nvSpPr>
          <p:cNvPr id="12" name="Rechteck: abgerundete Ecken 11"/>
          <p:cNvSpPr/>
          <p:nvPr/>
        </p:nvSpPr>
        <p:spPr bwMode="auto">
          <a:xfrm>
            <a:off x="7284999" y="3938157"/>
            <a:ext cx="1630401" cy="3600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a:solidFill>
                  <a:schemeClr val="bg1"/>
                </a:solidFill>
                <a:ea typeface="ＭＳ Ｐゴシック" pitchFamily="1" charset="-128"/>
              </a:rPr>
              <a:t>Netzliste</a:t>
            </a:r>
            <a:endParaRPr kumimoji="0" lang="de-DE" sz="1600" b="0" i="0" u="none" strike="noStrike" cap="none" normalizeH="0" baseline="0" dirty="0">
              <a:ln>
                <a:noFill/>
              </a:ln>
              <a:solidFill>
                <a:schemeClr val="bg1"/>
              </a:solidFill>
              <a:effectLst/>
              <a:ea typeface="ＭＳ Ｐゴシック" pitchFamily="1" charset="-128"/>
            </a:endParaRPr>
          </a:p>
        </p:txBody>
      </p:sp>
      <p:sp>
        <p:nvSpPr>
          <p:cNvPr id="13" name="Rechteck: abgerundete Ecken 12"/>
          <p:cNvSpPr/>
          <p:nvPr/>
        </p:nvSpPr>
        <p:spPr bwMode="auto">
          <a:xfrm>
            <a:off x="5477630" y="4391023"/>
            <a:ext cx="1608970" cy="9000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b="1" dirty="0">
                <a:solidFill>
                  <a:schemeClr val="bg1"/>
                </a:solidFill>
                <a:ea typeface="ＭＳ Ｐゴシック" pitchFamily="1" charset="-128"/>
              </a:rPr>
              <a:t>Power-Analyse</a:t>
            </a:r>
            <a:endParaRPr kumimoji="0" lang="de-DE" b="1" i="0" u="none" strike="noStrike" cap="none" normalizeH="0" baseline="0" dirty="0">
              <a:ln>
                <a:noFill/>
              </a:ln>
              <a:solidFill>
                <a:schemeClr val="bg1"/>
              </a:solidFill>
              <a:effectLst/>
              <a:ea typeface="ＭＳ Ｐゴシック" pitchFamily="1" charset="-128"/>
            </a:endParaRPr>
          </a:p>
        </p:txBody>
      </p:sp>
      <p:sp>
        <p:nvSpPr>
          <p:cNvPr id="14" name="Rechteck: abgerundete Ecken 13"/>
          <p:cNvSpPr/>
          <p:nvPr/>
        </p:nvSpPr>
        <p:spPr bwMode="auto">
          <a:xfrm>
            <a:off x="5477630" y="5518150"/>
            <a:ext cx="1608970" cy="3600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a:solidFill>
                  <a:schemeClr val="bg1"/>
                </a:solidFill>
                <a:ea typeface="ＭＳ Ｐゴシック" pitchFamily="1" charset="-128"/>
              </a:rPr>
              <a:t>Power-Reports</a:t>
            </a:r>
            <a:endParaRPr kumimoji="0" lang="de-DE" sz="1600" b="0" i="0" u="none" strike="noStrike" cap="none" normalizeH="0" baseline="0" dirty="0">
              <a:ln>
                <a:noFill/>
              </a:ln>
              <a:solidFill>
                <a:schemeClr val="bg1"/>
              </a:solidFill>
              <a:effectLst/>
              <a:ea typeface="ＭＳ Ｐゴシック" pitchFamily="1" charset="-128"/>
            </a:endParaRPr>
          </a:p>
        </p:txBody>
      </p:sp>
      <p:cxnSp>
        <p:nvCxnSpPr>
          <p:cNvPr id="16" name="Gerade Verbindung mit Pfeil 15"/>
          <p:cNvCxnSpPr>
            <a:stCxn id="5" idx="2"/>
            <a:endCxn id="7" idx="1"/>
          </p:cNvCxnSpPr>
          <p:nvPr/>
        </p:nvCxnSpPr>
        <p:spPr bwMode="auto">
          <a:xfrm>
            <a:off x="4660048" y="2002190"/>
            <a:ext cx="728682" cy="46287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Gerade Verbindung mit Pfeil 18"/>
          <p:cNvCxnSpPr>
            <a:stCxn id="6" idx="2"/>
            <a:endCxn id="7" idx="3"/>
          </p:cNvCxnSpPr>
          <p:nvPr/>
        </p:nvCxnSpPr>
        <p:spPr bwMode="auto">
          <a:xfrm flipH="1">
            <a:off x="7196099" y="2002190"/>
            <a:ext cx="904100" cy="46287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6" name="Gerade Verbindung mit Pfeil 25"/>
          <p:cNvCxnSpPr>
            <a:stCxn id="7" idx="2"/>
            <a:endCxn id="8" idx="0"/>
          </p:cNvCxnSpPr>
          <p:nvPr/>
        </p:nvCxnSpPr>
        <p:spPr bwMode="auto">
          <a:xfrm>
            <a:off x="6292415" y="2735067"/>
            <a:ext cx="416" cy="25807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2" name="Gerade Verbindung mit Pfeil 31"/>
          <p:cNvCxnSpPr>
            <a:stCxn id="8" idx="2"/>
            <a:endCxn id="13" idx="0"/>
          </p:cNvCxnSpPr>
          <p:nvPr/>
        </p:nvCxnSpPr>
        <p:spPr bwMode="auto">
          <a:xfrm flipH="1">
            <a:off x="6282115" y="3353142"/>
            <a:ext cx="10716" cy="103788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1" name="Gerade Verbindung mit Pfeil 40"/>
          <p:cNvCxnSpPr>
            <a:stCxn id="11" idx="2"/>
            <a:endCxn id="13" idx="1"/>
          </p:cNvCxnSpPr>
          <p:nvPr/>
        </p:nvCxnSpPr>
        <p:spPr bwMode="auto">
          <a:xfrm>
            <a:off x="4660049" y="4153513"/>
            <a:ext cx="817581" cy="68751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4" name="Gerade Verbindung mit Pfeil 43"/>
          <p:cNvCxnSpPr>
            <a:stCxn id="12" idx="2"/>
            <a:endCxn id="13" idx="3"/>
          </p:cNvCxnSpPr>
          <p:nvPr/>
        </p:nvCxnSpPr>
        <p:spPr bwMode="auto">
          <a:xfrm flipH="1">
            <a:off x="7086600" y="4298157"/>
            <a:ext cx="1013600" cy="54286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7" name="Gerade Verbindung mit Pfeil 46"/>
          <p:cNvCxnSpPr>
            <a:stCxn id="13" idx="2"/>
            <a:endCxn id="14" idx="0"/>
          </p:cNvCxnSpPr>
          <p:nvPr/>
        </p:nvCxnSpPr>
        <p:spPr bwMode="auto">
          <a:xfrm>
            <a:off x="6282115" y="5291023"/>
            <a:ext cx="0" cy="22712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7" name="Gerader Verbinder 56"/>
          <p:cNvCxnSpPr/>
          <p:nvPr/>
        </p:nvCxnSpPr>
        <p:spPr bwMode="auto">
          <a:xfrm>
            <a:off x="3746500" y="3556000"/>
            <a:ext cx="5071230" cy="12700"/>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59" name="Textfeld 58"/>
          <p:cNvSpPr txBox="1"/>
          <p:nvPr/>
        </p:nvSpPr>
        <p:spPr>
          <a:xfrm>
            <a:off x="3750430" y="4739358"/>
            <a:ext cx="1638300" cy="461665"/>
          </a:xfrm>
          <a:prstGeom prst="rect">
            <a:avLst/>
          </a:prstGeom>
          <a:noFill/>
        </p:spPr>
        <p:txBody>
          <a:bodyPr wrap="square" rtlCol="0">
            <a:spAutoFit/>
          </a:bodyPr>
          <a:lstStyle/>
          <a:p>
            <a:r>
              <a:rPr lang="de-DE" dirty="0"/>
              <a:t>Hardware</a:t>
            </a:r>
          </a:p>
        </p:txBody>
      </p:sp>
      <p:sp>
        <p:nvSpPr>
          <p:cNvPr id="60" name="Textfeld 59"/>
          <p:cNvSpPr txBox="1"/>
          <p:nvPr/>
        </p:nvSpPr>
        <p:spPr>
          <a:xfrm>
            <a:off x="3683000" y="2506467"/>
            <a:ext cx="1638300" cy="461665"/>
          </a:xfrm>
          <a:prstGeom prst="rect">
            <a:avLst/>
          </a:prstGeom>
          <a:noFill/>
        </p:spPr>
        <p:txBody>
          <a:bodyPr wrap="square" rtlCol="0">
            <a:spAutoFit/>
          </a:bodyPr>
          <a:lstStyle/>
          <a:p>
            <a:r>
              <a:rPr lang="de-DE" dirty="0"/>
              <a:t>Software</a:t>
            </a:r>
          </a:p>
        </p:txBody>
      </p:sp>
    </p:spTree>
    <p:extLst>
      <p:ext uri="{BB962C8B-B14F-4D97-AF65-F5344CB8AC3E}">
        <p14:creationId xmlns:p14="http://schemas.microsoft.com/office/powerpoint/2010/main" val="2477344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Motivation</a:t>
            </a:r>
          </a:p>
          <a:p>
            <a:r>
              <a:rPr lang="de-DE" dirty="0"/>
              <a:t>Ausgangssituation</a:t>
            </a:r>
          </a:p>
          <a:p>
            <a:r>
              <a:rPr lang="de-DE" dirty="0" err="1"/>
              <a:t>Scheduling</a:t>
            </a:r>
            <a:r>
              <a:rPr lang="de-DE" dirty="0"/>
              <a:t> + Register-Allokation</a:t>
            </a:r>
          </a:p>
          <a:p>
            <a:r>
              <a:rPr lang="de-DE" dirty="0"/>
              <a:t>Optimierte Register-Allokation mittels Heuristik</a:t>
            </a:r>
          </a:p>
          <a:p>
            <a:r>
              <a:rPr lang="de-DE" dirty="0"/>
              <a:t>Genetische Optimierungsalgorithmen</a:t>
            </a:r>
          </a:p>
          <a:p>
            <a:r>
              <a:rPr lang="de-DE" dirty="0"/>
              <a:t>Verlustleistungsanalysetool</a:t>
            </a:r>
          </a:p>
          <a:p>
            <a:r>
              <a:rPr lang="de-DE" dirty="0"/>
              <a:t>Hardware-Anpassungen</a:t>
            </a:r>
          </a:p>
          <a:p>
            <a:r>
              <a:rPr lang="de-DE" dirty="0"/>
              <a:t>Evaluation</a:t>
            </a:r>
          </a:p>
          <a:p>
            <a:r>
              <a:rPr lang="de-DE" dirty="0"/>
              <a:t>Schlussfolgerung</a:t>
            </a:r>
          </a:p>
        </p:txBody>
      </p:sp>
      <p:sp>
        <p:nvSpPr>
          <p:cNvPr id="3" name="Titel 2"/>
          <p:cNvSpPr>
            <a:spLocks noGrp="1"/>
          </p:cNvSpPr>
          <p:nvPr>
            <p:ph type="title"/>
          </p:nvPr>
        </p:nvSpPr>
        <p:spPr/>
        <p:txBody>
          <a:bodyPr/>
          <a:lstStyle/>
          <a:p>
            <a:r>
              <a:rPr lang="de-DE" dirty="0"/>
              <a:t>Gliederung</a:t>
            </a:r>
          </a:p>
        </p:txBody>
      </p:sp>
    </p:spTree>
    <p:extLst>
      <p:ext uri="{BB962C8B-B14F-4D97-AF65-F5344CB8AC3E}">
        <p14:creationId xmlns:p14="http://schemas.microsoft.com/office/powerpoint/2010/main" val="1619734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Pipelinestufe gegen </a:t>
            </a:r>
            <a:r>
              <a:rPr lang="de-DE" dirty="0" err="1"/>
              <a:t>Glitches</a:t>
            </a:r>
            <a:endParaRPr lang="de-DE" dirty="0"/>
          </a:p>
          <a:p>
            <a:r>
              <a:rPr lang="de-DE" dirty="0"/>
              <a:t>Neuberechnung der Immediate-Adressen</a:t>
            </a:r>
          </a:p>
        </p:txBody>
      </p:sp>
      <p:sp>
        <p:nvSpPr>
          <p:cNvPr id="3" name="Titel 2"/>
          <p:cNvSpPr>
            <a:spLocks noGrp="1"/>
          </p:cNvSpPr>
          <p:nvPr>
            <p:ph type="title"/>
          </p:nvPr>
        </p:nvSpPr>
        <p:spPr/>
        <p:txBody>
          <a:bodyPr/>
          <a:lstStyle/>
          <a:p>
            <a:r>
              <a:rPr lang="de-DE" dirty="0"/>
              <a:t>Hardware-Anpassungen</a:t>
            </a:r>
          </a:p>
        </p:txBody>
      </p:sp>
    </p:spTree>
    <p:extLst>
      <p:ext uri="{BB962C8B-B14F-4D97-AF65-F5344CB8AC3E}">
        <p14:creationId xmlns:p14="http://schemas.microsoft.com/office/powerpoint/2010/main" val="1468704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Worst</a:t>
            </a:r>
            <a:r>
              <a:rPr lang="de-DE" dirty="0"/>
              <a:t>-Best-Case Einsparungspotential</a:t>
            </a:r>
          </a:p>
          <a:p>
            <a:r>
              <a:rPr lang="de-DE" dirty="0"/>
              <a:t>Beispiel</a:t>
            </a:r>
          </a:p>
          <a:p>
            <a:r>
              <a:rPr lang="de-DE" dirty="0">
                <a:sym typeface="Wingdings" panose="05000000000000000000" pitchFamily="2" charset="2"/>
              </a:rPr>
              <a:t>Einsparung  Register-File: 18,7%</a:t>
            </a:r>
          </a:p>
          <a:p>
            <a:pPr marL="2286000" lvl="5" indent="0">
              <a:buNone/>
            </a:pPr>
            <a:r>
              <a:rPr lang="de-DE" sz="2400" dirty="0">
                <a:sym typeface="Wingdings" panose="05000000000000000000" pitchFamily="2" charset="2"/>
              </a:rPr>
              <a:t>Gesamtleistung 7,87%</a:t>
            </a:r>
          </a:p>
        </p:txBody>
      </p:sp>
      <p:sp>
        <p:nvSpPr>
          <p:cNvPr id="3" name="Titel 2"/>
          <p:cNvSpPr>
            <a:spLocks noGrp="1"/>
          </p:cNvSpPr>
          <p:nvPr>
            <p:ph type="title"/>
          </p:nvPr>
        </p:nvSpPr>
        <p:spPr/>
        <p:txBody>
          <a:bodyPr/>
          <a:lstStyle/>
          <a:p>
            <a:r>
              <a:rPr lang="de-DE" dirty="0" err="1"/>
              <a:t>Worst</a:t>
            </a:r>
            <a:r>
              <a:rPr lang="de-DE" dirty="0"/>
              <a:t>-Best-Case Analyse</a:t>
            </a:r>
          </a:p>
        </p:txBody>
      </p:sp>
    </p:spTree>
    <p:extLst>
      <p:ext uri="{BB962C8B-B14F-4D97-AF65-F5344CB8AC3E}">
        <p14:creationId xmlns:p14="http://schemas.microsoft.com/office/powerpoint/2010/main" val="3024071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err="1"/>
              <a:t>Einfluss</a:t>
            </a:r>
            <a:r>
              <a:rPr lang="en-US" dirty="0"/>
              <a:t> der </a:t>
            </a:r>
            <a:r>
              <a:rPr lang="en-US" dirty="0" err="1"/>
              <a:t>Adressierung</a:t>
            </a:r>
            <a:r>
              <a:rPr lang="en-US" dirty="0"/>
              <a:t> auf die </a:t>
            </a:r>
            <a:r>
              <a:rPr lang="en-US" dirty="0" err="1"/>
              <a:t>Verlustleistung</a:t>
            </a:r>
            <a:endParaRPr lang="de-DE" dirty="0"/>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238" y="1593850"/>
            <a:ext cx="8005762" cy="3583119"/>
          </a:xfrm>
          <a:prstGeom prst="rect">
            <a:avLst/>
          </a:prstGeom>
        </p:spPr>
      </p:pic>
    </p:spTree>
    <p:extLst>
      <p:ext uri="{BB962C8B-B14F-4D97-AF65-F5344CB8AC3E}">
        <p14:creationId xmlns:p14="http://schemas.microsoft.com/office/powerpoint/2010/main" val="2695553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nhaltsplatzhalt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238" y="2094046"/>
            <a:ext cx="8412162" cy="3293795"/>
          </a:xfrm>
        </p:spPr>
      </p:pic>
      <p:sp>
        <p:nvSpPr>
          <p:cNvPr id="3" name="Titel 2"/>
          <p:cNvSpPr>
            <a:spLocks noGrp="1"/>
          </p:cNvSpPr>
          <p:nvPr>
            <p:ph type="title"/>
          </p:nvPr>
        </p:nvSpPr>
        <p:spPr/>
        <p:txBody>
          <a:bodyPr/>
          <a:lstStyle/>
          <a:p>
            <a:r>
              <a:rPr lang="de-DE" dirty="0"/>
              <a:t>Einfluss der Lastkapazität auf die Verlustleistung</a:t>
            </a:r>
          </a:p>
        </p:txBody>
      </p:sp>
    </p:spTree>
    <p:extLst>
      <p:ext uri="{BB962C8B-B14F-4D97-AF65-F5344CB8AC3E}">
        <p14:creationId xmlns:p14="http://schemas.microsoft.com/office/powerpoint/2010/main" val="4170954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Allokationsbeispiel</a:t>
            </a:r>
          </a:p>
          <a:p>
            <a:pPr lvl="1"/>
            <a:r>
              <a:rPr lang="de-DE" dirty="0"/>
              <a:t>Blockierte Register</a:t>
            </a:r>
          </a:p>
          <a:p>
            <a:pPr lvl="1"/>
            <a:r>
              <a:rPr lang="en-US" dirty="0" err="1"/>
              <a:t>Virtuelle</a:t>
            </a:r>
            <a:r>
              <a:rPr lang="en-US" dirty="0"/>
              <a:t> Register</a:t>
            </a:r>
            <a:endParaRPr lang="de-DE" dirty="0"/>
          </a:p>
        </p:txBody>
      </p:sp>
      <p:sp>
        <p:nvSpPr>
          <p:cNvPr id="3" name="Titel 2"/>
          <p:cNvSpPr>
            <a:spLocks noGrp="1"/>
          </p:cNvSpPr>
          <p:nvPr>
            <p:ph type="title"/>
          </p:nvPr>
        </p:nvSpPr>
        <p:spPr/>
        <p:txBody>
          <a:bodyPr/>
          <a:lstStyle/>
          <a:p>
            <a:r>
              <a:rPr lang="de-DE" dirty="0"/>
              <a:t>Synthetische Testfälle</a:t>
            </a:r>
          </a:p>
        </p:txBody>
      </p:sp>
    </p:spTree>
    <p:extLst>
      <p:ext uri="{BB962C8B-B14F-4D97-AF65-F5344CB8AC3E}">
        <p14:creationId xmlns:p14="http://schemas.microsoft.com/office/powerpoint/2010/main" val="920899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err="1"/>
              <a:t>Vergleich</a:t>
            </a:r>
            <a:r>
              <a:rPr lang="en-US" dirty="0"/>
              <a:t> </a:t>
            </a:r>
            <a:r>
              <a:rPr lang="en-US" dirty="0" err="1"/>
              <a:t>Heuristik</a:t>
            </a:r>
            <a:r>
              <a:rPr lang="en-US" dirty="0"/>
              <a:t> alt/</a:t>
            </a:r>
            <a:r>
              <a:rPr lang="en-US" dirty="0" err="1"/>
              <a:t>neu</a:t>
            </a:r>
            <a:r>
              <a:rPr lang="en-US" dirty="0"/>
              <a:t> + </a:t>
            </a:r>
            <a:r>
              <a:rPr lang="en-US" dirty="0" err="1"/>
              <a:t>genetischer</a:t>
            </a:r>
            <a:endParaRPr lang="en-US" dirty="0"/>
          </a:p>
          <a:p>
            <a:pPr lvl="1"/>
            <a:r>
              <a:rPr lang="en-US" dirty="0" err="1"/>
              <a:t>Verlustleistung</a:t>
            </a:r>
            <a:r>
              <a:rPr lang="en-US" dirty="0"/>
              <a:t> Register-Ports</a:t>
            </a:r>
          </a:p>
          <a:p>
            <a:pPr lvl="1"/>
            <a:r>
              <a:rPr lang="en-US" dirty="0" err="1"/>
              <a:t>Gesamte</a:t>
            </a:r>
            <a:r>
              <a:rPr lang="en-US" dirty="0"/>
              <a:t> </a:t>
            </a:r>
            <a:r>
              <a:rPr lang="en-US" dirty="0" err="1"/>
              <a:t>Verlustleistung</a:t>
            </a:r>
            <a:endParaRPr lang="en-US" dirty="0"/>
          </a:p>
          <a:p>
            <a:pPr lvl="1"/>
            <a:endParaRPr lang="de-DE" dirty="0"/>
          </a:p>
        </p:txBody>
      </p:sp>
      <p:sp>
        <p:nvSpPr>
          <p:cNvPr id="3" name="Titel 2"/>
          <p:cNvSpPr>
            <a:spLocks noGrp="1"/>
          </p:cNvSpPr>
          <p:nvPr>
            <p:ph type="title"/>
          </p:nvPr>
        </p:nvSpPr>
        <p:spPr/>
        <p:txBody>
          <a:bodyPr/>
          <a:lstStyle/>
          <a:p>
            <a:r>
              <a:rPr lang="de-DE" dirty="0"/>
              <a:t>Verlustleistungseinsparung</a:t>
            </a:r>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7701" y="3250972"/>
            <a:ext cx="5479750" cy="2602215"/>
          </a:xfrm>
          <a:prstGeom prst="rect">
            <a:avLst/>
          </a:prstGeom>
        </p:spPr>
      </p:pic>
    </p:spTree>
    <p:extLst>
      <p:ext uri="{BB962C8B-B14F-4D97-AF65-F5344CB8AC3E}">
        <p14:creationId xmlns:p14="http://schemas.microsoft.com/office/powerpoint/2010/main" val="110550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lvl="1"/>
            <a:r>
              <a:rPr lang="en-US" dirty="0" err="1"/>
              <a:t>Gesamterverlustleistung</a:t>
            </a:r>
            <a:endParaRPr lang="en-US" dirty="0"/>
          </a:p>
          <a:p>
            <a:pPr marL="457200" lvl="1" indent="0">
              <a:buNone/>
            </a:pPr>
            <a:endParaRPr lang="de-DE" dirty="0"/>
          </a:p>
        </p:txBody>
      </p:sp>
      <p:sp>
        <p:nvSpPr>
          <p:cNvPr id="3" name="Titel 2"/>
          <p:cNvSpPr>
            <a:spLocks noGrp="1"/>
          </p:cNvSpPr>
          <p:nvPr>
            <p:ph type="title"/>
          </p:nvPr>
        </p:nvSpPr>
        <p:spPr/>
        <p:txBody>
          <a:bodyPr/>
          <a:lstStyle/>
          <a:p>
            <a:r>
              <a:rPr lang="de-DE" dirty="0"/>
              <a:t>Verlustleistungseinsparung</a:t>
            </a:r>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540" y="2879605"/>
            <a:ext cx="7256100" cy="3118424"/>
          </a:xfrm>
          <a:prstGeom prst="rect">
            <a:avLst/>
          </a:prstGeom>
        </p:spPr>
      </p:pic>
    </p:spTree>
    <p:extLst>
      <p:ext uri="{BB962C8B-B14F-4D97-AF65-F5344CB8AC3E}">
        <p14:creationId xmlns:p14="http://schemas.microsoft.com/office/powerpoint/2010/main" val="575561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Einfluss der Register-Daten</a:t>
            </a:r>
          </a:p>
        </p:txBody>
      </p:sp>
      <p:graphicFrame>
        <p:nvGraphicFramePr>
          <p:cNvPr id="4" name="Diagramm 3">
            <a:extLst>
              <a:ext uri="{FF2B5EF4-FFF2-40B4-BE49-F238E27FC236}">
                <a16:creationId xmlns:a16="http://schemas.microsoft.com/office/drawing/2014/main" id="{00000000-0008-0000-1200-000003000000}"/>
              </a:ext>
            </a:extLst>
          </p:cNvPr>
          <p:cNvGraphicFramePr>
            <a:graphicFrameLocks/>
          </p:cNvGraphicFramePr>
          <p:nvPr>
            <p:extLst>
              <p:ext uri="{D42A27DB-BD31-4B8C-83A1-F6EECF244321}">
                <p14:modId xmlns:p14="http://schemas.microsoft.com/office/powerpoint/2010/main" val="2307398203"/>
              </p:ext>
            </p:extLst>
          </p:nvPr>
        </p:nvGraphicFramePr>
        <p:xfrm>
          <a:off x="1315466" y="1564386"/>
          <a:ext cx="6513067" cy="37292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4052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a:t>Emulated-</a:t>
            </a:r>
            <a:r>
              <a:rPr lang="en-US" dirty="0" err="1"/>
              <a:t>Floatin</a:t>
            </a:r>
            <a:r>
              <a:rPr lang="en-US" dirty="0"/>
              <a:t>-Point</a:t>
            </a:r>
          </a:p>
          <a:p>
            <a:pPr lvl="1"/>
            <a:r>
              <a:rPr lang="en-US" dirty="0"/>
              <a:t>FFT</a:t>
            </a:r>
          </a:p>
          <a:p>
            <a:pPr lvl="1"/>
            <a:r>
              <a:rPr lang="en-US" dirty="0"/>
              <a:t>Filter</a:t>
            </a:r>
          </a:p>
        </p:txBody>
      </p:sp>
      <p:sp>
        <p:nvSpPr>
          <p:cNvPr id="3" name="Titel 2"/>
          <p:cNvSpPr>
            <a:spLocks noGrp="1"/>
          </p:cNvSpPr>
          <p:nvPr>
            <p:ph type="title"/>
          </p:nvPr>
        </p:nvSpPr>
        <p:spPr/>
        <p:txBody>
          <a:bodyPr/>
          <a:lstStyle/>
          <a:p>
            <a:r>
              <a:rPr lang="de-DE" dirty="0"/>
              <a:t>Hörgerätealgorithmen</a:t>
            </a:r>
          </a:p>
        </p:txBody>
      </p:sp>
    </p:spTree>
    <p:extLst>
      <p:ext uri="{BB962C8B-B14F-4D97-AF65-F5344CB8AC3E}">
        <p14:creationId xmlns:p14="http://schemas.microsoft.com/office/powerpoint/2010/main" val="32821814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Schlussfolgerung</a:t>
            </a:r>
          </a:p>
        </p:txBody>
      </p:sp>
      <p:sp>
        <p:nvSpPr>
          <p:cNvPr id="5" name="Inhaltsplatzhalter 4"/>
          <p:cNvSpPr>
            <a:spLocks noGrp="1"/>
          </p:cNvSpPr>
          <p:nvPr>
            <p:ph idx="1"/>
          </p:nvPr>
        </p:nvSpPr>
        <p:spPr/>
        <p:txBody>
          <a:bodyPr/>
          <a:lstStyle/>
          <a:p>
            <a:endParaRPr lang="de-DE"/>
          </a:p>
        </p:txBody>
      </p:sp>
    </p:spTree>
    <p:extLst>
      <p:ext uri="{BB962C8B-B14F-4D97-AF65-F5344CB8AC3E}">
        <p14:creationId xmlns:p14="http://schemas.microsoft.com/office/powerpoint/2010/main" val="329010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Prozessor: KAVUAKA</a:t>
            </a:r>
          </a:p>
          <a:p>
            <a:pPr lvl="1"/>
            <a:r>
              <a:rPr lang="de-DE" dirty="0"/>
              <a:t>ASIP VLIW-SIMD</a:t>
            </a:r>
          </a:p>
          <a:p>
            <a:r>
              <a:rPr lang="de-DE" dirty="0"/>
              <a:t>2-Pipeline-Stufen</a:t>
            </a:r>
          </a:p>
          <a:p>
            <a:r>
              <a:rPr lang="de-DE" dirty="0"/>
              <a:t>2 </a:t>
            </a:r>
            <a:r>
              <a:rPr lang="de-DE" dirty="0" err="1"/>
              <a:t>Issue</a:t>
            </a:r>
            <a:r>
              <a:rPr lang="de-DE" dirty="0"/>
              <a:t>-Slots</a:t>
            </a:r>
          </a:p>
          <a:p>
            <a:r>
              <a:rPr lang="de-DE" dirty="0"/>
              <a:t>4kB Register als </a:t>
            </a:r>
            <a:r>
              <a:rPr lang="de-DE" dirty="0" err="1"/>
              <a:t>Multishared</a:t>
            </a:r>
            <a:r>
              <a:rPr lang="de-DE" dirty="0"/>
              <a:t>-Register-Organisation</a:t>
            </a:r>
          </a:p>
        </p:txBody>
      </p:sp>
      <p:sp>
        <p:nvSpPr>
          <p:cNvPr id="3" name="Titel 2"/>
          <p:cNvSpPr>
            <a:spLocks noGrp="1"/>
          </p:cNvSpPr>
          <p:nvPr>
            <p:ph type="title"/>
          </p:nvPr>
        </p:nvSpPr>
        <p:spPr/>
        <p:txBody>
          <a:bodyPr/>
          <a:lstStyle/>
          <a:p>
            <a:r>
              <a:rPr lang="de-DE" dirty="0"/>
              <a:t>Ausgangssituation </a:t>
            </a:r>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8187" y="4102650"/>
            <a:ext cx="5042263" cy="2221950"/>
          </a:xfrm>
          <a:prstGeom prst="rect">
            <a:avLst/>
          </a:prstGeom>
        </p:spPr>
      </p:pic>
      <p:graphicFrame>
        <p:nvGraphicFramePr>
          <p:cNvPr id="9" name="Diagramm 8">
            <a:extLst>
              <a:ext uri="{FF2B5EF4-FFF2-40B4-BE49-F238E27FC236}">
                <a16:creationId xmlns:a16="http://schemas.microsoft.com/office/drawing/2014/main" id="{3E0EFADB-9058-45E3-8381-5E13F5188EFA}"/>
              </a:ext>
            </a:extLst>
          </p:cNvPr>
          <p:cNvGraphicFramePr>
            <a:graphicFrameLocks/>
          </p:cNvGraphicFramePr>
          <p:nvPr>
            <p:extLst>
              <p:ext uri="{D42A27DB-BD31-4B8C-83A1-F6EECF244321}">
                <p14:modId xmlns:p14="http://schemas.microsoft.com/office/powerpoint/2010/main" val="1774775546"/>
              </p:ext>
            </p:extLst>
          </p:nvPr>
        </p:nvGraphicFramePr>
        <p:xfrm>
          <a:off x="4965700" y="1003300"/>
          <a:ext cx="3949700" cy="25527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18721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Register-Organisation (minimal Beispiel)</a:t>
            </a:r>
          </a:p>
        </p:txBody>
      </p:sp>
      <p:sp>
        <p:nvSpPr>
          <p:cNvPr id="3" name="Titel 2"/>
          <p:cNvSpPr>
            <a:spLocks noGrp="1"/>
          </p:cNvSpPr>
          <p:nvPr>
            <p:ph type="title"/>
          </p:nvPr>
        </p:nvSpPr>
        <p:spPr/>
        <p:txBody>
          <a:bodyPr/>
          <a:lstStyle/>
          <a:p>
            <a:r>
              <a:rPr lang="de-DE" dirty="0"/>
              <a:t>Prozessor-Architektur</a:t>
            </a:r>
          </a:p>
        </p:txBody>
      </p:sp>
    </p:spTree>
    <p:extLst>
      <p:ext uri="{BB962C8B-B14F-4D97-AF65-F5344CB8AC3E}">
        <p14:creationId xmlns:p14="http://schemas.microsoft.com/office/powerpoint/2010/main" val="1955985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Scheduler</a:t>
            </a:r>
          </a:p>
        </p:txBody>
      </p:sp>
      <p:sp>
        <p:nvSpPr>
          <p:cNvPr id="7" name="Rechteck: abgerundete Ecken 6"/>
          <p:cNvSpPr/>
          <p:nvPr/>
        </p:nvSpPr>
        <p:spPr bwMode="auto">
          <a:xfrm>
            <a:off x="3937935" y="1593850"/>
            <a:ext cx="1268131" cy="360000"/>
          </a:xfrm>
          <a:prstGeom prst="roundRect">
            <a:avLst/>
          </a:prstGeom>
          <a:solidFill>
            <a:srgbClr val="17519D"/>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dirty="0">
                <a:ln>
                  <a:noFill/>
                </a:ln>
                <a:solidFill>
                  <a:schemeClr val="bg1"/>
                </a:solidFill>
                <a:effectLst/>
                <a:latin typeface="Arial" charset="0"/>
                <a:ea typeface="ＭＳ Ｐゴシック" pitchFamily="1" charset="-128"/>
              </a:rPr>
              <a:t>ASM-Datei</a:t>
            </a:r>
          </a:p>
        </p:txBody>
      </p:sp>
      <p:sp>
        <p:nvSpPr>
          <p:cNvPr id="8" name="Rechteck: abgerundete Ecken 7"/>
          <p:cNvSpPr/>
          <p:nvPr/>
        </p:nvSpPr>
        <p:spPr bwMode="auto">
          <a:xfrm>
            <a:off x="3816795" y="2067326"/>
            <a:ext cx="1510411" cy="360000"/>
          </a:xfrm>
          <a:prstGeom prst="roundRect">
            <a:avLst/>
          </a:prstGeom>
          <a:solidFill>
            <a:srgbClr val="17519D"/>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err="1">
                <a:solidFill>
                  <a:schemeClr val="bg1"/>
                </a:solidFill>
                <a:ea typeface="ＭＳ Ｐゴシック" pitchFamily="1" charset="-128"/>
              </a:rPr>
              <a:t>Prescheduling</a:t>
            </a:r>
            <a:endParaRPr kumimoji="0" lang="de-DE" sz="1600" b="0" i="0" u="none" strike="noStrike" cap="none" normalizeH="0" baseline="0" dirty="0">
              <a:ln>
                <a:noFill/>
              </a:ln>
              <a:solidFill>
                <a:schemeClr val="bg1"/>
              </a:solidFill>
              <a:effectLst/>
              <a:ea typeface="ＭＳ Ｐゴシック" pitchFamily="1" charset="-128"/>
            </a:endParaRPr>
          </a:p>
        </p:txBody>
      </p:sp>
      <p:sp>
        <p:nvSpPr>
          <p:cNvPr id="9" name="Rechteck: abgerundete Ecken 8"/>
          <p:cNvSpPr/>
          <p:nvPr/>
        </p:nvSpPr>
        <p:spPr bwMode="auto">
          <a:xfrm>
            <a:off x="3650854" y="2540802"/>
            <a:ext cx="1842293" cy="360000"/>
          </a:xfrm>
          <a:prstGeom prst="roundRect">
            <a:avLst/>
          </a:prstGeom>
          <a:solidFill>
            <a:srgbClr val="17519D"/>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a:solidFill>
                  <a:schemeClr val="bg1"/>
                </a:solidFill>
                <a:ea typeface="ＭＳ Ｐゴシック" pitchFamily="1" charset="-128"/>
              </a:rPr>
              <a:t>Virtual-</a:t>
            </a:r>
            <a:r>
              <a:rPr lang="de-DE" sz="1600" dirty="0" err="1">
                <a:solidFill>
                  <a:schemeClr val="bg1"/>
                </a:solidFill>
                <a:ea typeface="ＭＳ Ｐゴシック" pitchFamily="1" charset="-128"/>
              </a:rPr>
              <a:t>Renaming</a:t>
            </a:r>
            <a:endParaRPr kumimoji="0" lang="de-DE" sz="1600" b="0" i="0" u="none" strike="noStrike" cap="none" normalizeH="0" baseline="0" dirty="0">
              <a:ln>
                <a:noFill/>
              </a:ln>
              <a:solidFill>
                <a:schemeClr val="bg1"/>
              </a:solidFill>
              <a:effectLst/>
              <a:ea typeface="ＭＳ Ｐゴシック" pitchFamily="1" charset="-128"/>
            </a:endParaRPr>
          </a:p>
        </p:txBody>
      </p:sp>
      <p:sp>
        <p:nvSpPr>
          <p:cNvPr id="10" name="Rechteck: abgerundete Ecken 9"/>
          <p:cNvSpPr/>
          <p:nvPr/>
        </p:nvSpPr>
        <p:spPr bwMode="auto">
          <a:xfrm>
            <a:off x="3424385" y="3014278"/>
            <a:ext cx="2295230" cy="360000"/>
          </a:xfrm>
          <a:prstGeom prst="roundRect">
            <a:avLst/>
          </a:prstGeom>
          <a:solidFill>
            <a:srgbClr val="17519D"/>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a:solidFill>
                  <a:schemeClr val="bg1"/>
                </a:solidFill>
                <a:ea typeface="ＭＳ Ｐゴシック" pitchFamily="1" charset="-128"/>
              </a:rPr>
              <a:t>Register-</a:t>
            </a:r>
            <a:r>
              <a:rPr lang="de-DE" sz="1600" dirty="0" err="1">
                <a:solidFill>
                  <a:schemeClr val="bg1"/>
                </a:solidFill>
                <a:ea typeface="ＭＳ Ｐゴシック" pitchFamily="1" charset="-128"/>
              </a:rPr>
              <a:t>Initalisierung</a:t>
            </a:r>
            <a:endParaRPr kumimoji="0" lang="de-DE" sz="1600" b="0" i="0" u="none" strike="noStrike" cap="none" normalizeH="0" baseline="0" dirty="0">
              <a:ln>
                <a:noFill/>
              </a:ln>
              <a:solidFill>
                <a:schemeClr val="bg1"/>
              </a:solidFill>
              <a:effectLst/>
              <a:ea typeface="ＭＳ Ｐゴシック" pitchFamily="1" charset="-128"/>
            </a:endParaRPr>
          </a:p>
        </p:txBody>
      </p:sp>
      <p:sp>
        <p:nvSpPr>
          <p:cNvPr id="11" name="Rechteck: abgerundete Ecken 10"/>
          <p:cNvSpPr/>
          <p:nvPr/>
        </p:nvSpPr>
        <p:spPr bwMode="auto">
          <a:xfrm>
            <a:off x="3958779" y="3487754"/>
            <a:ext cx="1226443" cy="360000"/>
          </a:xfrm>
          <a:prstGeom prst="roundRect">
            <a:avLst/>
          </a:prstGeom>
          <a:solidFill>
            <a:srgbClr val="17519D"/>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err="1">
                <a:solidFill>
                  <a:schemeClr val="bg1"/>
                </a:solidFill>
                <a:ea typeface="ＭＳ Ｐゴシック" pitchFamily="1" charset="-128"/>
              </a:rPr>
              <a:t>Scheduling</a:t>
            </a:r>
            <a:endParaRPr kumimoji="0" lang="de-DE" sz="1600" b="0" i="0" u="none" strike="noStrike" cap="none" normalizeH="0" baseline="0" dirty="0">
              <a:ln>
                <a:noFill/>
              </a:ln>
              <a:solidFill>
                <a:schemeClr val="bg1"/>
              </a:solidFill>
              <a:effectLst/>
              <a:ea typeface="ＭＳ Ｐゴシック" pitchFamily="1" charset="-128"/>
            </a:endParaRPr>
          </a:p>
        </p:txBody>
      </p:sp>
      <p:sp>
        <p:nvSpPr>
          <p:cNvPr id="12" name="Rechteck: abgerundete Ecken 11"/>
          <p:cNvSpPr/>
          <p:nvPr/>
        </p:nvSpPr>
        <p:spPr bwMode="auto">
          <a:xfrm>
            <a:off x="5201068" y="4122951"/>
            <a:ext cx="2474826" cy="360000"/>
          </a:xfrm>
          <a:prstGeom prst="roundRect">
            <a:avLst/>
          </a:prstGeom>
          <a:solidFill>
            <a:srgbClr val="17519D"/>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a:solidFill>
                  <a:schemeClr val="bg1"/>
                </a:solidFill>
                <a:ea typeface="ＭＳ Ｐゴシック" pitchFamily="1" charset="-128"/>
              </a:rPr>
              <a:t>Genetisches </a:t>
            </a:r>
            <a:r>
              <a:rPr lang="de-DE" sz="1600" dirty="0" err="1">
                <a:solidFill>
                  <a:schemeClr val="bg1"/>
                </a:solidFill>
                <a:ea typeface="ＭＳ Ｐゴシック" pitchFamily="1" charset="-128"/>
              </a:rPr>
              <a:t>Scheduling</a:t>
            </a:r>
            <a:endParaRPr kumimoji="0" lang="de-DE" sz="1600" b="0" i="0" u="none" strike="noStrike" cap="none" normalizeH="0" baseline="0" dirty="0">
              <a:ln>
                <a:noFill/>
              </a:ln>
              <a:solidFill>
                <a:schemeClr val="bg1"/>
              </a:solidFill>
              <a:effectLst/>
              <a:ea typeface="ＭＳ Ｐゴシック" pitchFamily="1" charset="-128"/>
            </a:endParaRPr>
          </a:p>
        </p:txBody>
      </p:sp>
      <p:sp>
        <p:nvSpPr>
          <p:cNvPr id="13" name="Rechteck: abgerundete Ecken 12"/>
          <p:cNvSpPr/>
          <p:nvPr/>
        </p:nvSpPr>
        <p:spPr bwMode="auto">
          <a:xfrm>
            <a:off x="1459969" y="4122951"/>
            <a:ext cx="2515687" cy="360000"/>
          </a:xfrm>
          <a:prstGeom prst="roundRect">
            <a:avLst/>
          </a:prstGeom>
          <a:solidFill>
            <a:srgbClr val="17519D"/>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a:solidFill>
                  <a:schemeClr val="bg1"/>
                </a:solidFill>
                <a:ea typeface="ＭＳ Ｐゴシック" pitchFamily="1" charset="-128"/>
              </a:rPr>
              <a:t>Heuristisches </a:t>
            </a:r>
            <a:r>
              <a:rPr lang="de-DE" sz="1600" dirty="0" err="1">
                <a:solidFill>
                  <a:schemeClr val="bg1"/>
                </a:solidFill>
                <a:ea typeface="ＭＳ Ｐゴシック" pitchFamily="1" charset="-128"/>
              </a:rPr>
              <a:t>Scheduling</a:t>
            </a:r>
            <a:endParaRPr kumimoji="0" lang="de-DE" sz="1600" b="0" i="0" u="none" strike="noStrike" cap="none" normalizeH="0" baseline="0" dirty="0">
              <a:ln>
                <a:noFill/>
              </a:ln>
              <a:solidFill>
                <a:schemeClr val="bg1"/>
              </a:solidFill>
              <a:effectLst/>
              <a:ea typeface="ＭＳ Ｐゴシック" pitchFamily="1" charset="-128"/>
            </a:endParaRPr>
          </a:p>
        </p:txBody>
      </p:sp>
      <p:sp>
        <p:nvSpPr>
          <p:cNvPr id="14" name="Rechteck: abgerundete Ecken 13"/>
          <p:cNvSpPr/>
          <p:nvPr/>
        </p:nvSpPr>
        <p:spPr bwMode="auto">
          <a:xfrm>
            <a:off x="3537619" y="4754742"/>
            <a:ext cx="2068762" cy="360000"/>
          </a:xfrm>
          <a:prstGeom prst="roundRect">
            <a:avLst/>
          </a:prstGeom>
          <a:solidFill>
            <a:srgbClr val="17519D"/>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a:solidFill>
                  <a:schemeClr val="bg1"/>
                </a:solidFill>
                <a:ea typeface="ＭＳ Ｐゴシック" pitchFamily="1" charset="-128"/>
              </a:rPr>
              <a:t>Register-Allokation</a:t>
            </a:r>
            <a:endParaRPr kumimoji="0" lang="de-DE" sz="1600" b="0" i="0" u="none" strike="noStrike" cap="none" normalizeH="0" baseline="0" dirty="0">
              <a:ln>
                <a:noFill/>
              </a:ln>
              <a:solidFill>
                <a:schemeClr val="bg1"/>
              </a:solidFill>
              <a:effectLst/>
              <a:ea typeface="ＭＳ Ｐゴシック" pitchFamily="1" charset="-128"/>
            </a:endParaRPr>
          </a:p>
        </p:txBody>
      </p:sp>
      <p:sp>
        <p:nvSpPr>
          <p:cNvPr id="15" name="Rechteck: abgerundete Ecken 14"/>
          <p:cNvSpPr/>
          <p:nvPr/>
        </p:nvSpPr>
        <p:spPr bwMode="auto">
          <a:xfrm>
            <a:off x="5201068" y="5332100"/>
            <a:ext cx="3117634" cy="360000"/>
          </a:xfrm>
          <a:prstGeom prst="roundRect">
            <a:avLst/>
          </a:prstGeom>
          <a:solidFill>
            <a:srgbClr val="17519D"/>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a:solidFill>
                  <a:schemeClr val="bg1"/>
                </a:solidFill>
                <a:ea typeface="ＭＳ Ｐゴシック" pitchFamily="1" charset="-128"/>
              </a:rPr>
              <a:t>Genetische Register-Allokation</a:t>
            </a:r>
            <a:endParaRPr kumimoji="0" lang="de-DE" sz="1600" b="0" i="0" u="none" strike="noStrike" cap="none" normalizeH="0" baseline="0" dirty="0">
              <a:ln>
                <a:noFill/>
              </a:ln>
              <a:solidFill>
                <a:schemeClr val="bg1"/>
              </a:solidFill>
              <a:effectLst/>
              <a:ea typeface="ＭＳ Ｐゴシック" pitchFamily="1" charset="-128"/>
            </a:endParaRPr>
          </a:p>
        </p:txBody>
      </p:sp>
      <p:sp>
        <p:nvSpPr>
          <p:cNvPr id="16" name="Rechteck: abgerundete Ecken 15"/>
          <p:cNvSpPr/>
          <p:nvPr/>
        </p:nvSpPr>
        <p:spPr bwMode="auto">
          <a:xfrm>
            <a:off x="793092" y="5341807"/>
            <a:ext cx="3182565" cy="360000"/>
          </a:xfrm>
          <a:prstGeom prst="roundRect">
            <a:avLst/>
          </a:prstGeom>
          <a:solidFill>
            <a:srgbClr val="17519D"/>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600" dirty="0">
                <a:solidFill>
                  <a:schemeClr val="bg1"/>
                </a:solidFill>
                <a:ea typeface="ＭＳ Ｐゴシック" pitchFamily="1" charset="-128"/>
              </a:rPr>
              <a:t>Heuristische Register-Allokation</a:t>
            </a:r>
            <a:endParaRPr kumimoji="0" lang="de-DE" sz="1600" b="0" i="0" u="none" strike="noStrike" cap="none" normalizeH="0" baseline="0" dirty="0">
              <a:ln>
                <a:noFill/>
              </a:ln>
              <a:solidFill>
                <a:schemeClr val="bg1"/>
              </a:solidFill>
              <a:effectLst/>
              <a:ea typeface="ＭＳ Ｐゴシック" pitchFamily="1" charset="-128"/>
            </a:endParaRPr>
          </a:p>
        </p:txBody>
      </p:sp>
      <p:sp>
        <p:nvSpPr>
          <p:cNvPr id="17" name="Rechteck: abgerundete Ecken 16"/>
          <p:cNvSpPr/>
          <p:nvPr/>
        </p:nvSpPr>
        <p:spPr bwMode="auto">
          <a:xfrm>
            <a:off x="3875273" y="5933242"/>
            <a:ext cx="1393455" cy="360000"/>
          </a:xfrm>
          <a:prstGeom prst="roundRect">
            <a:avLst/>
          </a:prstGeom>
          <a:solidFill>
            <a:srgbClr val="17519D"/>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600" b="0" i="0" u="none" strike="noStrike" cap="none" normalizeH="0" baseline="0" dirty="0">
                <a:ln>
                  <a:noFill/>
                </a:ln>
                <a:solidFill>
                  <a:schemeClr val="bg1"/>
                </a:solidFill>
                <a:effectLst/>
                <a:latin typeface="Arial" charset="0"/>
                <a:ea typeface="ＭＳ Ｐゴシック" pitchFamily="1" charset="-128"/>
              </a:rPr>
              <a:t>Binary-Datei</a:t>
            </a:r>
          </a:p>
        </p:txBody>
      </p:sp>
      <p:cxnSp>
        <p:nvCxnSpPr>
          <p:cNvPr id="21" name="Gerade Verbindung mit Pfeil 20"/>
          <p:cNvCxnSpPr/>
          <p:nvPr/>
        </p:nvCxnSpPr>
        <p:spPr bwMode="auto">
          <a:xfrm>
            <a:off x="4470021" y="1953850"/>
            <a:ext cx="0" cy="113476"/>
          </a:xfrm>
          <a:prstGeom prst="straightConnector1">
            <a:avLst/>
          </a:prstGeom>
          <a:solidFill>
            <a:schemeClr val="accent1"/>
          </a:solidFill>
          <a:ln w="9525" cap="flat" cmpd="sng" algn="ctr">
            <a:solidFill>
              <a:schemeClr val="tx1"/>
            </a:solidFill>
            <a:prstDash val="solid"/>
            <a:round/>
            <a:headEnd type="none" w="med" len="med"/>
            <a:tailEnd type="triangle"/>
          </a:ln>
          <a:effectLst>
            <a:outerShdw blurRad="50800" dist="38100" dir="2700000" algn="tl" rotWithShape="0">
              <a:prstClr val="black">
                <a:alpha val="40000"/>
              </a:prstClr>
            </a:outerShdw>
          </a:effectLst>
        </p:spPr>
      </p:cxnSp>
      <p:cxnSp>
        <p:nvCxnSpPr>
          <p:cNvPr id="24" name="Gerade Verbindung mit Pfeil 23"/>
          <p:cNvCxnSpPr/>
          <p:nvPr/>
        </p:nvCxnSpPr>
        <p:spPr bwMode="auto">
          <a:xfrm>
            <a:off x="4470021" y="2427326"/>
            <a:ext cx="0" cy="113476"/>
          </a:xfrm>
          <a:prstGeom prst="straightConnector1">
            <a:avLst/>
          </a:prstGeom>
          <a:solidFill>
            <a:schemeClr val="accent1"/>
          </a:solidFill>
          <a:ln w="9525" cap="flat" cmpd="sng" algn="ctr">
            <a:solidFill>
              <a:schemeClr val="tx1"/>
            </a:solidFill>
            <a:prstDash val="solid"/>
            <a:round/>
            <a:headEnd type="none" w="med" len="med"/>
            <a:tailEnd type="triangle"/>
          </a:ln>
          <a:effectLst>
            <a:outerShdw blurRad="50800" dist="38100" dir="2700000" algn="tl" rotWithShape="0">
              <a:prstClr val="black">
                <a:alpha val="40000"/>
              </a:prstClr>
            </a:outerShdw>
          </a:effectLst>
        </p:spPr>
      </p:cxnSp>
      <p:cxnSp>
        <p:nvCxnSpPr>
          <p:cNvPr id="27" name="Gerade Verbindung mit Pfeil 26"/>
          <p:cNvCxnSpPr/>
          <p:nvPr/>
        </p:nvCxnSpPr>
        <p:spPr bwMode="auto">
          <a:xfrm flipH="1">
            <a:off x="4470021" y="2900802"/>
            <a:ext cx="1" cy="113476"/>
          </a:xfrm>
          <a:prstGeom prst="straightConnector1">
            <a:avLst/>
          </a:prstGeom>
          <a:solidFill>
            <a:schemeClr val="accent1"/>
          </a:solidFill>
          <a:ln w="9525" cap="flat" cmpd="sng" algn="ctr">
            <a:solidFill>
              <a:schemeClr val="tx1"/>
            </a:solidFill>
            <a:prstDash val="solid"/>
            <a:round/>
            <a:headEnd type="none" w="med" len="med"/>
            <a:tailEnd type="triangle"/>
          </a:ln>
          <a:effectLst>
            <a:outerShdw blurRad="50800" dist="38100" dir="2700000" algn="tl" rotWithShape="0">
              <a:prstClr val="black">
                <a:alpha val="40000"/>
              </a:prstClr>
            </a:outerShdw>
          </a:effectLst>
        </p:spPr>
      </p:cxnSp>
      <p:cxnSp>
        <p:nvCxnSpPr>
          <p:cNvPr id="30" name="Gerade Verbindung mit Pfeil 29"/>
          <p:cNvCxnSpPr/>
          <p:nvPr/>
        </p:nvCxnSpPr>
        <p:spPr bwMode="auto">
          <a:xfrm>
            <a:off x="4470021" y="3374278"/>
            <a:ext cx="1" cy="113476"/>
          </a:xfrm>
          <a:prstGeom prst="straightConnector1">
            <a:avLst/>
          </a:prstGeom>
          <a:solidFill>
            <a:schemeClr val="accent1"/>
          </a:solidFill>
          <a:ln w="9525" cap="flat" cmpd="sng" algn="ctr">
            <a:solidFill>
              <a:schemeClr val="tx1"/>
            </a:solidFill>
            <a:prstDash val="solid"/>
            <a:round/>
            <a:headEnd type="none" w="med" len="med"/>
            <a:tailEnd type="triangle"/>
          </a:ln>
          <a:effectLst>
            <a:outerShdw blurRad="50800" dist="38100" dir="2700000" algn="tl" rotWithShape="0">
              <a:prstClr val="black">
                <a:alpha val="40000"/>
              </a:prstClr>
            </a:outerShdw>
          </a:effectLst>
        </p:spPr>
      </p:cxnSp>
      <p:cxnSp>
        <p:nvCxnSpPr>
          <p:cNvPr id="33" name="Gerade Verbindung mit Pfeil 32"/>
          <p:cNvCxnSpPr>
            <a:stCxn id="11" idx="2"/>
            <a:endCxn id="12" idx="0"/>
          </p:cNvCxnSpPr>
          <p:nvPr/>
        </p:nvCxnSpPr>
        <p:spPr bwMode="auto">
          <a:xfrm>
            <a:off x="4572001" y="3847754"/>
            <a:ext cx="1866480" cy="275197"/>
          </a:xfrm>
          <a:prstGeom prst="straightConnector1">
            <a:avLst/>
          </a:prstGeom>
          <a:solidFill>
            <a:schemeClr val="accent1"/>
          </a:solidFill>
          <a:ln w="9525" cap="flat" cmpd="sng" algn="ctr">
            <a:solidFill>
              <a:schemeClr val="tx1"/>
            </a:solidFill>
            <a:prstDash val="solid"/>
            <a:round/>
            <a:headEnd type="none" w="med" len="med"/>
            <a:tailEnd type="triangle"/>
          </a:ln>
          <a:effectLst>
            <a:outerShdw blurRad="50800" dist="38100" dir="2700000" algn="tl" rotWithShape="0">
              <a:prstClr val="black">
                <a:alpha val="40000"/>
              </a:prstClr>
            </a:outerShdw>
          </a:effectLst>
        </p:spPr>
      </p:cxnSp>
      <p:cxnSp>
        <p:nvCxnSpPr>
          <p:cNvPr id="36" name="Gerade Verbindung mit Pfeil 35"/>
          <p:cNvCxnSpPr>
            <a:stCxn id="11" idx="2"/>
            <a:endCxn id="13" idx="0"/>
          </p:cNvCxnSpPr>
          <p:nvPr/>
        </p:nvCxnSpPr>
        <p:spPr bwMode="auto">
          <a:xfrm flipH="1">
            <a:off x="2717813" y="3847754"/>
            <a:ext cx="1854188" cy="275197"/>
          </a:xfrm>
          <a:prstGeom prst="straightConnector1">
            <a:avLst/>
          </a:prstGeom>
          <a:solidFill>
            <a:schemeClr val="accent1"/>
          </a:solidFill>
          <a:ln w="9525" cap="flat" cmpd="sng" algn="ctr">
            <a:solidFill>
              <a:schemeClr val="tx1"/>
            </a:solidFill>
            <a:prstDash val="solid"/>
            <a:round/>
            <a:headEnd type="none" w="med" len="med"/>
            <a:tailEnd type="triangle"/>
          </a:ln>
          <a:effectLst>
            <a:outerShdw blurRad="50800" dist="38100" dir="2700000" algn="tl" rotWithShape="0">
              <a:prstClr val="black">
                <a:alpha val="40000"/>
              </a:prstClr>
            </a:outerShdw>
          </a:effectLst>
        </p:spPr>
      </p:cxnSp>
      <p:cxnSp>
        <p:nvCxnSpPr>
          <p:cNvPr id="39" name="Gerade Verbindung mit Pfeil 38"/>
          <p:cNvCxnSpPr>
            <a:stCxn id="13" idx="2"/>
            <a:endCxn id="14" idx="0"/>
          </p:cNvCxnSpPr>
          <p:nvPr/>
        </p:nvCxnSpPr>
        <p:spPr bwMode="auto">
          <a:xfrm>
            <a:off x="2717813" y="4482951"/>
            <a:ext cx="1854187" cy="271791"/>
          </a:xfrm>
          <a:prstGeom prst="straightConnector1">
            <a:avLst/>
          </a:prstGeom>
          <a:solidFill>
            <a:schemeClr val="accent1"/>
          </a:solidFill>
          <a:ln w="9525" cap="flat" cmpd="sng" algn="ctr">
            <a:solidFill>
              <a:schemeClr val="tx1"/>
            </a:solidFill>
            <a:prstDash val="solid"/>
            <a:round/>
            <a:headEnd type="none" w="med" len="med"/>
            <a:tailEnd type="triangle"/>
          </a:ln>
          <a:effectLst>
            <a:outerShdw blurRad="50800" dist="38100" dir="2700000" algn="tl" rotWithShape="0">
              <a:prstClr val="black">
                <a:alpha val="40000"/>
              </a:prstClr>
            </a:outerShdw>
          </a:effectLst>
        </p:spPr>
      </p:cxnSp>
      <p:cxnSp>
        <p:nvCxnSpPr>
          <p:cNvPr id="42" name="Gerade Verbindung mit Pfeil 41"/>
          <p:cNvCxnSpPr>
            <a:stCxn id="12" idx="2"/>
            <a:endCxn id="14" idx="0"/>
          </p:cNvCxnSpPr>
          <p:nvPr/>
        </p:nvCxnSpPr>
        <p:spPr bwMode="auto">
          <a:xfrm flipH="1">
            <a:off x="4572000" y="4482951"/>
            <a:ext cx="1866481" cy="271791"/>
          </a:xfrm>
          <a:prstGeom prst="straightConnector1">
            <a:avLst/>
          </a:prstGeom>
          <a:solidFill>
            <a:schemeClr val="accent1"/>
          </a:solidFill>
          <a:ln w="9525" cap="flat" cmpd="sng" algn="ctr">
            <a:solidFill>
              <a:schemeClr val="tx1"/>
            </a:solidFill>
            <a:prstDash val="solid"/>
            <a:round/>
            <a:headEnd type="none" w="med" len="med"/>
            <a:tailEnd type="triangle"/>
          </a:ln>
          <a:effectLst>
            <a:outerShdw blurRad="50800" dist="38100" dir="2700000" algn="tl" rotWithShape="0">
              <a:prstClr val="black">
                <a:alpha val="40000"/>
              </a:prstClr>
            </a:outerShdw>
          </a:effectLst>
        </p:spPr>
      </p:cxnSp>
      <p:cxnSp>
        <p:nvCxnSpPr>
          <p:cNvPr id="44" name="Gerade Verbindung mit Pfeil 43"/>
          <p:cNvCxnSpPr>
            <a:stCxn id="14" idx="2"/>
            <a:endCxn id="15" idx="0"/>
          </p:cNvCxnSpPr>
          <p:nvPr/>
        </p:nvCxnSpPr>
        <p:spPr bwMode="auto">
          <a:xfrm>
            <a:off x="4572000" y="5114742"/>
            <a:ext cx="2187885" cy="217358"/>
          </a:xfrm>
          <a:prstGeom prst="straightConnector1">
            <a:avLst/>
          </a:prstGeom>
          <a:solidFill>
            <a:schemeClr val="accent1"/>
          </a:solidFill>
          <a:ln w="9525" cap="flat" cmpd="sng" algn="ctr">
            <a:solidFill>
              <a:schemeClr val="tx1"/>
            </a:solidFill>
            <a:prstDash val="solid"/>
            <a:round/>
            <a:headEnd type="none" w="med" len="med"/>
            <a:tailEnd type="triangle"/>
          </a:ln>
          <a:effectLst>
            <a:outerShdw blurRad="50800" dist="38100" dir="2700000" algn="tl" rotWithShape="0">
              <a:prstClr val="black">
                <a:alpha val="40000"/>
              </a:prstClr>
            </a:outerShdw>
          </a:effectLst>
        </p:spPr>
      </p:cxnSp>
      <p:cxnSp>
        <p:nvCxnSpPr>
          <p:cNvPr id="46" name="Gerade Verbindung mit Pfeil 45"/>
          <p:cNvCxnSpPr>
            <a:stCxn id="14" idx="2"/>
            <a:endCxn id="16" idx="0"/>
          </p:cNvCxnSpPr>
          <p:nvPr/>
        </p:nvCxnSpPr>
        <p:spPr bwMode="auto">
          <a:xfrm flipH="1">
            <a:off x="2384375" y="5114742"/>
            <a:ext cx="2187625" cy="227065"/>
          </a:xfrm>
          <a:prstGeom prst="straightConnector1">
            <a:avLst/>
          </a:prstGeom>
          <a:solidFill>
            <a:schemeClr val="accent1"/>
          </a:solidFill>
          <a:ln w="9525" cap="flat" cmpd="sng" algn="ctr">
            <a:solidFill>
              <a:schemeClr val="tx1"/>
            </a:solidFill>
            <a:prstDash val="solid"/>
            <a:round/>
            <a:headEnd type="none" w="med" len="med"/>
            <a:tailEnd type="triangle"/>
          </a:ln>
          <a:effectLst>
            <a:outerShdw blurRad="50800" dist="38100" dir="2700000" algn="tl" rotWithShape="0">
              <a:prstClr val="black">
                <a:alpha val="40000"/>
              </a:prstClr>
            </a:outerShdw>
          </a:effectLst>
        </p:spPr>
      </p:cxnSp>
      <p:cxnSp>
        <p:nvCxnSpPr>
          <p:cNvPr id="48" name="Gerade Verbindung mit Pfeil 47"/>
          <p:cNvCxnSpPr>
            <a:stCxn id="16" idx="2"/>
            <a:endCxn id="17" idx="0"/>
          </p:cNvCxnSpPr>
          <p:nvPr/>
        </p:nvCxnSpPr>
        <p:spPr bwMode="auto">
          <a:xfrm>
            <a:off x="2384375" y="5701807"/>
            <a:ext cx="2187626" cy="231435"/>
          </a:xfrm>
          <a:prstGeom prst="straightConnector1">
            <a:avLst/>
          </a:prstGeom>
          <a:solidFill>
            <a:schemeClr val="accent1"/>
          </a:solidFill>
          <a:ln w="9525" cap="flat" cmpd="sng" algn="ctr">
            <a:solidFill>
              <a:schemeClr val="tx1"/>
            </a:solidFill>
            <a:prstDash val="solid"/>
            <a:round/>
            <a:headEnd type="none" w="med" len="med"/>
            <a:tailEnd type="triangle"/>
          </a:ln>
          <a:effectLst>
            <a:outerShdw blurRad="50800" dist="38100" dir="2700000" algn="tl" rotWithShape="0">
              <a:prstClr val="black">
                <a:alpha val="40000"/>
              </a:prstClr>
            </a:outerShdw>
          </a:effectLst>
        </p:spPr>
      </p:cxnSp>
      <p:cxnSp>
        <p:nvCxnSpPr>
          <p:cNvPr id="50" name="Gerade Verbindung mit Pfeil 49"/>
          <p:cNvCxnSpPr>
            <a:stCxn id="15" idx="2"/>
            <a:endCxn id="17" idx="0"/>
          </p:cNvCxnSpPr>
          <p:nvPr/>
        </p:nvCxnSpPr>
        <p:spPr bwMode="auto">
          <a:xfrm flipH="1">
            <a:off x="4572001" y="5692100"/>
            <a:ext cx="2187884" cy="241142"/>
          </a:xfrm>
          <a:prstGeom prst="straightConnector1">
            <a:avLst/>
          </a:prstGeom>
          <a:solidFill>
            <a:schemeClr val="accent1"/>
          </a:solidFill>
          <a:ln w="9525" cap="flat" cmpd="sng" algn="ctr">
            <a:solidFill>
              <a:schemeClr val="tx1"/>
            </a:solidFill>
            <a:prstDash val="solid"/>
            <a:round/>
            <a:headEnd type="none" w="med" len="med"/>
            <a:tailEnd type="triangle"/>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744903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b="1" dirty="0"/>
              <a:t>ADD</a:t>
            </a:r>
            <a:r>
              <a:rPr lang="de-DE" dirty="0"/>
              <a:t> VxR0 V0R0 V0R2</a:t>
            </a:r>
          </a:p>
          <a:p>
            <a:pPr marL="0" indent="0">
              <a:buNone/>
            </a:pPr>
            <a:r>
              <a:rPr lang="de-DE" b="1" dirty="0"/>
              <a:t>OR</a:t>
            </a:r>
            <a:r>
              <a:rPr lang="de-DE" dirty="0"/>
              <a:t>   V1R1 VxR0 V1R3</a:t>
            </a:r>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a:t>Register-Allokation</a:t>
            </a:r>
          </a:p>
        </p:txBody>
      </p:sp>
      <p:graphicFrame>
        <p:nvGraphicFramePr>
          <p:cNvPr id="4" name="Tabelle 3"/>
          <p:cNvGraphicFramePr>
            <a:graphicFrameLocks noGrp="1"/>
          </p:cNvGraphicFramePr>
          <p:nvPr>
            <p:extLst>
              <p:ext uri="{D42A27DB-BD31-4B8C-83A1-F6EECF244321}">
                <p14:modId xmlns:p14="http://schemas.microsoft.com/office/powerpoint/2010/main" val="3559576960"/>
              </p:ext>
            </p:extLst>
          </p:nvPr>
        </p:nvGraphicFramePr>
        <p:xfrm>
          <a:off x="1661319" y="3810000"/>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solidFill>
                      <a:schemeClr val="bg2">
                        <a:lumMod val="40000"/>
                        <a:lumOff val="60000"/>
                      </a:schemeClr>
                    </a:solidFill>
                  </a:tcPr>
                </a:tc>
                <a:tc>
                  <a:txBody>
                    <a:bodyPr/>
                    <a:lstStyle/>
                    <a:p>
                      <a:pPr algn="ctr"/>
                      <a:r>
                        <a:rPr lang="de-DE" dirty="0"/>
                        <a:t>1</a:t>
                      </a:r>
                    </a:p>
                  </a:txBody>
                  <a:tcPr/>
                </a:tc>
                <a:tc>
                  <a:txBody>
                    <a:bodyPr/>
                    <a:lstStyle/>
                    <a:p>
                      <a:pPr algn="ctr"/>
                      <a:r>
                        <a:rPr lang="de-DE" dirty="0"/>
                        <a:t>2</a:t>
                      </a:r>
                    </a:p>
                  </a:txBody>
                  <a:tcPr>
                    <a:solidFill>
                      <a:srgbClr val="D6D6D6"/>
                    </a:solidFill>
                  </a:tcPr>
                </a:tc>
                <a:tc>
                  <a:txBody>
                    <a:bodyPr/>
                    <a:lstStyle/>
                    <a:p>
                      <a:pPr algn="ctr"/>
                      <a:r>
                        <a:rPr lang="de-DE" dirty="0"/>
                        <a:t>3</a:t>
                      </a:r>
                    </a:p>
                  </a:txBody>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5" name="Textfeld 4"/>
          <p:cNvSpPr txBox="1"/>
          <p:nvPr/>
        </p:nvSpPr>
        <p:spPr>
          <a:xfrm>
            <a:off x="1661318" y="3383985"/>
            <a:ext cx="2377281" cy="461665"/>
          </a:xfrm>
          <a:prstGeom prst="rect">
            <a:avLst/>
          </a:prstGeom>
          <a:noFill/>
        </p:spPr>
        <p:txBody>
          <a:bodyPr wrap="square" rtlCol="0">
            <a:spAutoFit/>
          </a:bodyPr>
          <a:lstStyle/>
          <a:p>
            <a:r>
              <a:rPr lang="de-DE" dirty="0"/>
              <a:t>Register-File 0</a:t>
            </a:r>
          </a:p>
        </p:txBody>
      </p:sp>
      <p:graphicFrame>
        <p:nvGraphicFramePr>
          <p:cNvPr id="6" name="Tabelle 5"/>
          <p:cNvGraphicFramePr>
            <a:graphicFrameLocks noGrp="1"/>
          </p:cNvGraphicFramePr>
          <p:nvPr>
            <p:extLst>
              <p:ext uri="{D42A27DB-BD31-4B8C-83A1-F6EECF244321}">
                <p14:modId xmlns:p14="http://schemas.microsoft.com/office/powerpoint/2010/main" val="2563210064"/>
              </p:ext>
            </p:extLst>
          </p:nvPr>
        </p:nvGraphicFramePr>
        <p:xfrm>
          <a:off x="1661319" y="4642644"/>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tc>
                <a:tc>
                  <a:txBody>
                    <a:bodyPr/>
                    <a:lstStyle/>
                    <a:p>
                      <a:pPr algn="ctr"/>
                      <a:r>
                        <a:rPr lang="de-DE" dirty="0"/>
                        <a:t>1</a:t>
                      </a:r>
                    </a:p>
                  </a:txBody>
                  <a:tcPr>
                    <a:solidFill>
                      <a:srgbClr val="D6D6D6"/>
                    </a:solidFill>
                  </a:tcPr>
                </a:tc>
                <a:tc>
                  <a:txBody>
                    <a:bodyPr/>
                    <a:lstStyle/>
                    <a:p>
                      <a:pPr algn="ctr"/>
                      <a:r>
                        <a:rPr lang="de-DE" dirty="0"/>
                        <a:t>2</a:t>
                      </a:r>
                    </a:p>
                  </a:txBody>
                  <a:tcPr/>
                </a:tc>
                <a:tc>
                  <a:txBody>
                    <a:bodyPr/>
                    <a:lstStyle/>
                    <a:p>
                      <a:pPr algn="ctr"/>
                      <a:r>
                        <a:rPr lang="de-DE" dirty="0"/>
                        <a:t>3</a:t>
                      </a:r>
                    </a:p>
                  </a:txBody>
                  <a:tcPr>
                    <a:solidFill>
                      <a:schemeClr val="bg2">
                        <a:lumMod val="40000"/>
                        <a:lumOff val="60000"/>
                      </a:schemeClr>
                    </a:solidFill>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7" name="Textfeld 6"/>
          <p:cNvSpPr txBox="1"/>
          <p:nvPr/>
        </p:nvSpPr>
        <p:spPr>
          <a:xfrm>
            <a:off x="1661319" y="4252278"/>
            <a:ext cx="2377281" cy="461665"/>
          </a:xfrm>
          <a:prstGeom prst="rect">
            <a:avLst/>
          </a:prstGeom>
          <a:noFill/>
        </p:spPr>
        <p:txBody>
          <a:bodyPr wrap="square" rtlCol="0">
            <a:spAutoFit/>
          </a:bodyPr>
          <a:lstStyle/>
          <a:p>
            <a:r>
              <a:rPr lang="de-DE" dirty="0"/>
              <a:t>Register-File 1</a:t>
            </a:r>
          </a:p>
        </p:txBody>
      </p:sp>
    </p:spTree>
    <p:extLst>
      <p:ext uri="{BB962C8B-B14F-4D97-AF65-F5344CB8AC3E}">
        <p14:creationId xmlns:p14="http://schemas.microsoft.com/office/powerpoint/2010/main" val="1619518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b="1" dirty="0"/>
              <a:t>ADD</a:t>
            </a:r>
            <a:r>
              <a:rPr lang="de-DE" dirty="0"/>
              <a:t> VxR0 V0R0 V0R2</a:t>
            </a:r>
          </a:p>
          <a:p>
            <a:pPr marL="0" indent="0">
              <a:buNone/>
            </a:pPr>
            <a:r>
              <a:rPr lang="de-DE" b="1" dirty="0"/>
              <a:t>OR</a:t>
            </a:r>
            <a:r>
              <a:rPr lang="de-DE" dirty="0"/>
              <a:t>   V1R1 VxR0 V1R3</a:t>
            </a:r>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a:t>Register-Allokation</a:t>
            </a:r>
          </a:p>
        </p:txBody>
      </p:sp>
      <p:graphicFrame>
        <p:nvGraphicFramePr>
          <p:cNvPr id="4" name="Tabelle 3"/>
          <p:cNvGraphicFramePr>
            <a:graphicFrameLocks noGrp="1"/>
          </p:cNvGraphicFramePr>
          <p:nvPr>
            <p:extLst>
              <p:ext uri="{D42A27DB-BD31-4B8C-83A1-F6EECF244321}">
                <p14:modId xmlns:p14="http://schemas.microsoft.com/office/powerpoint/2010/main" val="524658133"/>
              </p:ext>
            </p:extLst>
          </p:nvPr>
        </p:nvGraphicFramePr>
        <p:xfrm>
          <a:off x="1661319" y="3810000"/>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solidFill>
                      <a:schemeClr val="bg2">
                        <a:lumMod val="40000"/>
                        <a:lumOff val="60000"/>
                      </a:schemeClr>
                    </a:solidFill>
                  </a:tcPr>
                </a:tc>
                <a:tc>
                  <a:txBody>
                    <a:bodyPr/>
                    <a:lstStyle/>
                    <a:p>
                      <a:pPr algn="ctr"/>
                      <a:r>
                        <a:rPr lang="de-DE" dirty="0"/>
                        <a:t>1</a:t>
                      </a:r>
                    </a:p>
                  </a:txBody>
                  <a:tcPr>
                    <a:solidFill>
                      <a:srgbClr val="FF0000"/>
                    </a:solidFill>
                  </a:tcPr>
                </a:tc>
                <a:tc>
                  <a:txBody>
                    <a:bodyPr/>
                    <a:lstStyle/>
                    <a:p>
                      <a:pPr algn="ctr"/>
                      <a:r>
                        <a:rPr lang="de-DE" dirty="0"/>
                        <a:t>2</a:t>
                      </a:r>
                    </a:p>
                  </a:txBody>
                  <a:tcPr>
                    <a:solidFill>
                      <a:schemeClr val="bg2">
                        <a:lumMod val="40000"/>
                        <a:lumOff val="60000"/>
                      </a:schemeClr>
                    </a:solidFill>
                  </a:tcPr>
                </a:tc>
                <a:tc>
                  <a:txBody>
                    <a:bodyPr/>
                    <a:lstStyle/>
                    <a:p>
                      <a:pPr algn="ctr"/>
                      <a:r>
                        <a:rPr lang="de-DE" dirty="0"/>
                        <a:t>3</a:t>
                      </a:r>
                    </a:p>
                  </a:txBody>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5" name="Textfeld 4"/>
          <p:cNvSpPr txBox="1"/>
          <p:nvPr/>
        </p:nvSpPr>
        <p:spPr>
          <a:xfrm>
            <a:off x="1661318" y="3383985"/>
            <a:ext cx="2377281" cy="461665"/>
          </a:xfrm>
          <a:prstGeom prst="rect">
            <a:avLst/>
          </a:prstGeom>
          <a:noFill/>
        </p:spPr>
        <p:txBody>
          <a:bodyPr wrap="square" rtlCol="0">
            <a:spAutoFit/>
          </a:bodyPr>
          <a:lstStyle/>
          <a:p>
            <a:r>
              <a:rPr lang="de-DE" dirty="0"/>
              <a:t>Register-File 0</a:t>
            </a:r>
          </a:p>
        </p:txBody>
      </p:sp>
      <p:graphicFrame>
        <p:nvGraphicFramePr>
          <p:cNvPr id="6" name="Tabelle 5"/>
          <p:cNvGraphicFramePr>
            <a:graphicFrameLocks noGrp="1"/>
          </p:cNvGraphicFramePr>
          <p:nvPr>
            <p:extLst>
              <p:ext uri="{D42A27DB-BD31-4B8C-83A1-F6EECF244321}">
                <p14:modId xmlns:p14="http://schemas.microsoft.com/office/powerpoint/2010/main" val="2199207185"/>
              </p:ext>
            </p:extLst>
          </p:nvPr>
        </p:nvGraphicFramePr>
        <p:xfrm>
          <a:off x="1661319" y="4642644"/>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tc>
                <a:tc>
                  <a:txBody>
                    <a:bodyPr/>
                    <a:lstStyle/>
                    <a:p>
                      <a:pPr algn="ctr"/>
                      <a:r>
                        <a:rPr lang="de-DE" dirty="0"/>
                        <a:t>1</a:t>
                      </a:r>
                    </a:p>
                  </a:txBody>
                  <a:tcPr>
                    <a:solidFill>
                      <a:srgbClr val="D6D6D6"/>
                    </a:solidFill>
                  </a:tcPr>
                </a:tc>
                <a:tc>
                  <a:txBody>
                    <a:bodyPr/>
                    <a:lstStyle/>
                    <a:p>
                      <a:pPr algn="ctr"/>
                      <a:r>
                        <a:rPr lang="de-DE" dirty="0"/>
                        <a:t>2</a:t>
                      </a:r>
                    </a:p>
                  </a:txBody>
                  <a:tcPr/>
                </a:tc>
                <a:tc>
                  <a:txBody>
                    <a:bodyPr/>
                    <a:lstStyle/>
                    <a:p>
                      <a:pPr algn="ctr"/>
                      <a:r>
                        <a:rPr lang="de-DE" dirty="0"/>
                        <a:t>3</a:t>
                      </a:r>
                    </a:p>
                  </a:txBody>
                  <a:tcPr>
                    <a:solidFill>
                      <a:schemeClr val="bg2">
                        <a:lumMod val="40000"/>
                        <a:lumOff val="60000"/>
                      </a:schemeClr>
                    </a:solidFill>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7" name="Textfeld 6"/>
          <p:cNvSpPr txBox="1"/>
          <p:nvPr/>
        </p:nvSpPr>
        <p:spPr>
          <a:xfrm>
            <a:off x="1661319" y="4252278"/>
            <a:ext cx="2377281" cy="461665"/>
          </a:xfrm>
          <a:prstGeom prst="rect">
            <a:avLst/>
          </a:prstGeom>
          <a:noFill/>
        </p:spPr>
        <p:txBody>
          <a:bodyPr wrap="square" rtlCol="0">
            <a:spAutoFit/>
          </a:bodyPr>
          <a:lstStyle/>
          <a:p>
            <a:r>
              <a:rPr lang="de-DE" dirty="0"/>
              <a:t>Register-File 1</a:t>
            </a:r>
          </a:p>
        </p:txBody>
      </p:sp>
    </p:spTree>
    <p:extLst>
      <p:ext uri="{BB962C8B-B14F-4D97-AF65-F5344CB8AC3E}">
        <p14:creationId xmlns:p14="http://schemas.microsoft.com/office/powerpoint/2010/main" val="1218147734"/>
      </p:ext>
    </p:extLst>
  </p:cSld>
  <p:clrMapOvr>
    <a:masterClrMapping/>
  </p:clrMapOvr>
  <mc:AlternateContent xmlns:mc="http://schemas.openxmlformats.org/markup-compatibility/2006">
    <mc:Choice xmlns:p14="http://schemas.microsoft.com/office/powerpoint/2010/main" Requires="p14">
      <p:transition spd="slow" p14:dur="2000" advClick="0" advTm="500"/>
    </mc:Choice>
    <mc:Fallback>
      <p:transition spd="slow" advClick="0" advTm="5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b="1" dirty="0"/>
              <a:t>ADD</a:t>
            </a:r>
            <a:r>
              <a:rPr lang="de-DE" dirty="0"/>
              <a:t> VxR0 V0R0 V0R2</a:t>
            </a:r>
          </a:p>
          <a:p>
            <a:pPr marL="0" indent="0">
              <a:buNone/>
            </a:pPr>
            <a:r>
              <a:rPr lang="de-DE" b="1" dirty="0"/>
              <a:t>OR</a:t>
            </a:r>
            <a:r>
              <a:rPr lang="de-DE" dirty="0"/>
              <a:t>   V1R1 VxR0 V1R3</a:t>
            </a:r>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a:t>Register-Allokation</a:t>
            </a:r>
          </a:p>
        </p:txBody>
      </p:sp>
      <p:graphicFrame>
        <p:nvGraphicFramePr>
          <p:cNvPr id="4" name="Tabelle 3"/>
          <p:cNvGraphicFramePr>
            <a:graphicFrameLocks noGrp="1"/>
          </p:cNvGraphicFramePr>
          <p:nvPr>
            <p:extLst>
              <p:ext uri="{D42A27DB-BD31-4B8C-83A1-F6EECF244321}">
                <p14:modId xmlns:p14="http://schemas.microsoft.com/office/powerpoint/2010/main" val="3705555659"/>
              </p:ext>
            </p:extLst>
          </p:nvPr>
        </p:nvGraphicFramePr>
        <p:xfrm>
          <a:off x="1661319" y="3810000"/>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solidFill>
                      <a:schemeClr val="bg2">
                        <a:lumMod val="40000"/>
                        <a:lumOff val="60000"/>
                      </a:schemeClr>
                    </a:solidFill>
                  </a:tcPr>
                </a:tc>
                <a:tc>
                  <a:txBody>
                    <a:bodyPr/>
                    <a:lstStyle/>
                    <a:p>
                      <a:pPr algn="ctr"/>
                      <a:r>
                        <a:rPr lang="de-DE" dirty="0"/>
                        <a:t>1</a:t>
                      </a:r>
                    </a:p>
                  </a:txBody>
                  <a:tcPr/>
                </a:tc>
                <a:tc>
                  <a:txBody>
                    <a:bodyPr/>
                    <a:lstStyle/>
                    <a:p>
                      <a:pPr algn="ctr"/>
                      <a:r>
                        <a:rPr lang="de-DE" dirty="0"/>
                        <a:t>2</a:t>
                      </a:r>
                    </a:p>
                  </a:txBody>
                  <a:tcPr>
                    <a:solidFill>
                      <a:schemeClr val="bg2">
                        <a:lumMod val="40000"/>
                        <a:lumOff val="60000"/>
                      </a:schemeClr>
                    </a:solidFill>
                  </a:tcPr>
                </a:tc>
                <a:tc>
                  <a:txBody>
                    <a:bodyPr/>
                    <a:lstStyle/>
                    <a:p>
                      <a:pPr algn="ctr"/>
                      <a:r>
                        <a:rPr lang="de-DE" dirty="0"/>
                        <a:t>3</a:t>
                      </a:r>
                    </a:p>
                  </a:txBody>
                  <a:tcPr>
                    <a:solidFill>
                      <a:srgbClr val="FF0000"/>
                    </a:solidFill>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5" name="Textfeld 4"/>
          <p:cNvSpPr txBox="1"/>
          <p:nvPr/>
        </p:nvSpPr>
        <p:spPr>
          <a:xfrm>
            <a:off x="1661318" y="3383985"/>
            <a:ext cx="2377281" cy="461665"/>
          </a:xfrm>
          <a:prstGeom prst="rect">
            <a:avLst/>
          </a:prstGeom>
          <a:noFill/>
        </p:spPr>
        <p:txBody>
          <a:bodyPr wrap="square" rtlCol="0">
            <a:spAutoFit/>
          </a:bodyPr>
          <a:lstStyle/>
          <a:p>
            <a:r>
              <a:rPr lang="de-DE" dirty="0"/>
              <a:t>Register-File 0</a:t>
            </a:r>
          </a:p>
        </p:txBody>
      </p:sp>
      <p:graphicFrame>
        <p:nvGraphicFramePr>
          <p:cNvPr id="6" name="Tabelle 5"/>
          <p:cNvGraphicFramePr>
            <a:graphicFrameLocks noGrp="1"/>
          </p:cNvGraphicFramePr>
          <p:nvPr>
            <p:extLst>
              <p:ext uri="{D42A27DB-BD31-4B8C-83A1-F6EECF244321}">
                <p14:modId xmlns:p14="http://schemas.microsoft.com/office/powerpoint/2010/main" val="1142367949"/>
              </p:ext>
            </p:extLst>
          </p:nvPr>
        </p:nvGraphicFramePr>
        <p:xfrm>
          <a:off x="1661319" y="4642644"/>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tc>
                <a:tc>
                  <a:txBody>
                    <a:bodyPr/>
                    <a:lstStyle/>
                    <a:p>
                      <a:pPr algn="ctr"/>
                      <a:r>
                        <a:rPr lang="de-DE" dirty="0"/>
                        <a:t>1</a:t>
                      </a:r>
                    </a:p>
                  </a:txBody>
                  <a:tcPr>
                    <a:solidFill>
                      <a:srgbClr val="D6D6D6"/>
                    </a:solidFill>
                  </a:tcPr>
                </a:tc>
                <a:tc>
                  <a:txBody>
                    <a:bodyPr/>
                    <a:lstStyle/>
                    <a:p>
                      <a:pPr algn="ctr"/>
                      <a:r>
                        <a:rPr lang="de-DE" dirty="0"/>
                        <a:t>2</a:t>
                      </a:r>
                    </a:p>
                  </a:txBody>
                  <a:tcPr/>
                </a:tc>
                <a:tc>
                  <a:txBody>
                    <a:bodyPr/>
                    <a:lstStyle/>
                    <a:p>
                      <a:pPr algn="ctr"/>
                      <a:r>
                        <a:rPr lang="de-DE" dirty="0"/>
                        <a:t>3</a:t>
                      </a:r>
                    </a:p>
                  </a:txBody>
                  <a:tcPr>
                    <a:solidFill>
                      <a:schemeClr val="bg2">
                        <a:lumMod val="40000"/>
                        <a:lumOff val="60000"/>
                      </a:schemeClr>
                    </a:solidFill>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7" name="Textfeld 6"/>
          <p:cNvSpPr txBox="1"/>
          <p:nvPr/>
        </p:nvSpPr>
        <p:spPr>
          <a:xfrm>
            <a:off x="1661319" y="4252278"/>
            <a:ext cx="2377281" cy="461665"/>
          </a:xfrm>
          <a:prstGeom prst="rect">
            <a:avLst/>
          </a:prstGeom>
          <a:noFill/>
        </p:spPr>
        <p:txBody>
          <a:bodyPr wrap="square" rtlCol="0">
            <a:spAutoFit/>
          </a:bodyPr>
          <a:lstStyle/>
          <a:p>
            <a:r>
              <a:rPr lang="de-DE" dirty="0"/>
              <a:t>Register-File 1</a:t>
            </a:r>
          </a:p>
        </p:txBody>
      </p:sp>
    </p:spTree>
    <p:extLst>
      <p:ext uri="{BB962C8B-B14F-4D97-AF65-F5344CB8AC3E}">
        <p14:creationId xmlns:p14="http://schemas.microsoft.com/office/powerpoint/2010/main" val="554076084"/>
      </p:ext>
    </p:extLst>
  </p:cSld>
  <p:clrMapOvr>
    <a:masterClrMapping/>
  </p:clrMapOvr>
  <mc:AlternateContent xmlns:mc="http://schemas.openxmlformats.org/markup-compatibility/2006">
    <mc:Choice xmlns:p14="http://schemas.microsoft.com/office/powerpoint/2010/main" Requires="p14">
      <p:transition spd="slow" p14:dur="2000" advClick="0" advTm="500"/>
    </mc:Choice>
    <mc:Fallback>
      <p:transition spd="slow" advClick="0" advTm="5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b="1" dirty="0"/>
              <a:t>ADD</a:t>
            </a:r>
            <a:r>
              <a:rPr lang="de-DE" dirty="0"/>
              <a:t> VxR0 V0R0 V0R2</a:t>
            </a:r>
          </a:p>
          <a:p>
            <a:pPr marL="0" indent="0">
              <a:buNone/>
            </a:pPr>
            <a:r>
              <a:rPr lang="de-DE" b="1" dirty="0"/>
              <a:t>OR</a:t>
            </a:r>
            <a:r>
              <a:rPr lang="de-DE" dirty="0"/>
              <a:t>   V1R1 VxR0 V1R3</a:t>
            </a:r>
          </a:p>
          <a:p>
            <a:pPr marL="0" indent="0">
              <a:buNone/>
            </a:pPr>
            <a:endParaRPr lang="de-DE" dirty="0"/>
          </a:p>
          <a:p>
            <a:pPr marL="0" indent="0">
              <a:buNone/>
            </a:pPr>
            <a:endParaRPr lang="de-DE" dirty="0"/>
          </a:p>
        </p:txBody>
      </p:sp>
      <p:sp>
        <p:nvSpPr>
          <p:cNvPr id="3" name="Titel 2"/>
          <p:cNvSpPr>
            <a:spLocks noGrp="1"/>
          </p:cNvSpPr>
          <p:nvPr>
            <p:ph type="title"/>
          </p:nvPr>
        </p:nvSpPr>
        <p:spPr/>
        <p:txBody>
          <a:bodyPr/>
          <a:lstStyle/>
          <a:p>
            <a:r>
              <a:rPr lang="de-DE" dirty="0"/>
              <a:t>Register-Allokation</a:t>
            </a:r>
          </a:p>
        </p:txBody>
      </p:sp>
      <p:graphicFrame>
        <p:nvGraphicFramePr>
          <p:cNvPr id="4" name="Tabelle 3"/>
          <p:cNvGraphicFramePr>
            <a:graphicFrameLocks noGrp="1"/>
          </p:cNvGraphicFramePr>
          <p:nvPr>
            <p:extLst>
              <p:ext uri="{D42A27DB-BD31-4B8C-83A1-F6EECF244321}">
                <p14:modId xmlns:p14="http://schemas.microsoft.com/office/powerpoint/2010/main" val="187261511"/>
              </p:ext>
            </p:extLst>
          </p:nvPr>
        </p:nvGraphicFramePr>
        <p:xfrm>
          <a:off x="1661319" y="3810000"/>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solidFill>
                      <a:schemeClr val="bg2">
                        <a:lumMod val="40000"/>
                        <a:lumOff val="60000"/>
                      </a:schemeClr>
                    </a:solidFill>
                  </a:tcPr>
                </a:tc>
                <a:tc>
                  <a:txBody>
                    <a:bodyPr/>
                    <a:lstStyle/>
                    <a:p>
                      <a:pPr algn="ctr"/>
                      <a:r>
                        <a:rPr lang="de-DE" dirty="0"/>
                        <a:t>1</a:t>
                      </a:r>
                    </a:p>
                  </a:txBody>
                  <a:tcPr/>
                </a:tc>
                <a:tc>
                  <a:txBody>
                    <a:bodyPr/>
                    <a:lstStyle/>
                    <a:p>
                      <a:pPr algn="ctr"/>
                      <a:r>
                        <a:rPr lang="de-DE" dirty="0"/>
                        <a:t>2</a:t>
                      </a:r>
                    </a:p>
                  </a:txBody>
                  <a:tcPr>
                    <a:solidFill>
                      <a:schemeClr val="bg2">
                        <a:lumMod val="40000"/>
                        <a:lumOff val="60000"/>
                      </a:schemeClr>
                    </a:solidFill>
                  </a:tcPr>
                </a:tc>
                <a:tc>
                  <a:txBody>
                    <a:bodyPr/>
                    <a:lstStyle/>
                    <a:p>
                      <a:pPr algn="ctr"/>
                      <a:r>
                        <a:rPr lang="de-DE" dirty="0"/>
                        <a:t>3</a:t>
                      </a:r>
                    </a:p>
                  </a:txBody>
                  <a:tcPr/>
                </a:tc>
                <a:tc>
                  <a:txBody>
                    <a:bodyPr/>
                    <a:lstStyle/>
                    <a:p>
                      <a:pPr algn="ctr"/>
                      <a:r>
                        <a:rPr lang="de-DE" dirty="0"/>
                        <a:t>4</a:t>
                      </a:r>
                    </a:p>
                  </a:txBody>
                  <a:tcPr>
                    <a:solidFill>
                      <a:srgbClr val="FF0000"/>
                    </a:solidFill>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5" name="Textfeld 4"/>
          <p:cNvSpPr txBox="1"/>
          <p:nvPr/>
        </p:nvSpPr>
        <p:spPr>
          <a:xfrm>
            <a:off x="1661318" y="3383985"/>
            <a:ext cx="2377281" cy="461665"/>
          </a:xfrm>
          <a:prstGeom prst="rect">
            <a:avLst/>
          </a:prstGeom>
          <a:noFill/>
        </p:spPr>
        <p:txBody>
          <a:bodyPr wrap="square" rtlCol="0">
            <a:spAutoFit/>
          </a:bodyPr>
          <a:lstStyle/>
          <a:p>
            <a:r>
              <a:rPr lang="de-DE" dirty="0"/>
              <a:t>Register-File 0</a:t>
            </a:r>
          </a:p>
        </p:txBody>
      </p:sp>
      <p:graphicFrame>
        <p:nvGraphicFramePr>
          <p:cNvPr id="6" name="Tabelle 5"/>
          <p:cNvGraphicFramePr>
            <a:graphicFrameLocks noGrp="1"/>
          </p:cNvGraphicFramePr>
          <p:nvPr>
            <p:extLst>
              <p:ext uri="{D42A27DB-BD31-4B8C-83A1-F6EECF244321}">
                <p14:modId xmlns:p14="http://schemas.microsoft.com/office/powerpoint/2010/main" val="2258088080"/>
              </p:ext>
            </p:extLst>
          </p:nvPr>
        </p:nvGraphicFramePr>
        <p:xfrm>
          <a:off x="1661319" y="4642644"/>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050288221"/>
                    </a:ext>
                  </a:extLst>
                </a:gridCol>
                <a:gridCol w="1016000">
                  <a:extLst>
                    <a:ext uri="{9D8B030D-6E8A-4147-A177-3AD203B41FA5}">
                      <a16:colId xmlns:a16="http://schemas.microsoft.com/office/drawing/2014/main" val="339912976"/>
                    </a:ext>
                  </a:extLst>
                </a:gridCol>
                <a:gridCol w="1016000">
                  <a:extLst>
                    <a:ext uri="{9D8B030D-6E8A-4147-A177-3AD203B41FA5}">
                      <a16:colId xmlns:a16="http://schemas.microsoft.com/office/drawing/2014/main" val="3468309763"/>
                    </a:ext>
                  </a:extLst>
                </a:gridCol>
                <a:gridCol w="1016000">
                  <a:extLst>
                    <a:ext uri="{9D8B030D-6E8A-4147-A177-3AD203B41FA5}">
                      <a16:colId xmlns:a16="http://schemas.microsoft.com/office/drawing/2014/main" val="1018037900"/>
                    </a:ext>
                  </a:extLst>
                </a:gridCol>
                <a:gridCol w="1016000">
                  <a:extLst>
                    <a:ext uri="{9D8B030D-6E8A-4147-A177-3AD203B41FA5}">
                      <a16:colId xmlns:a16="http://schemas.microsoft.com/office/drawing/2014/main" val="4131511029"/>
                    </a:ext>
                  </a:extLst>
                </a:gridCol>
                <a:gridCol w="1016000">
                  <a:extLst>
                    <a:ext uri="{9D8B030D-6E8A-4147-A177-3AD203B41FA5}">
                      <a16:colId xmlns:a16="http://schemas.microsoft.com/office/drawing/2014/main" val="3143050327"/>
                    </a:ext>
                  </a:extLst>
                </a:gridCol>
              </a:tblGrid>
              <a:tr h="370840">
                <a:tc>
                  <a:txBody>
                    <a:bodyPr/>
                    <a:lstStyle/>
                    <a:p>
                      <a:pPr algn="ctr"/>
                      <a:r>
                        <a:rPr lang="de-DE" dirty="0"/>
                        <a:t>0</a:t>
                      </a:r>
                    </a:p>
                  </a:txBody>
                  <a:tcPr/>
                </a:tc>
                <a:tc>
                  <a:txBody>
                    <a:bodyPr/>
                    <a:lstStyle/>
                    <a:p>
                      <a:pPr algn="ctr"/>
                      <a:r>
                        <a:rPr lang="de-DE" dirty="0"/>
                        <a:t>1</a:t>
                      </a:r>
                    </a:p>
                  </a:txBody>
                  <a:tcPr>
                    <a:solidFill>
                      <a:srgbClr val="D6D6D6"/>
                    </a:solidFill>
                  </a:tcPr>
                </a:tc>
                <a:tc>
                  <a:txBody>
                    <a:bodyPr/>
                    <a:lstStyle/>
                    <a:p>
                      <a:pPr algn="ctr"/>
                      <a:r>
                        <a:rPr lang="de-DE" dirty="0"/>
                        <a:t>2</a:t>
                      </a:r>
                    </a:p>
                  </a:txBody>
                  <a:tcPr/>
                </a:tc>
                <a:tc>
                  <a:txBody>
                    <a:bodyPr/>
                    <a:lstStyle/>
                    <a:p>
                      <a:pPr algn="ctr"/>
                      <a:r>
                        <a:rPr lang="de-DE" dirty="0"/>
                        <a:t>3</a:t>
                      </a:r>
                    </a:p>
                  </a:txBody>
                  <a:tcPr>
                    <a:solidFill>
                      <a:schemeClr val="bg2">
                        <a:lumMod val="40000"/>
                        <a:lumOff val="60000"/>
                      </a:schemeClr>
                    </a:solidFill>
                  </a:tcPr>
                </a:tc>
                <a:tc>
                  <a:txBody>
                    <a:bodyPr/>
                    <a:lstStyle/>
                    <a:p>
                      <a:pPr algn="ctr"/>
                      <a:r>
                        <a:rPr lang="de-DE" dirty="0"/>
                        <a:t>4</a:t>
                      </a:r>
                    </a:p>
                  </a:txBody>
                  <a:tcPr/>
                </a:tc>
                <a:tc>
                  <a:txBody>
                    <a:bodyPr/>
                    <a:lstStyle/>
                    <a:p>
                      <a:pPr algn="ctr"/>
                      <a:r>
                        <a:rPr lang="de-DE" dirty="0"/>
                        <a:t>5</a:t>
                      </a:r>
                    </a:p>
                  </a:txBody>
                  <a:tcPr/>
                </a:tc>
                <a:extLst>
                  <a:ext uri="{0D108BD9-81ED-4DB2-BD59-A6C34878D82A}">
                    <a16:rowId xmlns:a16="http://schemas.microsoft.com/office/drawing/2014/main" val="3031734940"/>
                  </a:ext>
                </a:extLst>
              </a:tr>
            </a:tbl>
          </a:graphicData>
        </a:graphic>
      </p:graphicFrame>
      <p:sp>
        <p:nvSpPr>
          <p:cNvPr id="7" name="Textfeld 6"/>
          <p:cNvSpPr txBox="1"/>
          <p:nvPr/>
        </p:nvSpPr>
        <p:spPr>
          <a:xfrm>
            <a:off x="1661319" y="4252278"/>
            <a:ext cx="2377281" cy="461665"/>
          </a:xfrm>
          <a:prstGeom prst="rect">
            <a:avLst/>
          </a:prstGeom>
          <a:noFill/>
        </p:spPr>
        <p:txBody>
          <a:bodyPr wrap="square" rtlCol="0">
            <a:spAutoFit/>
          </a:bodyPr>
          <a:lstStyle/>
          <a:p>
            <a:r>
              <a:rPr lang="de-DE" dirty="0"/>
              <a:t>Register-File 1</a:t>
            </a:r>
          </a:p>
        </p:txBody>
      </p:sp>
    </p:spTree>
    <p:extLst>
      <p:ext uri="{BB962C8B-B14F-4D97-AF65-F5344CB8AC3E}">
        <p14:creationId xmlns:p14="http://schemas.microsoft.com/office/powerpoint/2010/main" val="3446965266"/>
      </p:ext>
    </p:extLst>
  </p:cSld>
  <p:clrMapOvr>
    <a:masterClrMapping/>
  </p:clrMapOvr>
  <mc:AlternateContent xmlns:mc="http://schemas.openxmlformats.org/markup-compatibility/2006">
    <mc:Choice xmlns:p14="http://schemas.microsoft.com/office/powerpoint/2010/main" Requires="p14">
      <p:transition spd="slow" p14:dur="2000" advClick="0" advTm="500"/>
    </mc:Choice>
    <mc:Fallback>
      <p:transition spd="slow" advClick="0" advTm="500"/>
    </mc:Fallback>
  </mc:AlternateContent>
</p:sld>
</file>

<file path=ppt/theme/theme1.xml><?xml version="1.0" encoding="utf-8"?>
<a:theme xmlns:a="http://schemas.openxmlformats.org/drawingml/2006/main" name="LUH_IMS">
  <a:themeElements>
    <a:clrScheme name="LUH Corporate Design">
      <a:dk1>
        <a:srgbClr val="000000"/>
      </a:dk1>
      <a:lt1>
        <a:srgbClr val="FFFFFF"/>
      </a:lt1>
      <a:dk2>
        <a:srgbClr val="000000"/>
      </a:dk2>
      <a:lt2>
        <a:srgbClr val="999999"/>
      </a:lt2>
      <a:accent1>
        <a:srgbClr val="00509B"/>
      </a:accent1>
      <a:accent2>
        <a:srgbClr val="99B9D8"/>
      </a:accent2>
      <a:accent3>
        <a:srgbClr val="CCDCEB"/>
      </a:accent3>
      <a:accent4>
        <a:srgbClr val="C8D317"/>
      </a:accent4>
      <a:accent5>
        <a:srgbClr val="A6AD13"/>
      </a:accent5>
      <a:accent6>
        <a:srgbClr val="ECF17F"/>
      </a:accent6>
      <a:hlink>
        <a:srgbClr val="00509B"/>
      </a:hlink>
      <a:folHlink>
        <a:srgbClr val="C8D317"/>
      </a:folHlink>
    </a:clrScheme>
    <a:fontScheme name="LUH Corporate Design (Agfa Rotis)">
      <a:majorFont>
        <a:latin typeface="Agfa Rotis Sans Serif"/>
        <a:ea typeface="ＭＳ Ｐゴシック"/>
        <a:cs typeface=""/>
      </a:majorFont>
      <a:minorFont>
        <a:latin typeface="Agfa Rotis Sans Serif"/>
        <a:ea typeface="ＭＳ Ｐゴシック"/>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Leere Präsentation 13">
        <a:dk1>
          <a:srgbClr val="000000"/>
        </a:dk1>
        <a:lt1>
          <a:srgbClr val="FFFFFF"/>
        </a:lt1>
        <a:dk2>
          <a:srgbClr val="000000"/>
        </a:dk2>
        <a:lt2>
          <a:srgbClr val="808080"/>
        </a:lt2>
        <a:accent1>
          <a:srgbClr val="BBE0E3"/>
        </a:accent1>
        <a:accent2>
          <a:srgbClr val="3366FF"/>
        </a:accent2>
        <a:accent3>
          <a:srgbClr val="FFFFFF"/>
        </a:accent3>
        <a:accent4>
          <a:srgbClr val="000000"/>
        </a:accent4>
        <a:accent5>
          <a:srgbClr val="DAEDEF"/>
        </a:accent5>
        <a:accent6>
          <a:srgbClr val="2D5CE7"/>
        </a:accent6>
        <a:hlink>
          <a:srgbClr val="00519E"/>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UH_IMS" id="{1CAB690D-5710-4AA4-9A08-B18CA6A5C29D}" vid="{3275548D-6A80-40F1-ACCA-5F0922484D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898</Words>
  <Application>Microsoft Office PowerPoint</Application>
  <PresentationFormat>Bildschirmpräsentation (4:3)</PresentationFormat>
  <Paragraphs>355</Paragraphs>
  <Slides>29</Slides>
  <Notes>18</Notes>
  <HiddenSlides>2</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29</vt:i4>
      </vt:variant>
    </vt:vector>
  </HeadingPairs>
  <TitlesOfParts>
    <vt:vector size="36" baseType="lpstr">
      <vt:lpstr>MS PGothic</vt:lpstr>
      <vt:lpstr>MS PGothic</vt:lpstr>
      <vt:lpstr>Agfa Rotis Sans Serif</vt:lpstr>
      <vt:lpstr>Arial</vt:lpstr>
      <vt:lpstr>Calibri</vt:lpstr>
      <vt:lpstr>Wingdings</vt:lpstr>
      <vt:lpstr>LUH_IMS</vt:lpstr>
      <vt:lpstr>Verlustleistungsoptimierung von Registerzugriffen in einem Hörgeräteprozessor durch den Einsatz von genetischen Optimierungsalgorithmen</vt:lpstr>
      <vt:lpstr>Gliederung</vt:lpstr>
      <vt:lpstr>Ausgangssituation </vt:lpstr>
      <vt:lpstr>Prozessor-Architektur</vt:lpstr>
      <vt:lpstr>Scheduler</vt:lpstr>
      <vt:lpstr>Register-Allokation</vt:lpstr>
      <vt:lpstr>Register-Allokation</vt:lpstr>
      <vt:lpstr>Register-Allokation</vt:lpstr>
      <vt:lpstr>Register-Allokation</vt:lpstr>
      <vt:lpstr>Register-Allokation</vt:lpstr>
      <vt:lpstr>Register-Allokation</vt:lpstr>
      <vt:lpstr>Register-Allokation</vt:lpstr>
      <vt:lpstr>Register-Allokation</vt:lpstr>
      <vt:lpstr>Register-Allokation</vt:lpstr>
      <vt:lpstr>Heuristik für die Register-Allokation</vt:lpstr>
      <vt:lpstr>Heuristik für die Register-Allokation</vt:lpstr>
      <vt:lpstr>Genetischer Optimierungsalgorithmus</vt:lpstr>
      <vt:lpstr>Genetischer Optimierungsalgorithmus</vt:lpstr>
      <vt:lpstr>Verlustleistungsanalyse-Tool</vt:lpstr>
      <vt:lpstr>Hardware-Anpassungen</vt:lpstr>
      <vt:lpstr>Worst-Best-Case Analyse</vt:lpstr>
      <vt:lpstr>Einfluss der Adressierung auf die Verlustleistung</vt:lpstr>
      <vt:lpstr>Einfluss der Lastkapazität auf die Verlustleistung</vt:lpstr>
      <vt:lpstr>Synthetische Testfälle</vt:lpstr>
      <vt:lpstr>Verlustleistungseinsparung</vt:lpstr>
      <vt:lpstr>Verlustleistungseinsparung</vt:lpstr>
      <vt:lpstr>Einfluss der Register-Daten</vt:lpstr>
      <vt:lpstr>Hörgerätealgorithmen</vt:lpstr>
      <vt:lpstr>Schlussfolgerung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Rene Weinmann</dc:creator>
  <cp:lastModifiedBy>Rene Weinmann</cp:lastModifiedBy>
  <cp:revision>253</cp:revision>
  <dcterms:created xsi:type="dcterms:W3CDTF">2014-06-29T20:59:57Z</dcterms:created>
  <dcterms:modified xsi:type="dcterms:W3CDTF">2017-11-01T08:43:14Z</dcterms:modified>
</cp:coreProperties>
</file>