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1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60" r:id="rId14"/>
    <p:sldId id="290" r:id="rId15"/>
    <p:sldId id="291" r:id="rId16"/>
    <p:sldId id="263" r:id="rId17"/>
    <p:sldId id="278" r:id="rId18"/>
    <p:sldId id="275" r:id="rId19"/>
    <p:sldId id="272" r:id="rId20"/>
    <p:sldId id="265" r:id="rId21"/>
    <p:sldId id="276" r:id="rId22"/>
    <p:sldId id="273" r:id="rId23"/>
    <p:sldId id="274" r:id="rId24"/>
    <p:sldId id="266" r:id="rId25"/>
    <p:sldId id="267" r:id="rId26"/>
    <p:sldId id="292" r:id="rId27"/>
    <p:sldId id="277" r:id="rId28"/>
    <p:sldId id="268" r:id="rId29"/>
    <p:sldId id="269" r:id="rId30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FCFEBA"/>
    <a:srgbClr val="00509B"/>
    <a:srgbClr val="D6D6D6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81522" autoAdjust="0"/>
  </p:normalViewPr>
  <p:slideViewPr>
    <p:cSldViewPr snapToGrid="0">
      <p:cViewPr varScale="1">
        <p:scale>
          <a:sx n="104" d="100"/>
          <a:sy n="104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ne\AppData\Roaming\Microsoft\Excel\register_eval_final_excel%20(version%201)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6.7359099999999996E-7</c:v>
                </c:pt>
                <c:pt idx="1">
                  <c:v>1.5470110000000001E-6</c:v>
                </c:pt>
                <c:pt idx="2">
                  <c:v>1.68524E-6</c:v>
                </c:pt>
                <c:pt idx="3">
                  <c:v>2.2346609999999999E-6</c:v>
                </c:pt>
                <c:pt idx="4">
                  <c:v>2.9082520000000001E-6</c:v>
                </c:pt>
                <c:pt idx="5">
                  <c:v>3.9058419999999998E-6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A-44B1-B3F1-173D6769759C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 Register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3.5753099999999997E-7</c:v>
                </c:pt>
                <c:pt idx="1">
                  <c:v>9.48151E-7</c:v>
                </c:pt>
                <c:pt idx="2">
                  <c:v>1.1807E-6</c:v>
                </c:pt>
                <c:pt idx="3">
                  <c:v>1.5384909999999999E-6</c:v>
                </c:pt>
                <c:pt idx="4">
                  <c:v>1.8960219999999999E-6</c:v>
                </c:pt>
                <c:pt idx="5">
                  <c:v>2.486382E-6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AA-44B1-B3F1-173D6769759C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 Register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3.1605999999999999E-7</c:v>
                </c:pt>
                <c:pt idx="1">
                  <c:v>5.9885999999999995E-7</c:v>
                </c:pt>
                <c:pt idx="2">
                  <c:v>5.0454000000000004E-7</c:v>
                </c:pt>
                <c:pt idx="3">
                  <c:v>6.9617000000000002E-7</c:v>
                </c:pt>
                <c:pt idx="4">
                  <c:v>1.01223E-6</c:v>
                </c:pt>
                <c:pt idx="5">
                  <c:v>1.4194600000000001E-6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AA-44B1-B3F1-173D67697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 val="autoZero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 [W]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'Target+Source1+Source2'!$B$3</c:f>
              <c:strCache>
                <c:ptCount val="1"/>
                <c:pt idx="0">
                  <c:v>Heuristik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1.8109999999999999E-3</c:v>
                </c:pt>
                <c:pt idx="1">
                  <c:v>1.833E-3</c:v>
                </c:pt>
                <c:pt idx="2">
                  <c:v>1.8320000000000001E-3</c:v>
                </c:pt>
                <c:pt idx="3">
                  <c:v>1.856E-3</c:v>
                </c:pt>
                <c:pt idx="4">
                  <c:v>1.877E-3</c:v>
                </c:pt>
                <c:pt idx="5">
                  <c:v>1.897E-3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AB-4F68-A6A9-6798C3AF9265}"/>
            </c:ext>
          </c:extLst>
        </c:ser>
        <c:ser>
          <c:idx val="1"/>
          <c:order val="1"/>
          <c:tx>
            <c:v>genetische Algorithmen</c:v>
          </c:tx>
          <c:spPr>
            <a:ln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2.6389999999999999E-3</c:v>
                </c:pt>
                <c:pt idx="1">
                  <c:v>2.6719999999999999E-3</c:v>
                </c:pt>
                <c:pt idx="2">
                  <c:v>2.637E-3</c:v>
                </c:pt>
                <c:pt idx="3">
                  <c:v>2.7299999999999998E-3</c:v>
                </c:pt>
                <c:pt idx="4">
                  <c:v>2.7430000000000002E-3</c:v>
                </c:pt>
                <c:pt idx="5">
                  <c:v>2.7690000000000002E-3</c:v>
                </c:pt>
                <c:pt idx="6">
                  <c:v>2.6229999999999999E-3</c:v>
                </c:pt>
                <c:pt idx="7">
                  <c:v>2.7100000000000002E-3</c:v>
                </c:pt>
                <c:pt idx="8">
                  <c:v>2.7369999999999998E-3</c:v>
                </c:pt>
                <c:pt idx="9">
                  <c:v>2.7160000000000001E-3</c:v>
                </c:pt>
                <c:pt idx="10">
                  <c:v>2.7469999999999999E-3</c:v>
                </c:pt>
                <c:pt idx="11">
                  <c:v>2.7160000000000001E-3</c:v>
                </c:pt>
                <c:pt idx="12">
                  <c:v>2.6129999999999999E-3</c:v>
                </c:pt>
                <c:pt idx="13">
                  <c:v>2.6570000000000001E-3</c:v>
                </c:pt>
                <c:pt idx="14">
                  <c:v>2.6830000000000001E-3</c:v>
                </c:pt>
                <c:pt idx="15">
                  <c:v>2.6940000000000002E-3</c:v>
                </c:pt>
                <c:pt idx="16">
                  <c:v>2.7369999999999998E-3</c:v>
                </c:pt>
                <c:pt idx="17">
                  <c:v>2.7309999999999999E-3</c:v>
                </c:pt>
                <c:pt idx="18">
                  <c:v>2.6849999999999999E-3</c:v>
                </c:pt>
                <c:pt idx="19">
                  <c:v>2.6800000000000001E-3</c:v>
                </c:pt>
                <c:pt idx="20">
                  <c:v>2.7100000000000002E-3</c:v>
                </c:pt>
                <c:pt idx="21">
                  <c:v>2.7569999999999999E-3</c:v>
                </c:pt>
                <c:pt idx="22">
                  <c:v>2.725E-3</c:v>
                </c:pt>
                <c:pt idx="23">
                  <c:v>2.738E-3</c:v>
                </c:pt>
                <c:pt idx="24">
                  <c:v>2.6580000000000002E-3</c:v>
                </c:pt>
                <c:pt idx="25">
                  <c:v>2.6800000000000001E-3</c:v>
                </c:pt>
                <c:pt idx="26">
                  <c:v>2.6870000000000002E-3</c:v>
                </c:pt>
                <c:pt idx="27">
                  <c:v>2.7339999999999999E-3</c:v>
                </c:pt>
                <c:pt idx="28">
                  <c:v>2.7529999999999998E-3</c:v>
                </c:pt>
                <c:pt idx="29">
                  <c:v>2.7680000000000001E-3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AB-4F68-A6A9-6798C3AF9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78592"/>
        <c:axId val="317678920"/>
      </c:scatterChart>
      <c:valAx>
        <c:axId val="317678920"/>
        <c:scaling>
          <c:orientation val="minMax"/>
          <c:min val="1.5000000000000005E-3"/>
        </c:scaling>
        <c:delete val="0"/>
        <c:axPos val="l"/>
        <c:majorGridlines>
          <c:spPr>
            <a:ln w="6480"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Gesamtlesitung</a:t>
                </a:r>
              </a:p>
            </c:rich>
          </c:tx>
          <c:layout/>
          <c:overlay val="0"/>
        </c:title>
        <c:numFmt formatCode="0.00E+00" sourceLinked="0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0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8592"/>
        <c:crossesAt val="1.5000000000000005E-3"/>
        <c:crossBetween val="midCat"/>
      </c:valAx>
      <c:valAx>
        <c:axId val="317678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0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8920"/>
        <c:crossesAt val="0"/>
        <c:crossBetween val="midCat"/>
      </c:valAx>
      <c:spPr>
        <a:noFill/>
        <a:ln w="9360"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baseline="0">
              <a:solidFill>
                <a:srgbClr val="000000"/>
              </a:solidFill>
              <a:latin typeface="Calibri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8.1336049999999999E-7</c:v>
                </c:pt>
                <c:pt idx="1">
                  <c:v>8.1336049999999999E-7</c:v>
                </c:pt>
                <c:pt idx="2">
                  <c:v>9.4216599999999997E-7</c:v>
                </c:pt>
                <c:pt idx="3">
                  <c:v>1.003269E-6</c:v>
                </c:pt>
                <c:pt idx="4">
                  <c:v>1.032736E-6</c:v>
                </c:pt>
                <c:pt idx="5">
                  <c:v>1.2762899999999999E-6</c:v>
                </c:pt>
                <c:pt idx="6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86-4A99-9FFE-9AC7C441C68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1.0413499999999999E-8</c:v>
                </c:pt>
                <c:pt idx="1">
                  <c:v>1.0413499999999999E-8</c:v>
                </c:pt>
                <c:pt idx="2">
                  <c:v>1.3355400000000001E-7</c:v>
                </c:pt>
                <c:pt idx="3">
                  <c:v>3.2181499999999997E-7</c:v>
                </c:pt>
                <c:pt idx="4">
                  <c:v>7.2193000000000003E-8</c:v>
                </c:pt>
                <c:pt idx="5">
                  <c:v>2.0564799999999999E-7</c:v>
                </c:pt>
                <c:pt idx="6">
                  <c:v>3.1179049999999998E-7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6-4A99-9FFE-9AC7C441C68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8.02947E-7</c:v>
                </c:pt>
                <c:pt idx="1">
                  <c:v>8.02947E-7</c:v>
                </c:pt>
                <c:pt idx="2">
                  <c:v>8.0861199999999999E-7</c:v>
                </c:pt>
                <c:pt idx="3">
                  <c:v>6.8145399999999996E-7</c:v>
                </c:pt>
                <c:pt idx="4">
                  <c:v>9.6054300000000008E-7</c:v>
                </c:pt>
                <c:pt idx="5">
                  <c:v>1.0706420000000001E-6</c:v>
                </c:pt>
                <c:pt idx="6">
                  <c:v>1.2209799999999999E-6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86-4A99-9FFE-9AC7C441C68B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5.8324050000000004E-7</c:v>
                </c:pt>
                <c:pt idx="1">
                  <c:v>6.4402549999999996E-7</c:v>
                </c:pt>
                <c:pt idx="2">
                  <c:v>6.1857599999999997E-7</c:v>
                </c:pt>
                <c:pt idx="3">
                  <c:v>6.8619549999999997E-7</c:v>
                </c:pt>
                <c:pt idx="4">
                  <c:v>8.1745800000000001E-7</c:v>
                </c:pt>
                <c:pt idx="5">
                  <c:v>8.0393949999999997E-7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586-4A99-9FFE-9AC7C441C68B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4.1606500000000003E-8</c:v>
                </c:pt>
                <c:pt idx="1">
                  <c:v>2.8425499999999999E-8</c:v>
                </c:pt>
                <c:pt idx="2">
                  <c:v>2.5264E-8</c:v>
                </c:pt>
                <c:pt idx="3">
                  <c:v>4.60515E-8</c:v>
                </c:pt>
                <c:pt idx="4">
                  <c:v>5.1137999999999998E-8</c:v>
                </c:pt>
                <c:pt idx="5">
                  <c:v>9.9250000000000004E-10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586-4A99-9FFE-9AC7C441C68B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5.4163400000000002E-7</c:v>
                </c:pt>
                <c:pt idx="1">
                  <c:v>6.1559999999999998E-7</c:v>
                </c:pt>
                <c:pt idx="2">
                  <c:v>5.9331200000000001E-7</c:v>
                </c:pt>
                <c:pt idx="3">
                  <c:v>6.4014399999999996E-7</c:v>
                </c:pt>
                <c:pt idx="4">
                  <c:v>7.6632E-7</c:v>
                </c:pt>
                <c:pt idx="5">
                  <c:v>8.02947E-7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86-4A99-9FFE-9AC7C44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</a:t>
                </a:r>
                <a:r>
                  <a:rPr lang="de-DE" sz="1400" baseline="0"/>
                  <a:t> [W]</a:t>
                </a:r>
                <a:endParaRPr lang="de-DE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64312443149762"/>
          <c:y val="9.4661800229248833E-2"/>
          <c:w val="0.67013850004864961"/>
          <c:h val="0.79261171637432792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5.5230600000000005E-7</c:v>
                </c:pt>
                <c:pt idx="2">
                  <c:v>7.0563849999999997E-7</c:v>
                </c:pt>
                <c:pt idx="3">
                  <c:v>6.1857599999999997E-7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A-4153-96C4-02BFDB9222A5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5.5896899999999995E-7</c:v>
                </c:pt>
                <c:pt idx="2">
                  <c:v>7.1782799999999996E-7</c:v>
                </c:pt>
                <c:pt idx="3">
                  <c:v>6.1757300000000002E-7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A-4153-96C4-02BFDB9222A5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6.8619549999999997E-7</c:v>
                </c:pt>
                <c:pt idx="1">
                  <c:v>6.0718550000000001E-7</c:v>
                </c:pt>
                <c:pt idx="2">
                  <c:v>7.2091100000000004E-7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A-4153-96C4-02BFDB9222A5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6.1427850000000003E-7</c:v>
                </c:pt>
                <c:pt idx="2">
                  <c:v>6.7540499999999995E-7</c:v>
                </c:pt>
                <c:pt idx="3">
                  <c:v>6.1757300000000002E-7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2A-4153-96C4-02BFDB9222A5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6.4953950000000002E-7</c:v>
                </c:pt>
                <c:pt idx="1">
                  <c:v>6.4402549999999996E-7</c:v>
                </c:pt>
                <c:pt idx="2">
                  <c:v>6.9449000000000002E-7</c:v>
                </c:pt>
                <c:pt idx="3">
                  <c:v>6.1857599999999997E-7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scatterChart>
        <c:scatterStyle val="smoothMarker"/>
        <c:varyColors val="0"/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Heuristik neu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6.8619549999999997E-7</c:v>
                </c:pt>
                <c:pt idx="1">
                  <c:v>6.4402549999999996E-7</c:v>
                </c:pt>
                <c:pt idx="2">
                  <c:v>8.1745800000000001E-7</c:v>
                </c:pt>
                <c:pt idx="3">
                  <c:v>6.1857599999999997E-7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2A-4153-96C4-02BFDB9222A5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Heuristik alt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9.4216599999999997E-7</c:v>
                </c:pt>
                <c:pt idx="1">
                  <c:v>1.003269E-6</c:v>
                </c:pt>
                <c:pt idx="2">
                  <c:v>1.2762899999999999E-6</c:v>
                </c:pt>
                <c:pt idx="3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1880541308483221"/>
              <c:y val="0.940762967288935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 [W]</a:t>
                </a:r>
              </a:p>
            </c:rich>
          </c:tx>
          <c:layout>
            <c:manualLayout>
              <c:xMode val="edge"/>
              <c:yMode val="edge"/>
              <c:x val="8.8060034988714508E-3"/>
              <c:y val="0.34564367089688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2598191977030022"/>
          <c:y val="0.3320034100596761"/>
          <c:w val="0.174018035589588"/>
          <c:h val="0.27834732934598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0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8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235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983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Initalisierung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937419" y="3192780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37418" y="27616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37419" y="36299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95477"/>
              </p:ext>
            </p:extLst>
          </p:nvPr>
        </p:nvGraphicFramePr>
        <p:xfrm>
          <a:off x="937419" y="4091643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433219" y="3192780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433218" y="27616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433219" y="36299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55035"/>
              </p:ext>
            </p:extLst>
          </p:nvPr>
        </p:nvGraphicFramePr>
        <p:xfrm>
          <a:off x="5433219" y="4091643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cxnSp>
        <p:nvCxnSpPr>
          <p:cNvPr id="14" name="Gerader Verbinder 13"/>
          <p:cNvCxnSpPr/>
          <p:nvPr/>
        </p:nvCxnSpPr>
        <p:spPr bwMode="auto">
          <a:xfrm flipH="1">
            <a:off x="4716864" y="2364509"/>
            <a:ext cx="39863" cy="3109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1649806" y="2087430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 Heuristik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092632" y="2087430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Heuristik</a:t>
            </a:r>
          </a:p>
        </p:txBody>
      </p:sp>
      <p:sp>
        <p:nvSpPr>
          <p:cNvPr id="13" name="Rechteck 12"/>
          <p:cNvSpPr/>
          <p:nvPr/>
        </p:nvSpPr>
        <p:spPr>
          <a:xfrm>
            <a:off x="2812193" y="12352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</a:t>
            </a:r>
            <a:r>
              <a:rPr lang="de-DE" dirty="0" smtClean="0"/>
              <a:t> VxR1 </a:t>
            </a:r>
            <a:r>
              <a:rPr lang="de-DE" dirty="0"/>
              <a:t>VxR0 V1R3</a:t>
            </a: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937419" y="3192780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37418" y="27616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37419" y="36299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10320"/>
              </p:ext>
            </p:extLst>
          </p:nvPr>
        </p:nvGraphicFramePr>
        <p:xfrm>
          <a:off x="937419" y="4091643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433219" y="3192780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433218" y="27616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433219" y="36299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85290"/>
              </p:ext>
            </p:extLst>
          </p:nvPr>
        </p:nvGraphicFramePr>
        <p:xfrm>
          <a:off x="5433219" y="4091643"/>
          <a:ext cx="3329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64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554964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cxnSp>
        <p:nvCxnSpPr>
          <p:cNvPr id="14" name="Gerader Verbinder 13"/>
          <p:cNvCxnSpPr/>
          <p:nvPr/>
        </p:nvCxnSpPr>
        <p:spPr bwMode="auto">
          <a:xfrm flipH="1">
            <a:off x="4716864" y="2364509"/>
            <a:ext cx="39863" cy="3109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1649806" y="2087430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 Heuristik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092632" y="2087430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Heuristik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207000" y="47498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2: 010</a:t>
            </a:r>
            <a:r>
              <a:rPr lang="de-DE" dirty="0">
                <a:sym typeface="Wingdings" panose="05000000000000000000" pitchFamily="2" charset="2"/>
              </a:rPr>
              <a:t>011 	H:1</a:t>
            </a:r>
          </a:p>
          <a:p>
            <a:r>
              <a:rPr lang="de-DE" dirty="0">
                <a:sym typeface="Wingdings" panose="05000000000000000000" pitchFamily="2" charset="2"/>
              </a:rPr>
              <a:t>3: 011001	H:1</a:t>
            </a:r>
          </a:p>
          <a:p>
            <a:r>
              <a:rPr lang="de-DE" dirty="0">
                <a:sym typeface="Wingdings" panose="05000000000000000000" pitchFamily="2" charset="2"/>
              </a:rPr>
              <a:t>		∑=2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69992" y="47498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2: 010</a:t>
            </a:r>
            <a:r>
              <a:rPr lang="de-DE" dirty="0">
                <a:sym typeface="Wingdings" panose="05000000000000000000" pitchFamily="2" charset="2"/>
              </a:rPr>
              <a:t>101 	H:3</a:t>
            </a:r>
          </a:p>
          <a:p>
            <a:r>
              <a:rPr lang="de-DE" dirty="0">
                <a:sym typeface="Wingdings" panose="05000000000000000000" pitchFamily="2" charset="2"/>
              </a:rPr>
              <a:t>3: 011101	H:2</a:t>
            </a:r>
          </a:p>
          <a:p>
            <a:r>
              <a:rPr lang="de-DE" dirty="0">
                <a:sym typeface="Wingdings" panose="05000000000000000000" pitchFamily="2" charset="2"/>
              </a:rPr>
              <a:t>		∑=5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</a:t>
            </a:r>
            <a:r>
              <a:rPr lang="de-DE" dirty="0" smtClean="0"/>
              <a:t> VxR1 </a:t>
            </a:r>
            <a:r>
              <a:rPr lang="de-DE" dirty="0"/>
              <a:t>VxR0 V1R3</a:t>
            </a:r>
          </a:p>
        </p:txBody>
      </p:sp>
    </p:spTree>
    <p:extLst>
      <p:ext uri="{BB962C8B-B14F-4D97-AF65-F5344CB8AC3E}">
        <p14:creationId xmlns:p14="http://schemas.microsoft.com/office/powerpoint/2010/main" val="2079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 smtClean="0"/>
              <a:t>Gene: Register-Adressen</a:t>
            </a:r>
          </a:p>
          <a:p>
            <a:r>
              <a:rPr lang="de-DE" dirty="0" smtClean="0"/>
              <a:t>Chromosomen: Satz an Genen</a:t>
            </a:r>
          </a:p>
          <a:p>
            <a:r>
              <a:rPr lang="de-DE" dirty="0" smtClean="0"/>
              <a:t>Population: Satz an </a:t>
            </a:r>
            <a:r>
              <a:rPr lang="de-DE" dirty="0" smtClean="0"/>
              <a:t>Chromosomen</a:t>
            </a:r>
            <a:endParaRPr lang="de-DE" dirty="0" smtClean="0"/>
          </a:p>
          <a:p>
            <a:r>
              <a:rPr lang="de-DE" dirty="0" smtClean="0"/>
              <a:t>Crossover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	1001001010		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smtClean="0">
                <a:solidFill>
                  <a:srgbClr val="92D050"/>
                </a:solidFill>
              </a:rPr>
              <a:t>1110001001</a:t>
            </a:r>
          </a:p>
          <a:p>
            <a:pPr marL="0" indent="0">
              <a:buNone/>
            </a:pPr>
            <a:r>
              <a:rPr lang="de-DE" dirty="0">
                <a:solidFill>
                  <a:srgbClr val="92D050"/>
                </a:solidFill>
              </a:rPr>
              <a:t>	</a:t>
            </a:r>
            <a:endParaRPr lang="de-DE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92D050"/>
                </a:solidFill>
              </a:rPr>
              <a:t>	</a:t>
            </a:r>
            <a:r>
              <a:rPr lang="de-DE" dirty="0" smtClean="0">
                <a:solidFill>
                  <a:srgbClr val="92D050"/>
                </a:solidFill>
              </a:rPr>
              <a:t>	       </a:t>
            </a:r>
            <a:r>
              <a:rPr lang="de-DE" dirty="0" smtClean="0">
                <a:solidFill>
                  <a:srgbClr val="FF0000"/>
                </a:solidFill>
              </a:rPr>
              <a:t>10010</a:t>
            </a:r>
            <a:r>
              <a:rPr lang="de-DE" dirty="0" smtClean="0">
                <a:solidFill>
                  <a:srgbClr val="92D050"/>
                </a:solidFill>
              </a:rPr>
              <a:t>01001</a:t>
            </a:r>
          </a:p>
          <a:p>
            <a:pPr marL="0" indent="0">
              <a:buNone/>
            </a:pPr>
            <a:r>
              <a:rPr lang="de-DE" dirty="0">
                <a:solidFill>
                  <a:srgbClr val="92D050"/>
                </a:solidFill>
              </a:rPr>
              <a:t>	</a:t>
            </a:r>
            <a:r>
              <a:rPr lang="de-DE" dirty="0" smtClean="0">
                <a:solidFill>
                  <a:srgbClr val="92D050"/>
                </a:solidFill>
              </a:rPr>
              <a:t>	       11100</a:t>
            </a:r>
            <a:r>
              <a:rPr lang="de-DE" dirty="0">
                <a:solidFill>
                  <a:srgbClr val="FF0000"/>
                </a:solidFill>
              </a:rPr>
              <a:t>01010</a:t>
            </a:r>
            <a:endParaRPr lang="de-D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567705" y="4378034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221015" y="4378034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6959455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Initalisierung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959455" y="256799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Crossover 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59455" y="349365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Mutieren </a:t>
            </a: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Bewerten 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59455" y="5114642"/>
            <a:ext cx="1556471" cy="5657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>
                <a:solidFill>
                  <a:schemeClr val="bg1"/>
                </a:solidFill>
                <a:ea typeface="ＭＳ Ｐゴシック" pitchFamily="1" charset="-128"/>
              </a:rPr>
              <a:t> Register Allokation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26" name="Gerade Verbindung mit Pfeil 25"/>
          <p:cNvCxnSpPr>
            <a:stCxn id="24" idx="2"/>
            <a:endCxn id="25" idx="0"/>
          </p:cNvCxnSpPr>
          <p:nvPr/>
        </p:nvCxnSpPr>
        <p:spPr bwMode="auto">
          <a:xfrm>
            <a:off x="7737691" y="4710545"/>
            <a:ext cx="0" cy="40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stCxn id="21" idx="2"/>
            <a:endCxn id="22" idx="0"/>
          </p:cNvCxnSpPr>
          <p:nvPr/>
        </p:nvCxnSpPr>
        <p:spPr bwMode="auto">
          <a:xfrm>
            <a:off x="7737691" y="2087992"/>
            <a:ext cx="0" cy="48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/>
          <p:cNvCxnSpPr>
            <a:stCxn id="22" idx="2"/>
            <a:endCxn id="23" idx="0"/>
          </p:cNvCxnSpPr>
          <p:nvPr/>
        </p:nvCxnSpPr>
        <p:spPr bwMode="auto">
          <a:xfrm>
            <a:off x="7737691" y="2946687"/>
            <a:ext cx="0" cy="54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Gerade Verbindung mit Pfeil 28"/>
          <p:cNvCxnSpPr>
            <a:stCxn id="23" idx="2"/>
            <a:endCxn id="24" idx="0"/>
          </p:cNvCxnSpPr>
          <p:nvPr/>
        </p:nvCxnSpPr>
        <p:spPr bwMode="auto">
          <a:xfrm>
            <a:off x="7737691" y="3872341"/>
            <a:ext cx="0" cy="45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Gewinkelter Verbinder 29"/>
          <p:cNvCxnSpPr>
            <a:stCxn id="24" idx="1"/>
            <a:endCxn id="22" idx="1"/>
          </p:cNvCxnSpPr>
          <p:nvPr/>
        </p:nvCxnSpPr>
        <p:spPr bwMode="auto">
          <a:xfrm rot="10800000">
            <a:off x="6959455" y="2757342"/>
            <a:ext cx="12700" cy="1763858"/>
          </a:xfrm>
          <a:prstGeom prst="bentConnector3">
            <a:avLst>
              <a:gd name="adj1" fmla="val 4054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665288"/>
            <a:ext cx="5528107" cy="4659312"/>
          </a:xfrm>
        </p:spPr>
        <p:txBody>
          <a:bodyPr/>
          <a:lstStyle/>
          <a:p>
            <a:r>
              <a:rPr lang="de-DE" dirty="0" smtClean="0"/>
              <a:t>Mutation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smtClean="0">
                <a:solidFill>
                  <a:srgbClr val="92D050"/>
                </a:solidFill>
              </a:rPr>
              <a:t>1001001001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srgbClr val="92D050"/>
                </a:solidFill>
              </a:rPr>
              <a:t>10</a:t>
            </a:r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>
                <a:solidFill>
                  <a:srgbClr val="92D050"/>
                </a:solidFill>
              </a:rPr>
              <a:t>100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rgbClr val="92D050"/>
                </a:solidFill>
              </a:rPr>
              <a:t>001</a:t>
            </a:r>
          </a:p>
          <a:p>
            <a:r>
              <a:rPr lang="de-DE" dirty="0" smtClean="0"/>
              <a:t>Bewertung</a:t>
            </a:r>
          </a:p>
          <a:p>
            <a:pPr lvl="1"/>
            <a:r>
              <a:rPr lang="de-DE" dirty="0" smtClean="0"/>
              <a:t>Mittels Fitness-Wert</a:t>
            </a:r>
          </a:p>
          <a:p>
            <a:pPr lvl="1"/>
            <a:r>
              <a:rPr lang="de-DE" dirty="0" smtClean="0"/>
              <a:t>interne Fitness + externe Fitness</a:t>
            </a:r>
          </a:p>
          <a:p>
            <a:r>
              <a:rPr lang="de-DE" dirty="0" smtClean="0"/>
              <a:t>Parameter des Algorithmus können nicht pauschalisiert werden </a:t>
            </a:r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 Verlustleistungsoptimierte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6959455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Initalisierung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6959455" y="256799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Crossover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959455" y="349365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Mutieren 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Bewerten 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959455" y="5114642"/>
            <a:ext cx="1556471" cy="5657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>
                <a:solidFill>
                  <a:schemeClr val="bg1"/>
                </a:solidFill>
                <a:ea typeface="ＭＳ Ｐゴシック" pitchFamily="1" charset="-128"/>
              </a:rPr>
              <a:t> Register Allokation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10" name="Gerade Verbindung mit Pfeil 9"/>
          <p:cNvCxnSpPr>
            <a:stCxn id="7" idx="2"/>
            <a:endCxn id="8" idx="0"/>
          </p:cNvCxnSpPr>
          <p:nvPr/>
        </p:nvCxnSpPr>
        <p:spPr bwMode="auto">
          <a:xfrm>
            <a:off x="7737691" y="4710545"/>
            <a:ext cx="0" cy="40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4" idx="2"/>
            <a:endCxn id="5" idx="0"/>
          </p:cNvCxnSpPr>
          <p:nvPr/>
        </p:nvCxnSpPr>
        <p:spPr bwMode="auto">
          <a:xfrm>
            <a:off x="7737691" y="2087992"/>
            <a:ext cx="0" cy="48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Gerade Verbindung mit Pfeil 15"/>
          <p:cNvCxnSpPr>
            <a:stCxn id="5" idx="2"/>
            <a:endCxn id="6" idx="0"/>
          </p:cNvCxnSpPr>
          <p:nvPr/>
        </p:nvCxnSpPr>
        <p:spPr bwMode="auto">
          <a:xfrm>
            <a:off x="7737691" y="2946687"/>
            <a:ext cx="0" cy="54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6" idx="2"/>
            <a:endCxn id="7" idx="0"/>
          </p:cNvCxnSpPr>
          <p:nvPr/>
        </p:nvCxnSpPr>
        <p:spPr bwMode="auto">
          <a:xfrm>
            <a:off x="7737691" y="3872341"/>
            <a:ext cx="0" cy="45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Gewinkelter Verbinder 28"/>
          <p:cNvCxnSpPr>
            <a:stCxn id="7" idx="1"/>
            <a:endCxn id="5" idx="1"/>
          </p:cNvCxnSpPr>
          <p:nvPr/>
        </p:nvCxnSpPr>
        <p:spPr bwMode="auto">
          <a:xfrm rot="10800000">
            <a:off x="6959455" y="2757342"/>
            <a:ext cx="12700" cy="1763858"/>
          </a:xfrm>
          <a:prstGeom prst="bentConnector3">
            <a:avLst>
              <a:gd name="adj1" fmla="val 4054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2506467"/>
            <a:ext cx="3243262" cy="3818133"/>
          </a:xfrm>
        </p:spPr>
        <p:txBody>
          <a:bodyPr/>
          <a:lstStyle/>
          <a:p>
            <a:r>
              <a:rPr lang="en-US" dirty="0" err="1"/>
              <a:t>Ausgabe</a:t>
            </a:r>
            <a:r>
              <a:rPr lang="en-US" dirty="0"/>
              <a:t> des Tools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Switching</a:t>
            </a:r>
          </a:p>
          <a:p>
            <a:pPr lvl="1"/>
            <a:r>
              <a:rPr lang="en-US" dirty="0"/>
              <a:t>Leakage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Verlustleistungsanalyse-Tool</a:t>
            </a:r>
          </a:p>
        </p:txBody>
      </p:sp>
      <p:sp>
        <p:nvSpPr>
          <p:cNvPr id="5" name="Rechteck: abgerundete Ecken 4"/>
          <p:cNvSpPr/>
          <p:nvPr/>
        </p:nvSpPr>
        <p:spPr bwMode="auto">
          <a:xfrm>
            <a:off x="3971636" y="1853205"/>
            <a:ext cx="1341589" cy="5276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6" name="Rechteck: abgerundete Ecken 5"/>
          <p:cNvSpPr/>
          <p:nvPr/>
        </p:nvSpPr>
        <p:spPr bwMode="auto">
          <a:xfrm>
            <a:off x="7238788" y="1845613"/>
            <a:ext cx="1469841" cy="54284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pitchFamily="1" charset="-128"/>
              </a:rPr>
              <a:t>Prozessor-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bg1"/>
                </a:solidFill>
                <a:ea typeface="ＭＳ Ｐゴシック" pitchFamily="1" charset="-128"/>
              </a:rPr>
              <a:t>Konfiguration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5388731" y="2540364"/>
            <a:ext cx="1772654" cy="40713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solidFill>
                  <a:schemeClr val="bg1"/>
                </a:solidFill>
                <a:ea typeface="ＭＳ Ｐゴシック" pitchFamily="1" charset="-128"/>
              </a:rPr>
              <a:t>Scheduler</a:t>
            </a: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5477630" y="3257205"/>
            <a:ext cx="1599085" cy="2714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bg1"/>
                </a:solidFill>
                <a:ea typeface="ＭＳ Ｐゴシック" pitchFamily="1" charset="-128"/>
              </a:rPr>
              <a:t>Binary-Datei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835802" y="4166935"/>
            <a:ext cx="1603755" cy="2714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bg1"/>
                </a:solidFill>
                <a:ea typeface="ＭＳ Ｐゴシック" pitchFamily="1" charset="-128"/>
              </a:rPr>
              <a:t>Schaltaktivität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7174167" y="4166935"/>
            <a:ext cx="1599085" cy="2714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bg1"/>
                </a:solidFill>
                <a:ea typeface="ＭＳ Ｐゴシック" pitchFamily="1" charset="-128"/>
              </a:rPr>
              <a:t>Netzliste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5477630" y="4612467"/>
            <a:ext cx="1578066" cy="6785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solidFill>
                  <a:schemeClr val="bg1"/>
                </a:solidFill>
                <a:ea typeface="ＭＳ Ｐゴシック" pitchFamily="1" charset="-128"/>
              </a:rPr>
              <a:t>Power-Analyse</a:t>
            </a: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5477630" y="5606726"/>
            <a:ext cx="1578066" cy="2714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bg1"/>
                </a:solidFill>
                <a:ea typeface="ＭＳ Ｐゴシック" pitchFamily="1" charset="-128"/>
              </a:rPr>
              <a:t>Power-Reports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cxnSp>
        <p:nvCxnSpPr>
          <p:cNvPr id="16" name="Gerade Verbindung mit Pfeil 15"/>
          <p:cNvCxnSpPr>
            <a:stCxn id="5" idx="2"/>
            <a:endCxn id="7" idx="1"/>
          </p:cNvCxnSpPr>
          <p:nvPr/>
        </p:nvCxnSpPr>
        <p:spPr bwMode="auto">
          <a:xfrm>
            <a:off x="4642431" y="2380868"/>
            <a:ext cx="746300" cy="363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6" idx="2"/>
            <a:endCxn id="7" idx="3"/>
          </p:cNvCxnSpPr>
          <p:nvPr/>
        </p:nvCxnSpPr>
        <p:spPr bwMode="auto">
          <a:xfrm flipH="1">
            <a:off x="7161385" y="2388458"/>
            <a:ext cx="812324" cy="35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Gerade Verbindung mit Pfeil 25"/>
          <p:cNvCxnSpPr>
            <a:stCxn id="7" idx="2"/>
            <a:endCxn id="8" idx="0"/>
          </p:cNvCxnSpPr>
          <p:nvPr/>
        </p:nvCxnSpPr>
        <p:spPr bwMode="auto">
          <a:xfrm>
            <a:off x="6275058" y="2947498"/>
            <a:ext cx="2115" cy="309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>
            <a:stCxn id="8" idx="2"/>
            <a:endCxn id="13" idx="0"/>
          </p:cNvCxnSpPr>
          <p:nvPr/>
        </p:nvCxnSpPr>
        <p:spPr bwMode="auto">
          <a:xfrm flipH="1">
            <a:off x="6266663" y="3528628"/>
            <a:ext cx="10510" cy="1083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Gerade Verbindung mit Pfeil 40"/>
          <p:cNvCxnSpPr>
            <a:stCxn id="11" idx="2"/>
            <a:endCxn id="13" idx="1"/>
          </p:cNvCxnSpPr>
          <p:nvPr/>
        </p:nvCxnSpPr>
        <p:spPr bwMode="auto">
          <a:xfrm>
            <a:off x="4637680" y="4438358"/>
            <a:ext cx="839950" cy="513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/>
          <p:cNvCxnSpPr>
            <a:stCxn id="12" idx="2"/>
            <a:endCxn id="13" idx="3"/>
          </p:cNvCxnSpPr>
          <p:nvPr/>
        </p:nvCxnSpPr>
        <p:spPr bwMode="auto">
          <a:xfrm flipH="1">
            <a:off x="7055696" y="4438358"/>
            <a:ext cx="918014" cy="513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Gerade Verbindung mit Pfeil 46"/>
          <p:cNvCxnSpPr>
            <a:stCxn id="13" idx="2"/>
            <a:endCxn id="14" idx="0"/>
          </p:cNvCxnSpPr>
          <p:nvPr/>
        </p:nvCxnSpPr>
        <p:spPr bwMode="auto">
          <a:xfrm>
            <a:off x="6266663" y="5291023"/>
            <a:ext cx="0" cy="315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r Verbinder 56"/>
          <p:cNvCxnSpPr/>
          <p:nvPr/>
        </p:nvCxnSpPr>
        <p:spPr bwMode="auto">
          <a:xfrm>
            <a:off x="3746500" y="3860801"/>
            <a:ext cx="4973824" cy="3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 rot="16200000">
            <a:off x="2855686" y="4864947"/>
            <a:ext cx="16068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dirty="0"/>
              <a:t>Hardware</a:t>
            </a:r>
          </a:p>
        </p:txBody>
      </p:sp>
      <p:sp>
        <p:nvSpPr>
          <p:cNvPr id="60" name="Textfeld 59"/>
          <p:cNvSpPr txBox="1"/>
          <p:nvPr/>
        </p:nvSpPr>
        <p:spPr>
          <a:xfrm rot="16200000">
            <a:off x="2860437" y="2831194"/>
            <a:ext cx="16068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 smtClean="0"/>
              <a:t>Glitches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Neuberechnung der Immediate-Adressen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06" y="2375188"/>
            <a:ext cx="5457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Ausgangssituation</a:t>
            </a:r>
          </a:p>
          <a:p>
            <a:r>
              <a:rPr lang="de-DE" dirty="0" err="1"/>
              <a:t>Scheduling</a:t>
            </a:r>
            <a:r>
              <a:rPr lang="de-DE" dirty="0"/>
              <a:t> + Register-Allokation</a:t>
            </a:r>
          </a:p>
          <a:p>
            <a:r>
              <a:rPr lang="de-DE" dirty="0"/>
              <a:t>Optimierte Register-Allokation mittels Heuristik</a:t>
            </a:r>
          </a:p>
          <a:p>
            <a:r>
              <a:rPr lang="de-DE" dirty="0"/>
              <a:t>Genetische Optimierungsalgorithmen</a:t>
            </a:r>
          </a:p>
          <a:p>
            <a:r>
              <a:rPr lang="de-DE" dirty="0"/>
              <a:t>Verlustleistungsanalysetool</a:t>
            </a:r>
          </a:p>
          <a:p>
            <a:r>
              <a:rPr lang="de-DE" dirty="0"/>
              <a:t>Hardware-Anpassungen</a:t>
            </a:r>
          </a:p>
          <a:p>
            <a:r>
              <a:rPr lang="de-DE" dirty="0"/>
              <a:t>Evaluation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</a:t>
            </a:r>
            <a:r>
              <a:rPr lang="de-DE" dirty="0" smtClean="0"/>
              <a:t>Einsparungspotential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Einsparung: 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Register-File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smtClean="0">
                <a:sym typeface="Wingdings" panose="05000000000000000000" pitchFamily="2" charset="2"/>
              </a:rPr>
              <a:t>18,33%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Gesamtleistung </a:t>
            </a:r>
            <a:r>
              <a:rPr lang="de-DE" dirty="0">
                <a:sym typeface="Wingdings" panose="05000000000000000000" pitchFamily="2" charset="2"/>
              </a:rPr>
              <a:t>7,87%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96" y="2320027"/>
            <a:ext cx="5042263" cy="22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 der Adressierung auf die Verlustleistung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016276"/>
              </p:ext>
            </p:extLst>
          </p:nvPr>
        </p:nvGraphicFramePr>
        <p:xfrm>
          <a:off x="638175" y="1676399"/>
          <a:ext cx="7620000" cy="374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503238" y="538797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Einfluss der Lastkapazität auf die Verlustleistung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094046"/>
            <a:ext cx="8412162" cy="329379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0000000-0008-0000-1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996195"/>
              </p:ext>
            </p:extLst>
          </p:nvPr>
        </p:nvGraphicFramePr>
        <p:xfrm>
          <a:off x="1139975" y="2053914"/>
          <a:ext cx="6513067" cy="372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</a:t>
            </a:r>
            <a:r>
              <a:rPr lang="de-DE" dirty="0" smtClean="0"/>
              <a:t>Testfälle 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43774"/>
              </p:ext>
            </p:extLst>
          </p:nvPr>
        </p:nvGraphicFramePr>
        <p:xfrm>
          <a:off x="700665" y="996949"/>
          <a:ext cx="7758545" cy="4264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03238" y="5159374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Register-File: </a:t>
            </a:r>
            <a:r>
              <a:rPr lang="de-DE" dirty="0" smtClean="0">
                <a:sym typeface="Wingdings" panose="05000000000000000000" pitchFamily="2" charset="2"/>
              </a:rPr>
              <a:t>8,54%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 </a:t>
            </a:r>
            <a:r>
              <a:rPr lang="de-DE" dirty="0" smtClean="0">
                <a:sym typeface="Wingdings" panose="05000000000000000000" pitchFamily="2" charset="2"/>
              </a:rPr>
              <a:t>2,56%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825713"/>
              </p:ext>
            </p:extLst>
          </p:nvPr>
        </p:nvGraphicFramePr>
        <p:xfrm>
          <a:off x="366769" y="965200"/>
          <a:ext cx="8685100" cy="4329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03238" y="5159374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Register-File: </a:t>
            </a:r>
            <a:r>
              <a:rPr lang="de-DE" dirty="0" smtClean="0">
                <a:sym typeface="Wingdings" panose="05000000000000000000" pitchFamily="2" charset="2"/>
              </a:rPr>
              <a:t>9,04%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 </a:t>
            </a:r>
            <a:r>
              <a:rPr lang="de-DE" dirty="0" smtClean="0">
                <a:sym typeface="Wingdings" panose="05000000000000000000" pitchFamily="2" charset="2"/>
              </a:rPr>
              <a:t>2,56%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Fitness-Funktionsansätze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1807616"/>
            <a:ext cx="7943849" cy="4216153"/>
          </a:xfrm>
        </p:spPr>
      </p:pic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Optimieren der Registerzugriffe zur Verlustleistungsoptimierung sinnvoll</a:t>
            </a:r>
          </a:p>
          <a:p>
            <a:r>
              <a:rPr lang="de-DE" dirty="0" smtClean="0"/>
              <a:t>Kombination aus Lastkapazität und </a:t>
            </a:r>
            <a:r>
              <a:rPr lang="de-DE" dirty="0" err="1" smtClean="0"/>
              <a:t>Hamming</a:t>
            </a:r>
            <a:r>
              <a:rPr lang="de-DE" dirty="0" smtClean="0"/>
              <a:t>-Distanz als Fitness sinnvoll</a:t>
            </a:r>
          </a:p>
          <a:p>
            <a:r>
              <a:rPr lang="de-DE" dirty="0" smtClean="0"/>
              <a:t>Eine Anpassung der Parameter des genetischen Algorithmus an die Problemgröße ist nötig</a:t>
            </a:r>
          </a:p>
          <a:p>
            <a:r>
              <a:rPr lang="de-DE" dirty="0" smtClean="0"/>
              <a:t>Optimierung der Verlustleistung des Prozessors ohne aufwendige Hardware-Optimierung oder Performance-Einbuße</a:t>
            </a:r>
          </a:p>
          <a:p>
            <a:r>
              <a:rPr lang="de-DE" dirty="0" smtClean="0"/>
              <a:t>Prinzip ist auf andere DSPs übertragbar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Prozessor: KAVUAKA ASIP VLIW-SIMD</a:t>
            </a:r>
          </a:p>
          <a:p>
            <a:r>
              <a:rPr lang="de-DE" dirty="0" smtClean="0"/>
              <a:t>4kB </a:t>
            </a:r>
            <a:r>
              <a:rPr lang="de-DE" dirty="0"/>
              <a:t>Register als </a:t>
            </a:r>
            <a:r>
              <a:rPr lang="de-DE" dirty="0" err="1" smtClean="0"/>
              <a:t>Multishared</a:t>
            </a:r>
            <a:r>
              <a:rPr lang="de-DE" dirty="0" smtClean="0"/>
              <a:t>-Register-Organisation</a:t>
            </a:r>
          </a:p>
          <a:p>
            <a:pPr lvl="1"/>
            <a:r>
              <a:rPr lang="de-DE" dirty="0"/>
              <a:t>Anteil der </a:t>
            </a:r>
            <a:r>
              <a:rPr lang="de-DE" dirty="0" smtClean="0"/>
              <a:t>Gesamtleistung ca. 65%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87" y="3195782"/>
            <a:ext cx="5360530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6960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1006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718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794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8080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607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77195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500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</p:spTree>
    <p:extLst>
      <p:ext uri="{BB962C8B-B14F-4D97-AF65-F5344CB8AC3E}">
        <p14:creationId xmlns:p14="http://schemas.microsoft.com/office/powerpoint/2010/main" val="27038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619</Words>
  <Application>Microsoft Office PowerPoint</Application>
  <PresentationFormat>Bildschirmpräsentation (4:3)</PresentationFormat>
  <Paragraphs>378</Paragraphs>
  <Slides>29</Slides>
  <Notes>19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MS PGothic</vt:lpstr>
      <vt:lpstr>MS PGothic</vt:lpstr>
      <vt:lpstr>Agfa Rotis Sans Serif</vt:lpstr>
      <vt:lpstr>Arial</vt:lpstr>
      <vt:lpstr>Calibri</vt:lpstr>
      <vt:lpstr>Wingdings</vt:lpstr>
      <vt:lpstr>LUH_IMS</vt:lpstr>
      <vt:lpstr>Verlustleistungsoptimierung von Registerzugriffen in einem Hörgeräteprozessor durch den Einsatz von genetischen Optimierungsalgorithmen</vt:lpstr>
      <vt:lpstr>Gliederung</vt:lpstr>
      <vt:lpstr>Ausgangssituation 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Scheduler</vt:lpstr>
      <vt:lpstr>Heuristik für die Register-Allokation</vt:lpstr>
      <vt:lpstr>Heuristik für die Register-Allokation</vt:lpstr>
      <vt:lpstr>Genetischer Optimierungsalgorithmus</vt:lpstr>
      <vt:lpstr>Genetischer Optimierungsalgorithmus</vt:lpstr>
      <vt:lpstr>Verlustleistungsanalyse-Tool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Einfluss der Register-Daten</vt:lpstr>
      <vt:lpstr>Synthetische Testfälle </vt:lpstr>
      <vt:lpstr>Verlustleistungseinsparung</vt:lpstr>
      <vt:lpstr>Fitness-Funktionsansätze</vt:lpstr>
      <vt:lpstr>Verlustleistungseinsparung</vt:lpstr>
      <vt:lpstr>Hörgerätealgorithmen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284</cp:revision>
  <dcterms:created xsi:type="dcterms:W3CDTF">2014-06-29T20:59:57Z</dcterms:created>
  <dcterms:modified xsi:type="dcterms:W3CDTF">2017-11-01T14:14:03Z</dcterms:modified>
</cp:coreProperties>
</file>