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notesSlides/notesSlide20.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handoutMasterIdLst>
    <p:handoutMasterId r:id="rId35"/>
  </p:handoutMasterIdLst>
  <p:sldIdLst>
    <p:sldId id="256" r:id="rId2"/>
    <p:sldId id="258" r:id="rId3"/>
    <p:sldId id="261" r:id="rId4"/>
    <p:sldId id="279" r:id="rId5"/>
    <p:sldId id="280" r:id="rId6"/>
    <p:sldId id="282" r:id="rId7"/>
    <p:sldId id="283" r:id="rId8"/>
    <p:sldId id="284" r:id="rId9"/>
    <p:sldId id="285" r:id="rId10"/>
    <p:sldId id="286" r:id="rId11"/>
    <p:sldId id="288" r:id="rId12"/>
    <p:sldId id="289" r:id="rId13"/>
    <p:sldId id="290" r:id="rId14"/>
    <p:sldId id="296" r:id="rId15"/>
    <p:sldId id="297" r:id="rId16"/>
    <p:sldId id="298" r:id="rId17"/>
    <p:sldId id="294" r:id="rId18"/>
    <p:sldId id="263" r:id="rId19"/>
    <p:sldId id="278" r:id="rId20"/>
    <p:sldId id="275" r:id="rId21"/>
    <p:sldId id="272" r:id="rId22"/>
    <p:sldId id="265" r:id="rId23"/>
    <p:sldId id="276" r:id="rId24"/>
    <p:sldId id="273" r:id="rId25"/>
    <p:sldId id="274" r:id="rId26"/>
    <p:sldId id="266" r:id="rId27"/>
    <p:sldId id="267" r:id="rId28"/>
    <p:sldId id="292" r:id="rId29"/>
    <p:sldId id="268" r:id="rId30"/>
    <p:sldId id="269" r:id="rId31"/>
    <p:sldId id="277" r:id="rId32"/>
    <p:sldId id="260" r:id="rId33"/>
  </p:sldIdLst>
  <p:sldSz cx="9144000" cy="6858000" type="screen4x3"/>
  <p:notesSz cx="6797675" cy="9926638"/>
  <p:defaultTextStyle>
    <a:defPPr>
      <a:defRPr lang="de-DE"/>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ang Liu" initials="SL"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9B"/>
    <a:srgbClr val="860000"/>
    <a:srgbClr val="FCFEBA"/>
    <a:srgbClr val="D6D6D6"/>
    <a:srgbClr val="1751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00" autoAdjust="0"/>
    <p:restoredTop sz="81522" autoAdjust="0"/>
  </p:normalViewPr>
  <p:slideViewPr>
    <p:cSldViewPr snapToGrid="0">
      <p:cViewPr varScale="1">
        <p:scale>
          <a:sx n="60" d="100"/>
          <a:sy n="60" d="100"/>
        </p:scale>
        <p:origin x="750"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2" d="100"/>
          <a:sy n="52" d="100"/>
        </p:scale>
        <p:origin x="295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prophet\weinmann\power_results\power_test\register_eval_excel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Rene\AppData\Roaming\Microsoft\Excel\register_eval_final_excel%20(version%201).xlsb"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prophet\weinmann\power_results\power_test\register_eval_final_excel.xlsm"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prophet\weinmann\power_results\power_test\register_eval_final_excel.xlsm"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2"/>
          <c:order val="0"/>
          <c:tx>
            <c:strRef>
              <c:f>'Target+Source1+Source2'!$C$3</c:f>
              <c:strCache>
                <c:ptCount val="1"/>
                <c:pt idx="0">
                  <c:v>Summe Schaltleistung</c:v>
                </c:pt>
              </c:strCache>
            </c:strRef>
          </c:tx>
          <c:spPr>
            <a:ln w="19050" cap="rnd">
              <a:solidFill>
                <a:srgbClr val="00B050"/>
              </a:solidFill>
              <a:round/>
            </a:ln>
            <a:effectLst/>
          </c:spPr>
          <c:marker>
            <c:symbol val="circle"/>
            <c:size val="5"/>
            <c:spPr>
              <a:solidFill>
                <a:srgbClr val="00B050"/>
              </a:solidFill>
              <a:ln w="9525">
                <a:solidFill>
                  <a:srgbClr val="00B050"/>
                </a:solidFill>
              </a:ln>
              <a:effectLst/>
            </c:spPr>
          </c:marker>
          <c:xVal>
            <c:numRef>
              <c:f>'Target+Source1+Source2'!$F$4:$F$9</c:f>
              <c:numCache>
                <c:formatCode>General</c:formatCode>
                <c:ptCount val="6"/>
                <c:pt idx="0">
                  <c:v>96</c:v>
                </c:pt>
                <c:pt idx="1">
                  <c:v>192</c:v>
                </c:pt>
                <c:pt idx="2">
                  <c:v>192</c:v>
                </c:pt>
                <c:pt idx="3">
                  <c:v>288</c:v>
                </c:pt>
                <c:pt idx="4">
                  <c:v>384</c:v>
                </c:pt>
                <c:pt idx="5">
                  <c:v>480</c:v>
                </c:pt>
              </c:numCache>
            </c:numRef>
          </c:xVal>
          <c:yVal>
            <c:numRef>
              <c:f>'Target+Source1+Source2'!$C$4:$C$9</c:f>
              <c:numCache>
                <c:formatCode>General</c:formatCode>
                <c:ptCount val="6"/>
                <c:pt idx="0">
                  <c:v>6.7359099999999996E-7</c:v>
                </c:pt>
                <c:pt idx="1">
                  <c:v>1.5470110000000001E-6</c:v>
                </c:pt>
                <c:pt idx="2">
                  <c:v>1.68524E-6</c:v>
                </c:pt>
                <c:pt idx="3">
                  <c:v>2.2346609999999999E-6</c:v>
                </c:pt>
                <c:pt idx="4">
                  <c:v>2.9082520000000001E-6</c:v>
                </c:pt>
                <c:pt idx="5">
                  <c:v>3.9058419999999998E-6</c:v>
                </c:pt>
              </c:numCache>
            </c:numRef>
          </c:yVal>
          <c:smooth val="1"/>
          <c:extLst>
            <c:ext xmlns:c16="http://schemas.microsoft.com/office/drawing/2014/chart" uri="{C3380CC4-5D6E-409C-BE32-E72D297353CC}">
              <c16:uniqueId val="{00000000-1DAA-44B1-B3F1-173D6769759C}"/>
            </c:ext>
          </c:extLst>
        </c:ser>
        <c:ser>
          <c:idx val="0"/>
          <c:order val="1"/>
          <c:tx>
            <c:strRef>
              <c:f>'Target+Source1+Source2'!$E$3</c:f>
              <c:strCache>
                <c:ptCount val="1"/>
                <c:pt idx="0">
                  <c:v>Schaltleistung Read Register</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'Target+Source1+Source2'!$F$4:$F$9</c:f>
              <c:numCache>
                <c:formatCode>General</c:formatCode>
                <c:ptCount val="6"/>
                <c:pt idx="0">
                  <c:v>96</c:v>
                </c:pt>
                <c:pt idx="1">
                  <c:v>192</c:v>
                </c:pt>
                <c:pt idx="2">
                  <c:v>192</c:v>
                </c:pt>
                <c:pt idx="3">
                  <c:v>288</c:v>
                </c:pt>
                <c:pt idx="4">
                  <c:v>384</c:v>
                </c:pt>
                <c:pt idx="5">
                  <c:v>480</c:v>
                </c:pt>
              </c:numCache>
            </c:numRef>
          </c:xVal>
          <c:yVal>
            <c:numRef>
              <c:f>'Target+Source1+Source2'!$E$4:$E$9</c:f>
              <c:numCache>
                <c:formatCode>General</c:formatCode>
                <c:ptCount val="6"/>
                <c:pt idx="0">
                  <c:v>3.5753099999999997E-7</c:v>
                </c:pt>
                <c:pt idx="1">
                  <c:v>9.48151E-7</c:v>
                </c:pt>
                <c:pt idx="2">
                  <c:v>1.1807E-6</c:v>
                </c:pt>
                <c:pt idx="3">
                  <c:v>1.5384909999999999E-6</c:v>
                </c:pt>
                <c:pt idx="4">
                  <c:v>1.8960219999999999E-6</c:v>
                </c:pt>
                <c:pt idx="5">
                  <c:v>2.486382E-6</c:v>
                </c:pt>
              </c:numCache>
            </c:numRef>
          </c:yVal>
          <c:smooth val="1"/>
          <c:extLst>
            <c:ext xmlns:c16="http://schemas.microsoft.com/office/drawing/2014/chart" uri="{C3380CC4-5D6E-409C-BE32-E72D297353CC}">
              <c16:uniqueId val="{00000001-1DAA-44B1-B3F1-173D6769759C}"/>
            </c:ext>
          </c:extLst>
        </c:ser>
        <c:ser>
          <c:idx val="3"/>
          <c:order val="2"/>
          <c:tx>
            <c:strRef>
              <c:f>'Target+Source1+Source2'!$D$3</c:f>
              <c:strCache>
                <c:ptCount val="1"/>
                <c:pt idx="0">
                  <c:v>Schaltleistung Write Register</c:v>
                </c:pt>
              </c:strCache>
            </c:strRef>
          </c:tx>
          <c:spPr>
            <a:ln w="19050" cap="rnd">
              <a:solidFill>
                <a:srgbClr val="C00000"/>
              </a:solidFill>
              <a:round/>
            </a:ln>
            <a:effectLst/>
          </c:spPr>
          <c:marker>
            <c:symbol val="circle"/>
            <c:size val="5"/>
            <c:spPr>
              <a:solidFill>
                <a:srgbClr val="C00000"/>
              </a:solidFill>
              <a:ln w="9525">
                <a:solidFill>
                  <a:srgbClr val="C00000"/>
                </a:solidFill>
              </a:ln>
              <a:effectLst/>
            </c:spPr>
          </c:marker>
          <c:xVal>
            <c:numRef>
              <c:f>'Target+Source1+Source2'!$F$4:$F$9</c:f>
              <c:numCache>
                <c:formatCode>General</c:formatCode>
                <c:ptCount val="6"/>
                <c:pt idx="0">
                  <c:v>96</c:v>
                </c:pt>
                <c:pt idx="1">
                  <c:v>192</c:v>
                </c:pt>
                <c:pt idx="2">
                  <c:v>192</c:v>
                </c:pt>
                <c:pt idx="3">
                  <c:v>288</c:v>
                </c:pt>
                <c:pt idx="4">
                  <c:v>384</c:v>
                </c:pt>
                <c:pt idx="5">
                  <c:v>480</c:v>
                </c:pt>
              </c:numCache>
            </c:numRef>
          </c:xVal>
          <c:yVal>
            <c:numRef>
              <c:f>'Target+Source1+Source2'!$D$4:$D$9</c:f>
              <c:numCache>
                <c:formatCode>General</c:formatCode>
                <c:ptCount val="6"/>
                <c:pt idx="0">
                  <c:v>3.1605999999999999E-7</c:v>
                </c:pt>
                <c:pt idx="1">
                  <c:v>5.9885999999999995E-7</c:v>
                </c:pt>
                <c:pt idx="2">
                  <c:v>5.0454000000000004E-7</c:v>
                </c:pt>
                <c:pt idx="3">
                  <c:v>6.9617000000000002E-7</c:v>
                </c:pt>
                <c:pt idx="4">
                  <c:v>1.01223E-6</c:v>
                </c:pt>
                <c:pt idx="5">
                  <c:v>1.4194600000000001E-6</c:v>
                </c:pt>
              </c:numCache>
            </c:numRef>
          </c:yVal>
          <c:smooth val="1"/>
          <c:extLst>
            <c:ext xmlns:c16="http://schemas.microsoft.com/office/drawing/2014/chart" uri="{C3380CC4-5D6E-409C-BE32-E72D297353CC}">
              <c16:uniqueId val="{00000002-1DAA-44B1-B3F1-173D6769759C}"/>
            </c:ext>
          </c:extLst>
        </c:ser>
        <c:dLbls>
          <c:showLegendKey val="0"/>
          <c:showVal val="0"/>
          <c:showCatName val="0"/>
          <c:showSerName val="0"/>
          <c:showPercent val="0"/>
          <c:showBubbleSize val="0"/>
        </c:dLbls>
        <c:axId val="473263560"/>
        <c:axId val="473265200"/>
      </c:scatterChart>
      <c:valAx>
        <c:axId val="4732635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Hamming-Distanz</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473265200"/>
        <c:crosses val="autoZero"/>
        <c:crossBetween val="midCat"/>
      </c:valAx>
      <c:valAx>
        <c:axId val="473265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Schaltleistung [W]</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4732635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'Target+Source1+Source2'!$B$3</c:f>
              <c:strCache>
                <c:ptCount val="1"/>
                <c:pt idx="0">
                  <c:v>Heuristik</c:v>
                </c:pt>
              </c:strCache>
            </c:strRef>
          </c:tx>
          <c:spPr>
            <a:ln>
              <a:noFill/>
            </a:ln>
          </c:spPr>
          <c:marker>
            <c:symbol val="circle"/>
            <c:size val="7"/>
          </c:marker>
          <c:xVal>
            <c:numRef>
              <c:f>'Target+Source1+Source2'!$F$4:$F$9</c:f>
              <c:numCache>
                <c:formatCode>General</c:formatCode>
                <c:ptCount val="6"/>
                <c:pt idx="0">
                  <c:v>96</c:v>
                </c:pt>
                <c:pt idx="1">
                  <c:v>192</c:v>
                </c:pt>
                <c:pt idx="2">
                  <c:v>192</c:v>
                </c:pt>
                <c:pt idx="3">
                  <c:v>288</c:v>
                </c:pt>
                <c:pt idx="4">
                  <c:v>384</c:v>
                </c:pt>
                <c:pt idx="5">
                  <c:v>480</c:v>
                </c:pt>
              </c:numCache>
            </c:numRef>
          </c:xVal>
          <c:yVal>
            <c:numRef>
              <c:f>'Target+Source1+Source2'!$B$4:$B$9</c:f>
              <c:numCache>
                <c:formatCode>General</c:formatCode>
                <c:ptCount val="6"/>
                <c:pt idx="0">
                  <c:v>1.8109999999999999E-3</c:v>
                </c:pt>
                <c:pt idx="1">
                  <c:v>1.833E-3</c:v>
                </c:pt>
                <c:pt idx="2">
                  <c:v>1.8320000000000001E-3</c:v>
                </c:pt>
                <c:pt idx="3">
                  <c:v>1.856E-3</c:v>
                </c:pt>
                <c:pt idx="4">
                  <c:v>1.877E-3</c:v>
                </c:pt>
                <c:pt idx="5">
                  <c:v>1.897E-3</c:v>
                </c:pt>
              </c:numCache>
            </c:numRef>
          </c:yVal>
          <c:smooth val="0"/>
          <c:extLst>
            <c:ext xmlns:c16="http://schemas.microsoft.com/office/drawing/2014/chart" uri="{C3380CC4-5D6E-409C-BE32-E72D297353CC}">
              <c16:uniqueId val="{00000000-AAAB-4F68-A6A9-6798C3AF9265}"/>
            </c:ext>
          </c:extLst>
        </c:ser>
        <c:ser>
          <c:idx val="1"/>
          <c:order val="1"/>
          <c:tx>
            <c:v>genetische Algorithmen</c:v>
          </c:tx>
          <c:spPr>
            <a:ln>
              <a:noFill/>
            </a:ln>
          </c:spPr>
          <c:marker>
            <c:symbol val="circle"/>
            <c:size val="7"/>
          </c:marker>
          <c:xVal>
            <c:numRef>
              <c:f>'Target+Source1+Source2'!$G$32:$G$61</c:f>
              <c:numCache>
                <c:formatCode>General</c:formatCode>
                <c:ptCount val="30"/>
                <c:pt idx="0">
                  <c:v>96</c:v>
                </c:pt>
                <c:pt idx="1">
                  <c:v>192</c:v>
                </c:pt>
                <c:pt idx="2">
                  <c:v>192</c:v>
                </c:pt>
                <c:pt idx="3">
                  <c:v>288</c:v>
                </c:pt>
                <c:pt idx="4">
                  <c:v>384</c:v>
                </c:pt>
                <c:pt idx="5">
                  <c:v>480</c:v>
                </c:pt>
                <c:pt idx="6">
                  <c:v>96</c:v>
                </c:pt>
                <c:pt idx="7">
                  <c:v>192</c:v>
                </c:pt>
                <c:pt idx="8">
                  <c:v>192</c:v>
                </c:pt>
                <c:pt idx="9">
                  <c:v>288</c:v>
                </c:pt>
                <c:pt idx="10">
                  <c:v>384</c:v>
                </c:pt>
                <c:pt idx="11">
                  <c:v>480</c:v>
                </c:pt>
                <c:pt idx="12">
                  <c:v>96</c:v>
                </c:pt>
                <c:pt idx="13">
                  <c:v>192</c:v>
                </c:pt>
                <c:pt idx="14">
                  <c:v>192</c:v>
                </c:pt>
                <c:pt idx="15">
                  <c:v>288</c:v>
                </c:pt>
                <c:pt idx="16">
                  <c:v>384</c:v>
                </c:pt>
                <c:pt idx="17">
                  <c:v>480</c:v>
                </c:pt>
                <c:pt idx="18">
                  <c:v>96</c:v>
                </c:pt>
                <c:pt idx="19">
                  <c:v>192</c:v>
                </c:pt>
                <c:pt idx="20">
                  <c:v>192</c:v>
                </c:pt>
                <c:pt idx="21">
                  <c:v>288</c:v>
                </c:pt>
                <c:pt idx="22">
                  <c:v>384</c:v>
                </c:pt>
                <c:pt idx="23">
                  <c:v>480</c:v>
                </c:pt>
                <c:pt idx="24">
                  <c:v>96</c:v>
                </c:pt>
                <c:pt idx="25">
                  <c:v>192</c:v>
                </c:pt>
                <c:pt idx="26">
                  <c:v>192</c:v>
                </c:pt>
                <c:pt idx="27">
                  <c:v>288</c:v>
                </c:pt>
                <c:pt idx="28">
                  <c:v>384</c:v>
                </c:pt>
                <c:pt idx="29">
                  <c:v>480</c:v>
                </c:pt>
              </c:numCache>
            </c:numRef>
          </c:xVal>
          <c:yVal>
            <c:numRef>
              <c:f>'Target+Source1+Source2'!$J$32:$J$61</c:f>
              <c:numCache>
                <c:formatCode>General</c:formatCode>
                <c:ptCount val="30"/>
                <c:pt idx="0">
                  <c:v>2.6389999999999999E-3</c:v>
                </c:pt>
                <c:pt idx="1">
                  <c:v>2.6719999999999999E-3</c:v>
                </c:pt>
                <c:pt idx="2">
                  <c:v>2.637E-3</c:v>
                </c:pt>
                <c:pt idx="3">
                  <c:v>2.7299999999999998E-3</c:v>
                </c:pt>
                <c:pt idx="4">
                  <c:v>2.7430000000000002E-3</c:v>
                </c:pt>
                <c:pt idx="5">
                  <c:v>2.7690000000000002E-3</c:v>
                </c:pt>
                <c:pt idx="6">
                  <c:v>2.6229999999999999E-3</c:v>
                </c:pt>
                <c:pt idx="7">
                  <c:v>2.7100000000000002E-3</c:v>
                </c:pt>
                <c:pt idx="8">
                  <c:v>2.7369999999999998E-3</c:v>
                </c:pt>
                <c:pt idx="9">
                  <c:v>2.7160000000000001E-3</c:v>
                </c:pt>
                <c:pt idx="10">
                  <c:v>2.7469999999999999E-3</c:v>
                </c:pt>
                <c:pt idx="11">
                  <c:v>2.7160000000000001E-3</c:v>
                </c:pt>
                <c:pt idx="12">
                  <c:v>2.6129999999999999E-3</c:v>
                </c:pt>
                <c:pt idx="13">
                  <c:v>2.6570000000000001E-3</c:v>
                </c:pt>
                <c:pt idx="14">
                  <c:v>2.6830000000000001E-3</c:v>
                </c:pt>
                <c:pt idx="15">
                  <c:v>2.6940000000000002E-3</c:v>
                </c:pt>
                <c:pt idx="16">
                  <c:v>2.7369999999999998E-3</c:v>
                </c:pt>
                <c:pt idx="17">
                  <c:v>2.7309999999999999E-3</c:v>
                </c:pt>
                <c:pt idx="18">
                  <c:v>2.6849999999999999E-3</c:v>
                </c:pt>
                <c:pt idx="19">
                  <c:v>2.6800000000000001E-3</c:v>
                </c:pt>
                <c:pt idx="20">
                  <c:v>2.7100000000000002E-3</c:v>
                </c:pt>
                <c:pt idx="21">
                  <c:v>2.7569999999999999E-3</c:v>
                </c:pt>
                <c:pt idx="22">
                  <c:v>2.725E-3</c:v>
                </c:pt>
                <c:pt idx="23">
                  <c:v>2.738E-3</c:v>
                </c:pt>
                <c:pt idx="24">
                  <c:v>2.6580000000000002E-3</c:v>
                </c:pt>
                <c:pt idx="25">
                  <c:v>2.6800000000000001E-3</c:v>
                </c:pt>
                <c:pt idx="26">
                  <c:v>2.6870000000000002E-3</c:v>
                </c:pt>
                <c:pt idx="27">
                  <c:v>2.7339999999999999E-3</c:v>
                </c:pt>
                <c:pt idx="28">
                  <c:v>2.7529999999999998E-3</c:v>
                </c:pt>
                <c:pt idx="29">
                  <c:v>2.7680000000000001E-3</c:v>
                </c:pt>
              </c:numCache>
            </c:numRef>
          </c:yVal>
          <c:smooth val="0"/>
          <c:extLst>
            <c:ext xmlns:c16="http://schemas.microsoft.com/office/drawing/2014/chart" uri="{C3380CC4-5D6E-409C-BE32-E72D297353CC}">
              <c16:uniqueId val="{00000001-AAAB-4F68-A6A9-6798C3AF9265}"/>
            </c:ext>
          </c:extLst>
        </c:ser>
        <c:dLbls>
          <c:showLegendKey val="0"/>
          <c:showVal val="0"/>
          <c:showCatName val="0"/>
          <c:showSerName val="0"/>
          <c:showPercent val="0"/>
          <c:showBubbleSize val="0"/>
        </c:dLbls>
        <c:axId val="317678592"/>
        <c:axId val="317678920"/>
      </c:scatterChart>
      <c:valAx>
        <c:axId val="317678920"/>
        <c:scaling>
          <c:orientation val="minMax"/>
          <c:min val="1.5000000000000005E-3"/>
        </c:scaling>
        <c:delete val="0"/>
        <c:axPos val="l"/>
        <c:majorGridlines>
          <c:spPr>
            <a:ln w="6480">
              <a:solidFill>
                <a:srgbClr val="B3B3B3"/>
              </a:solidFill>
            </a:ln>
          </c:spPr>
        </c:majorGridlines>
        <c:title>
          <c:tx>
            <c:rich>
              <a:bodyPr/>
              <a:lstStyle/>
              <a:p>
                <a:pPr>
                  <a:defRPr/>
                </a:pPr>
                <a:r>
                  <a:rPr lang="de-DE"/>
                  <a:t>Gesamtlesitung</a:t>
                </a:r>
              </a:p>
            </c:rich>
          </c:tx>
          <c:overlay val="0"/>
        </c:title>
        <c:numFmt formatCode="0.00E+00" sourceLinked="0"/>
        <c:majorTickMark val="none"/>
        <c:minorTickMark val="none"/>
        <c:tickLblPos val="low"/>
        <c:spPr>
          <a:ln w="6480">
            <a:solidFill>
              <a:srgbClr val="B3B3B3"/>
            </a:solidFill>
          </a:ln>
        </c:spPr>
        <c:txPr>
          <a:bodyPr/>
          <a:lstStyle/>
          <a:p>
            <a:pPr>
              <a:defRPr sz="1000" b="0" baseline="0">
                <a:solidFill>
                  <a:srgbClr val="000000"/>
                </a:solidFill>
                <a:latin typeface="Calibri"/>
              </a:defRPr>
            </a:pPr>
            <a:endParaRPr lang="de-DE"/>
          </a:p>
        </c:txPr>
        <c:crossAx val="317678592"/>
        <c:crossesAt val="1.5000000000000005E-3"/>
        <c:crossBetween val="midCat"/>
      </c:valAx>
      <c:valAx>
        <c:axId val="317678592"/>
        <c:scaling>
          <c:orientation val="minMax"/>
        </c:scaling>
        <c:delete val="0"/>
        <c:axPos val="b"/>
        <c:title>
          <c:tx>
            <c:rich>
              <a:bodyPr/>
              <a:lstStyle/>
              <a:p>
                <a:pPr>
                  <a:defRPr/>
                </a:pPr>
                <a:r>
                  <a:rPr lang="de-DE"/>
                  <a:t>Hamming-Distanz</a:t>
                </a:r>
              </a:p>
            </c:rich>
          </c:tx>
          <c:overlay val="0"/>
        </c:title>
        <c:numFmt formatCode="General" sourceLinked="1"/>
        <c:majorTickMark val="none"/>
        <c:minorTickMark val="none"/>
        <c:tickLblPos val="low"/>
        <c:spPr>
          <a:ln w="6480">
            <a:solidFill>
              <a:srgbClr val="B3B3B3"/>
            </a:solidFill>
          </a:ln>
        </c:spPr>
        <c:txPr>
          <a:bodyPr/>
          <a:lstStyle/>
          <a:p>
            <a:pPr>
              <a:defRPr sz="1000" b="0" baseline="0">
                <a:solidFill>
                  <a:srgbClr val="000000"/>
                </a:solidFill>
                <a:latin typeface="Calibri"/>
              </a:defRPr>
            </a:pPr>
            <a:endParaRPr lang="de-DE"/>
          </a:p>
        </c:txPr>
        <c:crossAx val="317678920"/>
        <c:crossesAt val="0"/>
        <c:crossBetween val="midCat"/>
      </c:valAx>
      <c:spPr>
        <a:noFill/>
        <a:ln w="9360">
          <a:solidFill>
            <a:srgbClr val="B3B3B3"/>
          </a:solidFill>
          <a:prstDash val="solid"/>
        </a:ln>
      </c:spPr>
    </c:plotArea>
    <c:legend>
      <c:legendPos val="r"/>
      <c:overlay val="0"/>
      <c:spPr>
        <a:noFill/>
        <a:ln>
          <a:noFill/>
        </a:ln>
      </c:spPr>
      <c:txPr>
        <a:bodyPr/>
        <a:lstStyle/>
        <a:p>
          <a:pPr>
            <a:defRPr sz="1000" b="0" baseline="0">
              <a:solidFill>
                <a:srgbClr val="000000"/>
              </a:solidFill>
              <a:latin typeface="Calibri"/>
            </a:defRPr>
          </a:pPr>
          <a:endParaRPr lang="de-DE"/>
        </a:p>
      </c:txPr>
    </c:legend>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827929076908107"/>
          <c:y val="7.492899584069089E-2"/>
          <c:w val="0.43777254626995132"/>
          <c:h val="0.75589200286713076"/>
        </c:manualLayout>
      </c:layout>
      <c:scatterChart>
        <c:scatterStyle val="smoothMarker"/>
        <c:varyColors val="0"/>
        <c:ser>
          <c:idx val="0"/>
          <c:order val="0"/>
          <c:tx>
            <c:strRef>
              <c:f>Genetic_test_final!$A$38</c:f>
              <c:strCache>
                <c:ptCount val="1"/>
                <c:pt idx="0">
                  <c:v>Summe der Schaltleistungen alte Heuristik</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Genetic_test_final!$F$52:$F$58</c:f>
              <c:numCache>
                <c:formatCode>General</c:formatCode>
                <c:ptCount val="7"/>
                <c:pt idx="0">
                  <c:v>1173</c:v>
                </c:pt>
                <c:pt idx="1">
                  <c:v>1173</c:v>
                </c:pt>
                <c:pt idx="2">
                  <c:v>1291</c:v>
                </c:pt>
                <c:pt idx="3">
                  <c:v>1396</c:v>
                </c:pt>
                <c:pt idx="4">
                  <c:v>1422</c:v>
                </c:pt>
                <c:pt idx="5">
                  <c:v>1852</c:v>
                </c:pt>
                <c:pt idx="6">
                  <c:v>2046</c:v>
                </c:pt>
              </c:numCache>
            </c:numRef>
          </c:xVal>
          <c:yVal>
            <c:numRef>
              <c:f>Genetic_test_final!$C$52:$C$58</c:f>
              <c:numCache>
                <c:formatCode>General</c:formatCode>
                <c:ptCount val="7"/>
                <c:pt idx="0">
                  <c:v>8.1336049999999999E-7</c:v>
                </c:pt>
                <c:pt idx="1">
                  <c:v>8.1336049999999999E-7</c:v>
                </c:pt>
                <c:pt idx="2">
                  <c:v>9.4216599999999997E-7</c:v>
                </c:pt>
                <c:pt idx="3">
                  <c:v>1.003269E-6</c:v>
                </c:pt>
                <c:pt idx="4">
                  <c:v>1.032736E-6</c:v>
                </c:pt>
                <c:pt idx="5">
                  <c:v>1.2762899999999999E-6</c:v>
                </c:pt>
                <c:pt idx="6">
                  <c:v>1.5327705000000001E-6</c:v>
                </c:pt>
              </c:numCache>
            </c:numRef>
          </c:yVal>
          <c:smooth val="1"/>
          <c:extLst>
            <c:ext xmlns:c16="http://schemas.microsoft.com/office/drawing/2014/chart" uri="{C3380CC4-5D6E-409C-BE32-E72D297353CC}">
              <c16:uniqueId val="{00000000-1586-4A99-9FFE-9AC7C441C68B}"/>
            </c:ext>
          </c:extLst>
        </c:ser>
        <c:ser>
          <c:idx val="1"/>
          <c:order val="1"/>
          <c:tx>
            <c:strRef>
              <c:f>Genetic_test_final!$A$40</c:f>
              <c:strCache>
                <c:ptCount val="1"/>
                <c:pt idx="0">
                  <c:v>Target-Ports Schaltleistung alte Heuristik</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Genetic_test_final!$F$52:$F$58</c:f>
              <c:numCache>
                <c:formatCode>General</c:formatCode>
                <c:ptCount val="7"/>
                <c:pt idx="0">
                  <c:v>1173</c:v>
                </c:pt>
                <c:pt idx="1">
                  <c:v>1173</c:v>
                </c:pt>
                <c:pt idx="2">
                  <c:v>1291</c:v>
                </c:pt>
                <c:pt idx="3">
                  <c:v>1396</c:v>
                </c:pt>
                <c:pt idx="4">
                  <c:v>1422</c:v>
                </c:pt>
                <c:pt idx="5">
                  <c:v>1852</c:v>
                </c:pt>
                <c:pt idx="6">
                  <c:v>2046</c:v>
                </c:pt>
              </c:numCache>
            </c:numRef>
          </c:xVal>
          <c:yVal>
            <c:numRef>
              <c:f>Genetic_test_final!$D$52:$D$58</c:f>
              <c:numCache>
                <c:formatCode>General</c:formatCode>
                <c:ptCount val="7"/>
                <c:pt idx="0">
                  <c:v>1.0413499999999999E-8</c:v>
                </c:pt>
                <c:pt idx="1">
                  <c:v>1.0413499999999999E-8</c:v>
                </c:pt>
                <c:pt idx="2">
                  <c:v>1.3355400000000001E-7</c:v>
                </c:pt>
                <c:pt idx="3">
                  <c:v>3.2181499999999997E-7</c:v>
                </c:pt>
                <c:pt idx="4">
                  <c:v>7.2193000000000003E-8</c:v>
                </c:pt>
                <c:pt idx="5">
                  <c:v>2.0564799999999999E-7</c:v>
                </c:pt>
                <c:pt idx="6">
                  <c:v>3.1179049999999998E-7</c:v>
                </c:pt>
              </c:numCache>
            </c:numRef>
          </c:yVal>
          <c:smooth val="1"/>
          <c:extLst>
            <c:ext xmlns:c16="http://schemas.microsoft.com/office/drawing/2014/chart" uri="{C3380CC4-5D6E-409C-BE32-E72D297353CC}">
              <c16:uniqueId val="{00000001-1586-4A99-9FFE-9AC7C441C68B}"/>
            </c:ext>
          </c:extLst>
        </c:ser>
        <c:ser>
          <c:idx val="2"/>
          <c:order val="2"/>
          <c:tx>
            <c:strRef>
              <c:f>Genetic_test_final!$A$43</c:f>
              <c:strCache>
                <c:ptCount val="1"/>
                <c:pt idx="0">
                  <c:v>Source-Ports Schaltleistung alte Heuristik</c:v>
                </c:pt>
              </c:strCache>
            </c:strRef>
          </c:tx>
          <c:spPr>
            <a:ln w="19050" cap="rnd">
              <a:solidFill>
                <a:srgbClr val="860000"/>
              </a:solidFill>
              <a:round/>
            </a:ln>
            <a:effectLst/>
          </c:spPr>
          <c:marker>
            <c:symbol val="circle"/>
            <c:size val="5"/>
            <c:spPr>
              <a:solidFill>
                <a:srgbClr val="860000"/>
              </a:solidFill>
              <a:ln w="9525">
                <a:solidFill>
                  <a:srgbClr val="860000"/>
                </a:solidFill>
              </a:ln>
              <a:effectLst/>
            </c:spPr>
          </c:marker>
          <c:xVal>
            <c:numRef>
              <c:f>Genetic_test_final!$F$52:$F$58</c:f>
              <c:numCache>
                <c:formatCode>General</c:formatCode>
                <c:ptCount val="7"/>
                <c:pt idx="0">
                  <c:v>1173</c:v>
                </c:pt>
                <c:pt idx="1">
                  <c:v>1173</c:v>
                </c:pt>
                <c:pt idx="2">
                  <c:v>1291</c:v>
                </c:pt>
                <c:pt idx="3">
                  <c:v>1396</c:v>
                </c:pt>
                <c:pt idx="4">
                  <c:v>1422</c:v>
                </c:pt>
                <c:pt idx="5">
                  <c:v>1852</c:v>
                </c:pt>
                <c:pt idx="6">
                  <c:v>2046</c:v>
                </c:pt>
              </c:numCache>
            </c:numRef>
          </c:xVal>
          <c:yVal>
            <c:numRef>
              <c:f>Genetic_test_final!$E$52:$E$58</c:f>
              <c:numCache>
                <c:formatCode>General</c:formatCode>
                <c:ptCount val="7"/>
                <c:pt idx="0">
                  <c:v>8.02947E-7</c:v>
                </c:pt>
                <c:pt idx="1">
                  <c:v>8.02947E-7</c:v>
                </c:pt>
                <c:pt idx="2">
                  <c:v>8.0861199999999999E-7</c:v>
                </c:pt>
                <c:pt idx="3">
                  <c:v>6.8145399999999996E-7</c:v>
                </c:pt>
                <c:pt idx="4">
                  <c:v>9.6054300000000008E-7</c:v>
                </c:pt>
                <c:pt idx="5">
                  <c:v>1.0706420000000001E-6</c:v>
                </c:pt>
                <c:pt idx="6">
                  <c:v>1.2209799999999999E-6</c:v>
                </c:pt>
              </c:numCache>
            </c:numRef>
          </c:yVal>
          <c:smooth val="1"/>
          <c:extLst>
            <c:ext xmlns:c16="http://schemas.microsoft.com/office/drawing/2014/chart" uri="{C3380CC4-5D6E-409C-BE32-E72D297353CC}">
              <c16:uniqueId val="{00000002-1586-4A99-9FFE-9AC7C441C68B}"/>
            </c:ext>
          </c:extLst>
        </c:ser>
        <c:ser>
          <c:idx val="3"/>
          <c:order val="3"/>
          <c:tx>
            <c:strRef>
              <c:f>Genetic_test_final!$A$39</c:f>
              <c:strCache>
                <c:ptCount val="1"/>
                <c:pt idx="0">
                  <c:v>Summe der Schaltleistungen neue Heuristik</c:v>
                </c:pt>
              </c:strCache>
            </c:strRef>
          </c:tx>
          <c:spPr>
            <a:ln w="19050" cap="rnd">
              <a:solidFill>
                <a:srgbClr val="00B050"/>
              </a:solidFill>
              <a:round/>
            </a:ln>
            <a:effectLst/>
          </c:spPr>
          <c:marker>
            <c:symbol val="circle"/>
            <c:size val="5"/>
            <c:spPr>
              <a:solidFill>
                <a:srgbClr val="00B050"/>
              </a:solidFill>
              <a:ln w="9525">
                <a:solidFill>
                  <a:srgbClr val="00B050"/>
                </a:solidFill>
              </a:ln>
              <a:effectLst/>
            </c:spPr>
          </c:marker>
          <c:xVal>
            <c:numRef>
              <c:f>Genetic_test_final!$F$46:$F$51</c:f>
              <c:numCache>
                <c:formatCode>General</c:formatCode>
                <c:ptCount val="6"/>
                <c:pt idx="0">
                  <c:v>794</c:v>
                </c:pt>
                <c:pt idx="1">
                  <c:v>840</c:v>
                </c:pt>
                <c:pt idx="2">
                  <c:v>892</c:v>
                </c:pt>
                <c:pt idx="3">
                  <c:v>942</c:v>
                </c:pt>
                <c:pt idx="4">
                  <c:v>1109</c:v>
                </c:pt>
                <c:pt idx="5">
                  <c:v>1165</c:v>
                </c:pt>
              </c:numCache>
            </c:numRef>
          </c:xVal>
          <c:yVal>
            <c:numRef>
              <c:f>Genetic_test_final!$C$46:$C$51</c:f>
              <c:numCache>
                <c:formatCode>General</c:formatCode>
                <c:ptCount val="6"/>
                <c:pt idx="0">
                  <c:v>5.8324050000000004E-7</c:v>
                </c:pt>
                <c:pt idx="1">
                  <c:v>6.4402549999999996E-7</c:v>
                </c:pt>
                <c:pt idx="2">
                  <c:v>6.1857599999999997E-7</c:v>
                </c:pt>
                <c:pt idx="3">
                  <c:v>6.8619549999999997E-7</c:v>
                </c:pt>
                <c:pt idx="4">
                  <c:v>8.1745800000000001E-7</c:v>
                </c:pt>
                <c:pt idx="5">
                  <c:v>8.0393949999999997E-7</c:v>
                </c:pt>
              </c:numCache>
            </c:numRef>
          </c:yVal>
          <c:smooth val="1"/>
          <c:extLst>
            <c:ext xmlns:c16="http://schemas.microsoft.com/office/drawing/2014/chart" uri="{C3380CC4-5D6E-409C-BE32-E72D297353CC}">
              <c16:uniqueId val="{00000003-1586-4A99-9FFE-9AC7C441C68B}"/>
            </c:ext>
          </c:extLst>
        </c:ser>
        <c:ser>
          <c:idx val="4"/>
          <c:order val="4"/>
          <c:tx>
            <c:strRef>
              <c:f>Genetic_test_final!$A$41</c:f>
              <c:strCache>
                <c:ptCount val="1"/>
                <c:pt idx="0">
                  <c:v>Target-Ports Schaltleistung neue Heuristik</c:v>
                </c:pt>
              </c:strCache>
            </c:strRef>
          </c:tx>
          <c:spPr>
            <a:ln w="19050" cap="rnd">
              <a:solidFill>
                <a:srgbClr val="FFC000"/>
              </a:solidFill>
              <a:round/>
            </a:ln>
            <a:effectLst/>
          </c:spPr>
          <c:marker>
            <c:symbol val="circle"/>
            <c:size val="5"/>
            <c:spPr>
              <a:solidFill>
                <a:srgbClr val="FFC000"/>
              </a:solidFill>
              <a:ln w="9525">
                <a:solidFill>
                  <a:srgbClr val="FFC000"/>
                </a:solidFill>
              </a:ln>
              <a:effectLst/>
            </c:spPr>
          </c:marker>
          <c:xVal>
            <c:numRef>
              <c:f>Genetic_test_final!$F$46:$F$51</c:f>
              <c:numCache>
                <c:formatCode>General</c:formatCode>
                <c:ptCount val="6"/>
                <c:pt idx="0">
                  <c:v>794</c:v>
                </c:pt>
                <c:pt idx="1">
                  <c:v>840</c:v>
                </c:pt>
                <c:pt idx="2">
                  <c:v>892</c:v>
                </c:pt>
                <c:pt idx="3">
                  <c:v>942</c:v>
                </c:pt>
                <c:pt idx="4">
                  <c:v>1109</c:v>
                </c:pt>
                <c:pt idx="5">
                  <c:v>1165</c:v>
                </c:pt>
              </c:numCache>
            </c:numRef>
          </c:xVal>
          <c:yVal>
            <c:numRef>
              <c:f>Genetic_test_final!$D$46:$D$51</c:f>
              <c:numCache>
                <c:formatCode>General</c:formatCode>
                <c:ptCount val="6"/>
                <c:pt idx="0">
                  <c:v>4.1606500000000003E-8</c:v>
                </c:pt>
                <c:pt idx="1">
                  <c:v>2.8425499999999999E-8</c:v>
                </c:pt>
                <c:pt idx="2">
                  <c:v>2.5264E-8</c:v>
                </c:pt>
                <c:pt idx="3">
                  <c:v>4.60515E-8</c:v>
                </c:pt>
                <c:pt idx="4">
                  <c:v>5.1137999999999998E-8</c:v>
                </c:pt>
                <c:pt idx="5">
                  <c:v>9.9250000000000004E-10</c:v>
                </c:pt>
              </c:numCache>
            </c:numRef>
          </c:yVal>
          <c:smooth val="1"/>
          <c:extLst>
            <c:ext xmlns:c16="http://schemas.microsoft.com/office/drawing/2014/chart" uri="{C3380CC4-5D6E-409C-BE32-E72D297353CC}">
              <c16:uniqueId val="{00000004-1586-4A99-9FFE-9AC7C441C68B}"/>
            </c:ext>
          </c:extLst>
        </c:ser>
        <c:ser>
          <c:idx val="5"/>
          <c:order val="5"/>
          <c:tx>
            <c:strRef>
              <c:f>Genetic_test_final!$A$42</c:f>
              <c:strCache>
                <c:ptCount val="1"/>
                <c:pt idx="0">
                  <c:v>Source-Ports Schaltleistung neue Heuristik</c:v>
                </c:pt>
              </c:strCache>
            </c:strRef>
          </c:tx>
          <c:spPr>
            <a:ln w="19050" cap="rnd">
              <a:solidFill>
                <a:srgbClr val="00B0F0"/>
              </a:solidFill>
              <a:round/>
            </a:ln>
            <a:effectLst/>
          </c:spPr>
          <c:marker>
            <c:symbol val="circle"/>
            <c:size val="5"/>
            <c:spPr>
              <a:solidFill>
                <a:srgbClr val="00B0F0"/>
              </a:solidFill>
              <a:ln w="9525">
                <a:solidFill>
                  <a:srgbClr val="00B0F0"/>
                </a:solidFill>
              </a:ln>
              <a:effectLst/>
            </c:spPr>
          </c:marker>
          <c:xVal>
            <c:numRef>
              <c:f>Genetic_test_final!$F$46:$F$51</c:f>
              <c:numCache>
                <c:formatCode>General</c:formatCode>
                <c:ptCount val="6"/>
                <c:pt idx="0">
                  <c:v>794</c:v>
                </c:pt>
                <c:pt idx="1">
                  <c:v>840</c:v>
                </c:pt>
                <c:pt idx="2">
                  <c:v>892</c:v>
                </c:pt>
                <c:pt idx="3">
                  <c:v>942</c:v>
                </c:pt>
                <c:pt idx="4">
                  <c:v>1109</c:v>
                </c:pt>
                <c:pt idx="5">
                  <c:v>1165</c:v>
                </c:pt>
              </c:numCache>
            </c:numRef>
          </c:xVal>
          <c:yVal>
            <c:numRef>
              <c:f>Genetic_test_final!$E$46:$E$51</c:f>
              <c:numCache>
                <c:formatCode>General</c:formatCode>
                <c:ptCount val="6"/>
                <c:pt idx="0">
                  <c:v>5.4163400000000002E-7</c:v>
                </c:pt>
                <c:pt idx="1">
                  <c:v>6.1559999999999998E-7</c:v>
                </c:pt>
                <c:pt idx="2">
                  <c:v>5.9331200000000001E-7</c:v>
                </c:pt>
                <c:pt idx="3">
                  <c:v>6.4014399999999996E-7</c:v>
                </c:pt>
                <c:pt idx="4">
                  <c:v>7.6632E-7</c:v>
                </c:pt>
                <c:pt idx="5">
                  <c:v>8.02947E-7</c:v>
                </c:pt>
              </c:numCache>
            </c:numRef>
          </c:yVal>
          <c:smooth val="1"/>
          <c:extLst>
            <c:ext xmlns:c16="http://schemas.microsoft.com/office/drawing/2014/chart" uri="{C3380CC4-5D6E-409C-BE32-E72D297353CC}">
              <c16:uniqueId val="{00000005-1586-4A99-9FFE-9AC7C441C68B}"/>
            </c:ext>
          </c:extLst>
        </c:ser>
        <c:dLbls>
          <c:showLegendKey val="0"/>
          <c:showVal val="0"/>
          <c:showCatName val="0"/>
          <c:showSerName val="0"/>
          <c:showPercent val="0"/>
          <c:showBubbleSize val="0"/>
        </c:dLbls>
        <c:axId val="598677248"/>
        <c:axId val="598683808"/>
      </c:scatterChart>
      <c:valAx>
        <c:axId val="598677248"/>
        <c:scaling>
          <c:orientation val="minMax"/>
          <c:min val="68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Hamming-Distanz</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98683808"/>
        <c:crosses val="autoZero"/>
        <c:crossBetween val="midCat"/>
      </c:valAx>
      <c:valAx>
        <c:axId val="5986838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Schaltleistung</a:t>
                </a:r>
                <a:r>
                  <a:rPr lang="de-DE" sz="1400" baseline="0"/>
                  <a:t> [W]</a:t>
                </a:r>
                <a:endParaRPr lang="de-DE" sz="140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98677248"/>
        <c:crosses val="autoZero"/>
        <c:crossBetween val="midCat"/>
      </c:valAx>
      <c:spPr>
        <a:noFill/>
        <a:ln>
          <a:noFill/>
        </a:ln>
        <a:effectLst/>
      </c:spPr>
    </c:plotArea>
    <c:legend>
      <c:legendPos val="r"/>
      <c:layout>
        <c:manualLayout>
          <c:xMode val="edge"/>
          <c:yMode val="edge"/>
          <c:x val="0.64235214205756364"/>
          <c:y val="4.4667026660235865E-2"/>
          <c:w val="0.33528992871730462"/>
          <c:h val="0.90768814490217908"/>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464312443149762"/>
          <c:y val="9.4661800229248833E-2"/>
          <c:w val="0.67013850004864961"/>
          <c:h val="0.79261171637432792"/>
        </c:manualLayout>
      </c:layout>
      <c:scatterChart>
        <c:scatterStyle val="lineMarker"/>
        <c:varyColors val="0"/>
        <c:ser>
          <c:idx val="0"/>
          <c:order val="0"/>
          <c:tx>
            <c:strRef>
              <c:f>Genetic_test_final!$A$5</c:f>
              <c:strCache>
                <c:ptCount val="1"/>
                <c:pt idx="0">
                  <c:v>alloc_test_genetic_t2_hamming2</c:v>
                </c:pt>
              </c:strCache>
            </c:strRef>
          </c:tx>
          <c:spPr>
            <a:ln w="25400" cap="rnd">
              <a:noFill/>
              <a:round/>
            </a:ln>
            <a:effectLst/>
          </c:spPr>
          <c:marker>
            <c:symbol val="circle"/>
            <c:size val="5"/>
            <c:spPr>
              <a:solidFill>
                <a:srgbClr val="00B050"/>
              </a:solidFill>
              <a:ln w="9525">
                <a:solidFill>
                  <a:srgbClr val="00B050"/>
                </a:solidFill>
              </a:ln>
              <a:effectLst/>
            </c:spPr>
          </c:marker>
          <c:xVal>
            <c:numRef>
              <c:f>Genetic_test_final!$H$1:$K$1</c:f>
              <c:numCache>
                <c:formatCode>General</c:formatCode>
                <c:ptCount val="4"/>
                <c:pt idx="0">
                  <c:v>1</c:v>
                </c:pt>
                <c:pt idx="1">
                  <c:v>2</c:v>
                </c:pt>
                <c:pt idx="2">
                  <c:v>3</c:v>
                </c:pt>
                <c:pt idx="3">
                  <c:v>4</c:v>
                </c:pt>
              </c:numCache>
            </c:numRef>
          </c:xVal>
          <c:yVal>
            <c:numRef>
              <c:f>(Genetic_test_final!$C$10,Genetic_test_final!$C$5,Genetic_test_final!$C$14,Genetic_test_final!$C$20)</c:f>
              <c:numCache>
                <c:formatCode>General</c:formatCode>
                <c:ptCount val="4"/>
                <c:pt idx="0">
                  <c:v>5.8135750000000005E-7</c:v>
                </c:pt>
                <c:pt idx="1">
                  <c:v>5.5230600000000005E-7</c:v>
                </c:pt>
                <c:pt idx="2">
                  <c:v>7.0563849999999997E-7</c:v>
                </c:pt>
                <c:pt idx="3">
                  <c:v>6.1857599999999997E-7</c:v>
                </c:pt>
              </c:numCache>
            </c:numRef>
          </c:yVal>
          <c:smooth val="0"/>
          <c:extLst>
            <c:ext xmlns:c16="http://schemas.microsoft.com/office/drawing/2014/chart" uri="{C3380CC4-5D6E-409C-BE32-E72D297353CC}">
              <c16:uniqueId val="{00000000-482A-4153-96C4-02BFDB9222A5}"/>
            </c:ext>
          </c:extLst>
        </c:ser>
        <c:ser>
          <c:idx val="1"/>
          <c:order val="1"/>
          <c:tx>
            <c:strRef>
              <c:f>Genetic_test_final!$A$6</c:f>
              <c:strCache>
                <c:ptCount val="1"/>
                <c:pt idx="0">
                  <c:v>alloc_test_genetic_t2_weighted2</c:v>
                </c:pt>
              </c:strCache>
            </c:strRef>
          </c:tx>
          <c:spPr>
            <a:ln w="25400" cap="rnd">
              <a:noFill/>
              <a:round/>
            </a:ln>
            <a:effectLst/>
          </c:spPr>
          <c:marker>
            <c:symbol val="circle"/>
            <c:size val="5"/>
            <c:spPr>
              <a:solidFill>
                <a:srgbClr val="00B050"/>
              </a:solidFill>
              <a:ln w="9525">
                <a:solidFill>
                  <a:srgbClr val="00B050"/>
                </a:solidFill>
              </a:ln>
              <a:effectLst/>
            </c:spPr>
          </c:marker>
          <c:xVal>
            <c:numRef>
              <c:f>Genetic_test_final!$H$1:$K$1</c:f>
              <c:numCache>
                <c:formatCode>General</c:formatCode>
                <c:ptCount val="4"/>
                <c:pt idx="0">
                  <c:v>1</c:v>
                </c:pt>
                <c:pt idx="1">
                  <c:v>2</c:v>
                </c:pt>
                <c:pt idx="2">
                  <c:v>3</c:v>
                </c:pt>
                <c:pt idx="3">
                  <c:v>4</c:v>
                </c:pt>
              </c:numCache>
            </c:numRef>
          </c:xVal>
          <c:yVal>
            <c:numRef>
              <c:f>(Genetic_test_final!$C$11,Genetic_test_final!$C$6,Genetic_test_final!$C$19,Genetic_test_final!$C$18)</c:f>
              <c:numCache>
                <c:formatCode>General</c:formatCode>
                <c:ptCount val="4"/>
                <c:pt idx="0">
                  <c:v>5.8135750000000005E-7</c:v>
                </c:pt>
                <c:pt idx="1">
                  <c:v>5.5896899999999995E-7</c:v>
                </c:pt>
                <c:pt idx="2">
                  <c:v>7.1782799999999996E-7</c:v>
                </c:pt>
                <c:pt idx="3">
                  <c:v>6.1757300000000002E-7</c:v>
                </c:pt>
              </c:numCache>
            </c:numRef>
          </c:yVal>
          <c:smooth val="0"/>
          <c:extLst>
            <c:ext xmlns:c16="http://schemas.microsoft.com/office/drawing/2014/chart" uri="{C3380CC4-5D6E-409C-BE32-E72D297353CC}">
              <c16:uniqueId val="{00000001-482A-4153-96C4-02BFDB9222A5}"/>
            </c:ext>
          </c:extLst>
        </c:ser>
        <c:ser>
          <c:idx val="2"/>
          <c:order val="2"/>
          <c:tx>
            <c:strRef>
              <c:f>Genetic_test_final!$A$7</c:f>
              <c:strCache>
                <c:ptCount val="1"/>
                <c:pt idx="0">
                  <c:v>alloc_test_genetic_t2_hamming_load2</c:v>
                </c:pt>
              </c:strCache>
            </c:strRef>
          </c:tx>
          <c:spPr>
            <a:ln w="25400" cap="rnd">
              <a:noFill/>
              <a:round/>
            </a:ln>
            <a:effectLst/>
          </c:spPr>
          <c:marker>
            <c:symbol val="circle"/>
            <c:size val="5"/>
            <c:spPr>
              <a:solidFill>
                <a:srgbClr val="00B050"/>
              </a:solidFill>
              <a:ln w="9525">
                <a:solidFill>
                  <a:srgbClr val="00B050"/>
                </a:solidFill>
              </a:ln>
              <a:effectLst/>
            </c:spPr>
          </c:marker>
          <c:xVal>
            <c:numRef>
              <c:f>Genetic_test_final!$H$1:$K$1</c:f>
              <c:numCache>
                <c:formatCode>General</c:formatCode>
                <c:ptCount val="4"/>
                <c:pt idx="0">
                  <c:v>1</c:v>
                </c:pt>
                <c:pt idx="1">
                  <c:v>2</c:v>
                </c:pt>
                <c:pt idx="2">
                  <c:v>3</c:v>
                </c:pt>
                <c:pt idx="3">
                  <c:v>4</c:v>
                </c:pt>
              </c:numCache>
            </c:numRef>
          </c:xVal>
          <c:yVal>
            <c:numRef>
              <c:f>(Genetic_test_final!$C$25,Genetic_test_final!$C$7,Genetic_test_final!$C$22)</c:f>
              <c:numCache>
                <c:formatCode>General</c:formatCode>
                <c:ptCount val="3"/>
                <c:pt idx="0">
                  <c:v>6.8619549999999997E-7</c:v>
                </c:pt>
                <c:pt idx="1">
                  <c:v>6.0718550000000001E-7</c:v>
                </c:pt>
                <c:pt idx="2">
                  <c:v>7.2091100000000004E-7</c:v>
                </c:pt>
              </c:numCache>
            </c:numRef>
          </c:yVal>
          <c:smooth val="0"/>
          <c:extLst>
            <c:ext xmlns:c16="http://schemas.microsoft.com/office/drawing/2014/chart" uri="{C3380CC4-5D6E-409C-BE32-E72D297353CC}">
              <c16:uniqueId val="{00000002-482A-4153-96C4-02BFDB9222A5}"/>
            </c:ext>
          </c:extLst>
        </c:ser>
        <c:ser>
          <c:idx val="3"/>
          <c:order val="3"/>
          <c:tx>
            <c:strRef>
              <c:f>Genetic_test_final!$A$8</c:f>
              <c:strCache>
                <c:ptCount val="1"/>
                <c:pt idx="0">
                  <c:v>alloc_test_genetic_t2_hamming</c:v>
                </c:pt>
              </c:strCache>
            </c:strRef>
          </c:tx>
          <c:spPr>
            <a:ln w="25400" cap="rnd">
              <a:noFill/>
              <a:round/>
            </a:ln>
            <a:effectLst/>
          </c:spPr>
          <c:marker>
            <c:symbol val="circle"/>
            <c:size val="5"/>
            <c:spPr>
              <a:solidFill>
                <a:srgbClr val="00B050"/>
              </a:solidFill>
              <a:ln w="9525">
                <a:solidFill>
                  <a:srgbClr val="00B050"/>
                </a:solidFill>
              </a:ln>
              <a:effectLst/>
            </c:spPr>
          </c:marker>
          <c:xVal>
            <c:numRef>
              <c:f>Genetic_test_final!$H$1:$K$1</c:f>
              <c:numCache>
                <c:formatCode>General</c:formatCode>
                <c:ptCount val="4"/>
                <c:pt idx="0">
                  <c:v>1</c:v>
                </c:pt>
                <c:pt idx="1">
                  <c:v>2</c:v>
                </c:pt>
                <c:pt idx="2">
                  <c:v>3</c:v>
                </c:pt>
                <c:pt idx="3">
                  <c:v>4</c:v>
                </c:pt>
              </c:numCache>
            </c:numRef>
          </c:xVal>
          <c:yVal>
            <c:numRef>
              <c:f>(Genetic_test_final!$C$9,Genetic_test_final!$C$8,Genetic_test_final!$C$16,Genetic_test_final!$C$17)</c:f>
              <c:numCache>
                <c:formatCode>General</c:formatCode>
                <c:ptCount val="4"/>
                <c:pt idx="0">
                  <c:v>5.8135750000000005E-7</c:v>
                </c:pt>
                <c:pt idx="1">
                  <c:v>6.1427850000000003E-7</c:v>
                </c:pt>
                <c:pt idx="2">
                  <c:v>6.7540499999999995E-7</c:v>
                </c:pt>
                <c:pt idx="3">
                  <c:v>6.1757300000000002E-7</c:v>
                </c:pt>
              </c:numCache>
            </c:numRef>
          </c:yVal>
          <c:smooth val="0"/>
          <c:extLst>
            <c:ext xmlns:c16="http://schemas.microsoft.com/office/drawing/2014/chart" uri="{C3380CC4-5D6E-409C-BE32-E72D297353CC}">
              <c16:uniqueId val="{00000003-482A-4153-96C4-02BFDB9222A5}"/>
            </c:ext>
          </c:extLst>
        </c:ser>
        <c:ser>
          <c:idx val="5"/>
          <c:order val="4"/>
          <c:tx>
            <c:strRef>
              <c:f>Genetic_test_final!$A$13</c:f>
              <c:strCache>
                <c:ptCount val="1"/>
                <c:pt idx="0">
                  <c:v>genetischer Algorithmus</c:v>
                </c:pt>
              </c:strCache>
            </c:strRef>
          </c:tx>
          <c:spPr>
            <a:ln w="25400" cap="rnd">
              <a:noFill/>
              <a:round/>
            </a:ln>
            <a:effectLst/>
          </c:spPr>
          <c:marker>
            <c:symbol val="circle"/>
            <c:size val="5"/>
            <c:spPr>
              <a:solidFill>
                <a:srgbClr val="00B050"/>
              </a:solidFill>
              <a:ln w="9525">
                <a:solidFill>
                  <a:srgbClr val="00B050"/>
                </a:solidFill>
              </a:ln>
              <a:effectLst/>
            </c:spPr>
          </c:marker>
          <c:xVal>
            <c:numRef>
              <c:f>Genetic_test_final!$H$1:$K$1</c:f>
              <c:numCache>
                <c:formatCode>General</c:formatCode>
                <c:ptCount val="4"/>
                <c:pt idx="0">
                  <c:v>1</c:v>
                </c:pt>
                <c:pt idx="1">
                  <c:v>2</c:v>
                </c:pt>
                <c:pt idx="2">
                  <c:v>3</c:v>
                </c:pt>
                <c:pt idx="3">
                  <c:v>4</c:v>
                </c:pt>
              </c:numCache>
            </c:numRef>
          </c:xVal>
          <c:yVal>
            <c:numRef>
              <c:f>(Genetic_test_final!$C$15,Genetic_test_final!$C$13,Genetic_test_final!$C$23,Genetic_test_final!$C$26)</c:f>
              <c:numCache>
                <c:formatCode>General</c:formatCode>
                <c:ptCount val="4"/>
                <c:pt idx="0">
                  <c:v>6.4953950000000002E-7</c:v>
                </c:pt>
                <c:pt idx="1">
                  <c:v>6.4402549999999996E-7</c:v>
                </c:pt>
                <c:pt idx="2">
                  <c:v>6.9449000000000002E-7</c:v>
                </c:pt>
                <c:pt idx="3">
                  <c:v>6.1857599999999997E-7</c:v>
                </c:pt>
              </c:numCache>
            </c:numRef>
          </c:yVal>
          <c:smooth val="0"/>
          <c:extLst>
            <c:ext xmlns:c16="http://schemas.microsoft.com/office/drawing/2014/chart" uri="{C3380CC4-5D6E-409C-BE32-E72D297353CC}">
              <c16:uniqueId val="{00000004-482A-4153-96C4-02BFDB9222A5}"/>
            </c:ext>
          </c:extLst>
        </c:ser>
        <c:dLbls>
          <c:showLegendKey val="0"/>
          <c:showVal val="0"/>
          <c:showCatName val="0"/>
          <c:showSerName val="0"/>
          <c:showPercent val="0"/>
          <c:showBubbleSize val="0"/>
        </c:dLbls>
        <c:axId val="598676592"/>
        <c:axId val="598681184"/>
      </c:scatterChart>
      <c:scatterChart>
        <c:scatterStyle val="smoothMarker"/>
        <c:varyColors val="0"/>
        <c:ser>
          <c:idx val="6"/>
          <c:order val="5"/>
          <c:tx>
            <c:strRef>
              <c:f>Genetic_test_final!$A$27</c:f>
              <c:strCache>
                <c:ptCount val="1"/>
                <c:pt idx="0">
                  <c:v>Heuristik neu</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Genetic_test_final!$H$1:$K$1</c:f>
              <c:numCache>
                <c:formatCode>General</c:formatCode>
                <c:ptCount val="4"/>
                <c:pt idx="0">
                  <c:v>1</c:v>
                </c:pt>
                <c:pt idx="1">
                  <c:v>2</c:v>
                </c:pt>
                <c:pt idx="2">
                  <c:v>3</c:v>
                </c:pt>
                <c:pt idx="3">
                  <c:v>4</c:v>
                </c:pt>
              </c:numCache>
            </c:numRef>
          </c:xVal>
          <c:yVal>
            <c:numRef>
              <c:f>(Genetic_test_final!$C$27,Genetic_test_final!$C$29,Genetic_test_final!$C$31,Genetic_test_final!$C$33)</c:f>
              <c:numCache>
                <c:formatCode>General</c:formatCode>
                <c:ptCount val="4"/>
                <c:pt idx="0">
                  <c:v>6.8619549999999997E-7</c:v>
                </c:pt>
                <c:pt idx="1">
                  <c:v>6.4402549999999996E-7</c:v>
                </c:pt>
                <c:pt idx="2">
                  <c:v>8.1745800000000001E-7</c:v>
                </c:pt>
                <c:pt idx="3">
                  <c:v>6.1857599999999997E-7</c:v>
                </c:pt>
              </c:numCache>
            </c:numRef>
          </c:yVal>
          <c:smooth val="1"/>
          <c:extLst>
            <c:ext xmlns:c16="http://schemas.microsoft.com/office/drawing/2014/chart" uri="{C3380CC4-5D6E-409C-BE32-E72D297353CC}">
              <c16:uniqueId val="{00000005-482A-4153-96C4-02BFDB9222A5}"/>
            </c:ext>
          </c:extLst>
        </c:ser>
        <c:ser>
          <c:idx val="7"/>
          <c:order val="6"/>
          <c:tx>
            <c:strRef>
              <c:f>Genetic_test_final!$A$28</c:f>
              <c:strCache>
                <c:ptCount val="1"/>
                <c:pt idx="0">
                  <c:v>Heuristik alt</c:v>
                </c:pt>
              </c:strCache>
            </c:strRef>
          </c:tx>
          <c:spPr>
            <a:ln w="19050" cap="rnd">
              <a:solidFill>
                <a:srgbClr val="C00000"/>
              </a:solidFill>
              <a:round/>
            </a:ln>
            <a:effectLst/>
          </c:spPr>
          <c:marker>
            <c:symbol val="circle"/>
            <c:size val="5"/>
            <c:spPr>
              <a:solidFill>
                <a:srgbClr val="C00000"/>
              </a:solidFill>
              <a:ln w="9525">
                <a:solidFill>
                  <a:srgbClr val="C00000"/>
                </a:solidFill>
              </a:ln>
              <a:effectLst/>
            </c:spPr>
          </c:marker>
          <c:xVal>
            <c:numRef>
              <c:f>Genetic_test_final!$H$1:$K$1</c:f>
              <c:numCache>
                <c:formatCode>General</c:formatCode>
                <c:ptCount val="4"/>
                <c:pt idx="0">
                  <c:v>1</c:v>
                </c:pt>
                <c:pt idx="1">
                  <c:v>2</c:v>
                </c:pt>
                <c:pt idx="2">
                  <c:v>3</c:v>
                </c:pt>
                <c:pt idx="3">
                  <c:v>4</c:v>
                </c:pt>
              </c:numCache>
            </c:numRef>
          </c:xVal>
          <c:yVal>
            <c:numRef>
              <c:f>(Genetic_test_final!$C$28,Genetic_test_final!$C$30,Genetic_test_final!$C$32,Genetic_test_final!$C$34)</c:f>
              <c:numCache>
                <c:formatCode>General</c:formatCode>
                <c:ptCount val="4"/>
                <c:pt idx="0">
                  <c:v>9.4216599999999997E-7</c:v>
                </c:pt>
                <c:pt idx="1">
                  <c:v>1.003269E-6</c:v>
                </c:pt>
                <c:pt idx="2">
                  <c:v>1.2762899999999999E-6</c:v>
                </c:pt>
                <c:pt idx="3">
                  <c:v>1.5327705000000001E-6</c:v>
                </c:pt>
              </c:numCache>
            </c:numRef>
          </c:yVal>
          <c:smooth val="1"/>
          <c:extLst>
            <c:ext xmlns:c16="http://schemas.microsoft.com/office/drawing/2014/chart" uri="{C3380CC4-5D6E-409C-BE32-E72D297353CC}">
              <c16:uniqueId val="{00000006-482A-4153-96C4-02BFDB9222A5}"/>
            </c:ext>
          </c:extLst>
        </c:ser>
        <c:dLbls>
          <c:showLegendKey val="0"/>
          <c:showVal val="0"/>
          <c:showCatName val="0"/>
          <c:showSerName val="0"/>
          <c:showPercent val="0"/>
          <c:showBubbleSize val="0"/>
        </c:dLbls>
        <c:axId val="598676592"/>
        <c:axId val="598681184"/>
      </c:scatterChart>
      <c:valAx>
        <c:axId val="598676592"/>
        <c:scaling>
          <c:orientation val="minMax"/>
          <c:max val="5"/>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Testprogramme</a:t>
                </a:r>
              </a:p>
            </c:rich>
          </c:tx>
          <c:layout>
            <c:manualLayout>
              <c:xMode val="edge"/>
              <c:yMode val="edge"/>
              <c:x val="0.41880541308483221"/>
              <c:y val="0.94076296728893538"/>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98681184"/>
        <c:crosses val="autoZero"/>
        <c:crossBetween val="midCat"/>
        <c:majorUnit val="1"/>
      </c:valAx>
      <c:valAx>
        <c:axId val="598681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Schaltleistung [W]</a:t>
                </a:r>
              </a:p>
            </c:rich>
          </c:tx>
          <c:layout>
            <c:manualLayout>
              <c:xMode val="edge"/>
              <c:yMode val="edge"/>
              <c:x val="8.8060034988714508E-3"/>
              <c:y val="0.34564367089688625"/>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98676592"/>
        <c:crosses val="autoZero"/>
        <c:crossBetween val="midCat"/>
      </c:valAx>
      <c:spPr>
        <a:noFill/>
        <a:ln>
          <a:noFill/>
        </a:ln>
        <a:effectLst/>
      </c:spPr>
    </c:plotArea>
    <c:legend>
      <c:legendPos val="r"/>
      <c:legendEntry>
        <c:idx val="0"/>
        <c:delete val="1"/>
      </c:legendEntry>
      <c:legendEntry>
        <c:idx val="1"/>
        <c:delete val="1"/>
      </c:legendEntry>
      <c:legendEntry>
        <c:idx val="2"/>
        <c:delete val="1"/>
      </c:legendEntry>
      <c:legendEntry>
        <c:idx val="3"/>
        <c:delete val="1"/>
      </c:legendEntry>
      <c:layout>
        <c:manualLayout>
          <c:xMode val="edge"/>
          <c:yMode val="edge"/>
          <c:x val="0.82598191977030022"/>
          <c:y val="0.3320034100596761"/>
          <c:w val="0.174018035589588"/>
          <c:h val="0.2783473293459801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8A3FABC-3780-4F68-84BD-39BD54B294EC}" type="datetimeFigureOut">
              <a:rPr lang="en-US" smtClean="0"/>
              <a:pPr/>
              <a:t>11/2/2017</a:t>
            </a:fld>
            <a:endParaRPr lang="en-US"/>
          </a:p>
        </p:txBody>
      </p:sp>
      <p:sp>
        <p:nvSpPr>
          <p:cNvPr id="4" name="Fußzeilenplatzhalt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139CF723-F320-4A7D-94E4-AAD788E4EE12}" type="slidenum">
              <a:rPr lang="en-US" smtClean="0"/>
              <a:pPr/>
              <a:t>‹Nr.›</a:t>
            </a:fld>
            <a:endParaRPr lang="en-US"/>
          </a:p>
        </p:txBody>
      </p:sp>
    </p:spTree>
    <p:extLst>
      <p:ext uri="{BB962C8B-B14F-4D97-AF65-F5344CB8AC3E}">
        <p14:creationId xmlns:p14="http://schemas.microsoft.com/office/powerpoint/2010/main" val="2928543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962D6903-D881-4FA6-A21E-ABC873CB4FE8}" type="datetimeFigureOut">
              <a:rPr lang="en-US" smtClean="0"/>
              <a:pPr/>
              <a:t>11/2/2017</a:t>
            </a:fld>
            <a:endParaRPr lang="en-US"/>
          </a:p>
        </p:txBody>
      </p:sp>
      <p:sp>
        <p:nvSpPr>
          <p:cNvPr id="4" name="Folienbildplatzhalt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869E2870-AA96-4A2A-B012-8930BFB0F7BD}" type="slidenum">
              <a:rPr lang="en-US" smtClean="0"/>
              <a:pPr/>
              <a:t>‹Nr.›</a:t>
            </a:fld>
            <a:endParaRPr lang="en-US"/>
          </a:p>
        </p:txBody>
      </p:sp>
    </p:spTree>
    <p:extLst>
      <p:ext uri="{BB962C8B-B14F-4D97-AF65-F5344CB8AC3E}">
        <p14:creationId xmlns:p14="http://schemas.microsoft.com/office/powerpoint/2010/main" val="1010629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a:t>
            </a:r>
            <a:r>
              <a:rPr lang="de-DE" baseline="0" dirty="0"/>
              <a:t> Deutschland allein leben 1,88 Millionen mit einer Hörhilfe dazu kommen  1,39 Millionen die kein Hörgerät tragen obwohl diese darauf angewiesen wären. Warum ???</a:t>
            </a:r>
          </a:p>
          <a:p>
            <a:r>
              <a:rPr lang="de-DE" baseline="0" dirty="0"/>
              <a:t>Dies zeigt das dies ein immer wichtiges Themengebiet ist. Entwickler stehen dabei vor dem großen Problem dass die Geräte immer mehr  Funktionen auf weisen sollen und dem Nutzer ein noch besseres </a:t>
            </a:r>
            <a:r>
              <a:rPr lang="de-DE" baseline="0" dirty="0" err="1"/>
              <a:t>Hörerlebebnis</a:t>
            </a:r>
            <a:r>
              <a:rPr lang="de-DE" baseline="0" dirty="0"/>
              <a:t> zu ermöglichen, zeitgleich sollen die Geräte eine hohe Akkulaufzeit aufweisen . Da die Geräte immer kleiner werden ist ein Ausweichen auf eine größere Batterie nicht möglich und eine Verlustleistungsoptimierung ist notwendig und genau mit diesem Themengebiet befasst sich diese Arbeit.</a:t>
            </a:r>
            <a:endParaRPr lang="de-DE" noProof="0" dirty="0"/>
          </a:p>
          <a:p>
            <a:endParaRPr lang="de-DE" noProof="0"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a:t>
            </a:fld>
            <a:endParaRPr lang="en-US"/>
          </a:p>
        </p:txBody>
      </p:sp>
    </p:spTree>
    <p:extLst>
      <p:ext uri="{BB962C8B-B14F-4D97-AF65-F5344CB8AC3E}">
        <p14:creationId xmlns:p14="http://schemas.microsoft.com/office/powerpoint/2010/main" val="3681593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10</a:t>
            </a:fld>
            <a:endParaRPr lang="en-US"/>
          </a:p>
        </p:txBody>
      </p:sp>
    </p:spTree>
    <p:extLst>
      <p:ext uri="{BB962C8B-B14F-4D97-AF65-F5344CB8AC3E}">
        <p14:creationId xmlns:p14="http://schemas.microsoft.com/office/powerpoint/2010/main" val="1861576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11</a:t>
            </a:fld>
            <a:endParaRPr lang="en-US"/>
          </a:p>
        </p:txBody>
      </p:sp>
    </p:spTree>
    <p:extLst>
      <p:ext uri="{BB962C8B-B14F-4D97-AF65-F5344CB8AC3E}">
        <p14:creationId xmlns:p14="http://schemas.microsoft.com/office/powerpoint/2010/main" val="1988651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12</a:t>
            </a:fld>
            <a:endParaRPr lang="en-US"/>
          </a:p>
        </p:txBody>
      </p:sp>
    </p:spTree>
    <p:extLst>
      <p:ext uri="{BB962C8B-B14F-4D97-AF65-F5344CB8AC3E}">
        <p14:creationId xmlns:p14="http://schemas.microsoft.com/office/powerpoint/2010/main" val="3657271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13</a:t>
            </a:fld>
            <a:endParaRPr lang="en-US"/>
          </a:p>
        </p:txBody>
      </p:sp>
    </p:spTree>
    <p:extLst>
      <p:ext uri="{BB962C8B-B14F-4D97-AF65-F5344CB8AC3E}">
        <p14:creationId xmlns:p14="http://schemas.microsoft.com/office/powerpoint/2010/main" val="2288422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14</a:t>
            </a:fld>
            <a:endParaRPr lang="en-US"/>
          </a:p>
        </p:txBody>
      </p:sp>
    </p:spTree>
    <p:extLst>
      <p:ext uri="{BB962C8B-B14F-4D97-AF65-F5344CB8AC3E}">
        <p14:creationId xmlns:p14="http://schemas.microsoft.com/office/powerpoint/2010/main" val="1094959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15</a:t>
            </a:fld>
            <a:endParaRPr lang="en-US"/>
          </a:p>
        </p:txBody>
      </p:sp>
    </p:spTree>
    <p:extLst>
      <p:ext uri="{BB962C8B-B14F-4D97-AF65-F5344CB8AC3E}">
        <p14:creationId xmlns:p14="http://schemas.microsoft.com/office/powerpoint/2010/main" val="1214984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16</a:t>
            </a:fld>
            <a:endParaRPr lang="en-US"/>
          </a:p>
        </p:txBody>
      </p:sp>
    </p:spTree>
    <p:extLst>
      <p:ext uri="{BB962C8B-B14F-4D97-AF65-F5344CB8AC3E}">
        <p14:creationId xmlns:p14="http://schemas.microsoft.com/office/powerpoint/2010/main" val="620133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20</a:t>
            </a:fld>
            <a:endParaRPr lang="en-US"/>
          </a:p>
        </p:txBody>
      </p:sp>
    </p:spTree>
    <p:extLst>
      <p:ext uri="{BB962C8B-B14F-4D97-AF65-F5344CB8AC3E}">
        <p14:creationId xmlns:p14="http://schemas.microsoft.com/office/powerpoint/2010/main" val="420471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21</a:t>
            </a:fld>
            <a:endParaRPr lang="en-US"/>
          </a:p>
        </p:txBody>
      </p:sp>
    </p:spTree>
    <p:extLst>
      <p:ext uri="{BB962C8B-B14F-4D97-AF65-F5344CB8AC3E}">
        <p14:creationId xmlns:p14="http://schemas.microsoft.com/office/powerpoint/2010/main" val="585671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22</a:t>
            </a:fld>
            <a:endParaRPr lang="en-US"/>
          </a:p>
        </p:txBody>
      </p:sp>
    </p:spTree>
    <p:extLst>
      <p:ext uri="{BB962C8B-B14F-4D97-AF65-F5344CB8AC3E}">
        <p14:creationId xmlns:p14="http://schemas.microsoft.com/office/powerpoint/2010/main" val="419497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a:t>Der in dieser Arbeit verfolgte Ansatz will ich ihnen in dieser Präsentation kurz schildern. Diese Präsentation ist dabei so gegliedert, dass Zuerst auf den Ausgangsstatus und die Besonderheiten des verwendeten Prozessor eingegangen . Danach wird die zu optimierende Register-Allokation in das </a:t>
            </a:r>
            <a:r>
              <a:rPr lang="de-DE" baseline="0" dirty="0" err="1"/>
              <a:t>Scheduling</a:t>
            </a:r>
            <a:r>
              <a:rPr lang="de-DE" baseline="0" dirty="0"/>
              <a:t> eingeordnet und gezeigt wie diese funktioniert. Im Anschluss zeige ich ihnen wie ich eine Optimierung der Register-Adressierung mittels Heuristik und genetischem Algorithmus implementiert wurde. Um die Ergebnisse aus der Implementierung vergleichen zu können gehen ich auf das Verlustleistungsanalysetool ein. Im Anschluss zeige ich ihnen welche Hardware-Anpassungen am Prozessor vorgenommen wurden um die Optimierung der Software zu gewährleisten. Darauf hin wird anhand von Testfällen die implementierten Algorithmen evaluiert und gezeigt welches Einsparungspotential sich draus ergibt. Zum Ende der Präsentation werden zwei reale Testfälle und deren Einsparung aufgezeigt.</a:t>
            </a:r>
            <a:endParaRPr lang="de-DE" dirty="0"/>
          </a:p>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2</a:t>
            </a:fld>
            <a:endParaRPr lang="en-US"/>
          </a:p>
        </p:txBody>
      </p:sp>
    </p:spTree>
    <p:extLst>
      <p:ext uri="{BB962C8B-B14F-4D97-AF65-F5344CB8AC3E}">
        <p14:creationId xmlns:p14="http://schemas.microsoft.com/office/powerpoint/2010/main" val="178624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26</a:t>
            </a:fld>
            <a:endParaRPr lang="en-US"/>
          </a:p>
        </p:txBody>
      </p:sp>
    </p:spTree>
    <p:extLst>
      <p:ext uri="{BB962C8B-B14F-4D97-AF65-F5344CB8AC3E}">
        <p14:creationId xmlns:p14="http://schemas.microsoft.com/office/powerpoint/2010/main" val="4119034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Gewichtete </a:t>
            </a:r>
            <a:r>
              <a:rPr lang="de-DE" dirty="0" err="1"/>
              <a:t>Hamming</a:t>
            </a:r>
            <a:r>
              <a:rPr lang="de-DE" dirty="0"/>
              <a:t>-Distanz</a:t>
            </a:r>
            <a:r>
              <a:rPr lang="de-DE" baseline="0" dirty="0"/>
              <a:t> raus</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28</a:t>
            </a:fld>
            <a:endParaRPr lang="en-US"/>
          </a:p>
        </p:txBody>
      </p:sp>
    </p:spTree>
    <p:extLst>
      <p:ext uri="{BB962C8B-B14F-4D97-AF65-F5344CB8AC3E}">
        <p14:creationId xmlns:p14="http://schemas.microsoft.com/office/powerpoint/2010/main" val="889532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32</a:t>
            </a:fld>
            <a:endParaRPr lang="en-US"/>
          </a:p>
        </p:txBody>
      </p:sp>
    </p:spTree>
    <p:extLst>
      <p:ext uri="{BB962C8B-B14F-4D97-AF65-F5344CB8AC3E}">
        <p14:creationId xmlns:p14="http://schemas.microsoft.com/office/powerpoint/2010/main" val="2211328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err="1"/>
              <a:t>Fuer</a:t>
            </a:r>
            <a:r>
              <a:rPr lang="de-DE" baseline="0" dirty="0"/>
              <a:t> diese Arbeit wurde der hier am Institut entwickelte ASIP VLIW SIMD Prozessor KAVUVAKA eingesetzt. Dieser Besitzt 2 </a:t>
            </a:r>
            <a:r>
              <a:rPr lang="de-DE" baseline="0" dirty="0" err="1"/>
              <a:t>Piplinestufen</a:t>
            </a:r>
            <a:r>
              <a:rPr lang="de-DE" baseline="0" dirty="0"/>
              <a:t> und 2 </a:t>
            </a:r>
            <a:r>
              <a:rPr lang="de-DE" baseline="0" dirty="0" err="1"/>
              <a:t>Issue</a:t>
            </a:r>
            <a:r>
              <a:rPr lang="de-DE" baseline="0" dirty="0"/>
              <a:t>-Slots sowie ein 4kB Register-File. Da dieser Prozessor bereits auf in Hardware optimiert ist, befasst sich diese Arbeit mit der Optimierung der Software. Bei der Aufteilung der Gesamtleistung ist auffällig, dass das Register-File mit ca. 65 % den größten Teil des Prozessors ausmacht und demnach für eine Optimierung lukrativ macht. Das Schaubild zeigt hierbei das Register-File welches in zwei Teile geteilt wird um ein Schreiben und Lesen von zwei Instruktionen zeitgleich ermöglicht. Dadurch besitzt das Register sehr viele Adress-Ports. Genau an dieser Stelle soll eine Optimierung der Verlustleistung herbeigeführt werden. Da die Verlustleistung proportional zu den </a:t>
            </a:r>
            <a:r>
              <a:rPr lang="de-DE" baseline="0" dirty="0" err="1"/>
              <a:t>Schaltaktivitaeten</a:t>
            </a:r>
            <a:r>
              <a:rPr lang="de-DE" baseline="0" dirty="0"/>
              <a:t> steigt ist eine optimale Adressierung der Register ausschlaggebend für die Verlustleistung des Prozessors.</a:t>
            </a:r>
            <a:endParaRPr lang="de-DE" dirty="0"/>
          </a:p>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3</a:t>
            </a:fld>
            <a:endParaRPr lang="en-US"/>
          </a:p>
        </p:txBody>
      </p:sp>
    </p:spTree>
    <p:extLst>
      <p:ext uri="{BB962C8B-B14F-4D97-AF65-F5344CB8AC3E}">
        <p14:creationId xmlns:p14="http://schemas.microsoft.com/office/powerpoint/2010/main" val="2270758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Um</a:t>
            </a:r>
            <a:r>
              <a:rPr lang="de-DE" baseline="0" dirty="0"/>
              <a:t> die Adressen frei wählen zu können sind temporäre Register oder auch virtuelle Register genannt nötige. Diese Register können immer dann eingesetzt werden, wenn die Variable nur kurze Zeit im Code existiert und dem Programmierer egal ist wo im Register der Wert abgespeichert wird. Dies wird im Assembler Code mit einem x gekennzeichnet dadurch ist eine Übersichtlichkeit im Code gegeben und die Register-Allokation kann selbst ein freies Register verwenden. Dieser Freiheitsgrad wird in dieser Arbeit ausgenutzt.  Die Beiden Assembler </a:t>
            </a:r>
            <a:r>
              <a:rPr lang="de-DE" baseline="0" dirty="0" err="1"/>
              <a:t>befehele</a:t>
            </a:r>
            <a:r>
              <a:rPr lang="de-DE" baseline="0" dirty="0"/>
              <a:t> zeigen den Einsatz eines </a:t>
            </a:r>
            <a:r>
              <a:rPr lang="de-DE" baseline="0" dirty="0" err="1"/>
              <a:t>sollchen</a:t>
            </a:r>
            <a:r>
              <a:rPr lang="de-DE" baseline="0" dirty="0"/>
              <a:t> virtuellen Registers. Dort wird eine ADD </a:t>
            </a:r>
            <a:r>
              <a:rPr lang="de-DE" baseline="0" dirty="0" err="1"/>
              <a:t>operation</a:t>
            </a:r>
            <a:r>
              <a:rPr lang="de-DE" baseline="0" dirty="0"/>
              <a:t> </a:t>
            </a:r>
            <a:r>
              <a:rPr lang="de-DE" baseline="0" dirty="0" err="1"/>
              <a:t>ausgefuert</a:t>
            </a:r>
            <a:r>
              <a:rPr lang="de-DE" baseline="0" dirty="0"/>
              <a:t> und in einem virtuellen Register gespeichert. Nun kann die Register Allokation frei entscheiden wo die Variable allokiert wird. Dabei sind die Adressen gesperrt die bereits von physikalischen Registern belegt sind diese sind hier grau hinterlegt. Aus </a:t>
            </a:r>
            <a:r>
              <a:rPr lang="de-DE" baseline="0" dirty="0" err="1"/>
              <a:t>uebersichlichkeit</a:t>
            </a:r>
            <a:r>
              <a:rPr lang="de-DE" baseline="0" dirty="0"/>
              <a:t> soll hier nur ein Register mit 6 Adressen verwendet werden.</a:t>
            </a:r>
            <a:endParaRPr lang="de-DE" dirty="0"/>
          </a:p>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4</a:t>
            </a:fld>
            <a:endParaRPr lang="en-US"/>
          </a:p>
        </p:txBody>
      </p:sp>
    </p:spTree>
    <p:extLst>
      <p:ext uri="{BB962C8B-B14F-4D97-AF65-F5344CB8AC3E}">
        <p14:creationId xmlns:p14="http://schemas.microsoft.com/office/powerpoint/2010/main" val="330633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5</a:t>
            </a:fld>
            <a:endParaRPr lang="en-US"/>
          </a:p>
        </p:txBody>
      </p:sp>
    </p:spTree>
    <p:extLst>
      <p:ext uri="{BB962C8B-B14F-4D97-AF65-F5344CB8AC3E}">
        <p14:creationId xmlns:p14="http://schemas.microsoft.com/office/powerpoint/2010/main" val="2744240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6</a:t>
            </a:fld>
            <a:endParaRPr lang="en-US"/>
          </a:p>
        </p:txBody>
      </p:sp>
    </p:spTree>
    <p:extLst>
      <p:ext uri="{BB962C8B-B14F-4D97-AF65-F5344CB8AC3E}">
        <p14:creationId xmlns:p14="http://schemas.microsoft.com/office/powerpoint/2010/main" val="3282979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7</a:t>
            </a:fld>
            <a:endParaRPr lang="en-US"/>
          </a:p>
        </p:txBody>
      </p:sp>
    </p:spTree>
    <p:extLst>
      <p:ext uri="{BB962C8B-B14F-4D97-AF65-F5344CB8AC3E}">
        <p14:creationId xmlns:p14="http://schemas.microsoft.com/office/powerpoint/2010/main" val="3214113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8</a:t>
            </a:fld>
            <a:endParaRPr lang="en-US"/>
          </a:p>
        </p:txBody>
      </p:sp>
    </p:spTree>
    <p:extLst>
      <p:ext uri="{BB962C8B-B14F-4D97-AF65-F5344CB8AC3E}">
        <p14:creationId xmlns:p14="http://schemas.microsoft.com/office/powerpoint/2010/main" val="1057312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9</a:t>
            </a:fld>
            <a:endParaRPr lang="en-US"/>
          </a:p>
        </p:txBody>
      </p:sp>
    </p:spTree>
    <p:extLst>
      <p:ext uri="{BB962C8B-B14F-4D97-AF65-F5344CB8AC3E}">
        <p14:creationId xmlns:p14="http://schemas.microsoft.com/office/powerpoint/2010/main" val="41539149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5" name="Rectangle 13"/>
          <p:cNvSpPr>
            <a:spLocks noChangeArrowheads="1"/>
          </p:cNvSpPr>
          <p:nvPr/>
        </p:nvSpPr>
        <p:spPr bwMode="auto">
          <a:xfrm>
            <a:off x="0" y="6318250"/>
            <a:ext cx="9144000" cy="539750"/>
          </a:xfrm>
          <a:prstGeom prst="rect">
            <a:avLst/>
          </a:prstGeom>
          <a:solidFill>
            <a:srgbClr val="DCDEDE"/>
          </a:solidFill>
          <a:ln w="9525">
            <a:noFill/>
            <a:miter lim="800000"/>
            <a:headEnd/>
            <a:tailEnd/>
          </a:ln>
        </p:spPr>
        <p:txBody>
          <a:bodyPr wrap="none" anchor="ctr"/>
          <a:lstStyle/>
          <a:p>
            <a:pPr>
              <a:defRPr/>
            </a:pPr>
            <a:endParaRPr lang="de-DE">
              <a:ea typeface="ＭＳ Ｐゴシック" pitchFamily="1" charset="-128"/>
            </a:endParaRPr>
          </a:p>
        </p:txBody>
      </p:sp>
      <p:pic>
        <p:nvPicPr>
          <p:cNvPr id="6" name="Picture 21" descr="luh_logo_rgb_ppt"/>
          <p:cNvPicPr>
            <a:picLocks noChangeAspect="1" noChangeArrowheads="1"/>
          </p:cNvPicPr>
          <p:nvPr/>
        </p:nvPicPr>
        <p:blipFill>
          <a:blip r:embed="rId2" cstate="print"/>
          <a:srcRect/>
          <a:stretch>
            <a:fillRect/>
          </a:stretch>
        </p:blipFill>
        <p:spPr bwMode="auto">
          <a:xfrm>
            <a:off x="6396038" y="225425"/>
            <a:ext cx="2519362" cy="723900"/>
          </a:xfrm>
          <a:prstGeom prst="rect">
            <a:avLst/>
          </a:prstGeom>
          <a:noFill/>
          <a:ln w="9525">
            <a:noFill/>
            <a:miter lim="800000"/>
            <a:headEnd/>
            <a:tailEnd/>
          </a:ln>
        </p:spPr>
      </p:pic>
      <p:sp>
        <p:nvSpPr>
          <p:cNvPr id="7" name="Text Box 23"/>
          <p:cNvSpPr txBox="1">
            <a:spLocks noChangeArrowheads="1"/>
          </p:cNvSpPr>
          <p:nvPr/>
        </p:nvSpPr>
        <p:spPr bwMode="auto">
          <a:xfrm>
            <a:off x="1676400" y="767350"/>
            <a:ext cx="2641600" cy="244682"/>
          </a:xfrm>
          <a:prstGeom prst="rect">
            <a:avLst/>
          </a:prstGeom>
          <a:noFill/>
          <a:ln w="9525">
            <a:noFill/>
            <a:miter lim="800000"/>
            <a:headEnd/>
            <a:tailEnd/>
          </a:ln>
          <a:effectLst/>
        </p:spPr>
        <p:txBody>
          <a:bodyPr wrap="square" anchor="b">
            <a:spAutoFit/>
          </a:bodyPr>
          <a:lstStyle/>
          <a:p>
            <a:pPr>
              <a:lnSpc>
                <a:spcPct val="90000"/>
              </a:lnSpc>
              <a:defRPr/>
            </a:pPr>
            <a:r>
              <a:rPr lang="de-DE" sz="1100" b="0" i="0" u="none" strike="noStrike" kern="1200" baseline="0" dirty="0">
                <a:solidFill>
                  <a:schemeClr val="tx1"/>
                </a:solidFill>
                <a:latin typeface="+mj-lt"/>
                <a:ea typeface="MS PGothic" pitchFamily="34" charset="-128"/>
                <a:cs typeface="+mn-cs"/>
              </a:rPr>
              <a:t>Institut für Mikroelektronische Systeme</a:t>
            </a:r>
            <a:endParaRPr lang="de-DE" sz="1100" b="1" dirty="0">
              <a:latin typeface="+mj-lt"/>
              <a:ea typeface="ＭＳ Ｐゴシック" pitchFamily="1" charset="-128"/>
            </a:endParaRPr>
          </a:p>
        </p:txBody>
      </p:sp>
      <p:pic>
        <p:nvPicPr>
          <p:cNvPr id="8" name="Picture 22" descr="Y:\doc\Vorlagen\corporatedesign\IMS_Logo\ims_logo_bildmarke.tif"/>
          <p:cNvPicPr>
            <a:picLocks noChangeAspect="1" noChangeArrowheads="1"/>
          </p:cNvPicPr>
          <p:nvPr/>
        </p:nvPicPr>
        <p:blipFill>
          <a:blip r:embed="rId3" cstate="print"/>
          <a:srcRect/>
          <a:stretch>
            <a:fillRect/>
          </a:stretch>
        </p:blipFill>
        <p:spPr bwMode="auto">
          <a:xfrm>
            <a:off x="503238" y="129382"/>
            <a:ext cx="876300" cy="882650"/>
          </a:xfrm>
          <a:prstGeom prst="rect">
            <a:avLst/>
          </a:prstGeom>
          <a:noFill/>
          <a:ln w="9525">
            <a:noFill/>
            <a:miter lim="800000"/>
            <a:headEnd/>
            <a:tailEnd/>
          </a:ln>
        </p:spPr>
      </p:pic>
      <p:sp>
        <p:nvSpPr>
          <p:cNvPr id="3074" name="Rectangle 2"/>
          <p:cNvSpPr>
            <a:spLocks noGrp="1" noChangeArrowheads="1"/>
          </p:cNvSpPr>
          <p:nvPr>
            <p:ph type="ctrTitle"/>
          </p:nvPr>
        </p:nvSpPr>
        <p:spPr>
          <a:xfrm>
            <a:off x="503238" y="1411288"/>
            <a:ext cx="8412162" cy="612775"/>
          </a:xfrm>
        </p:spPr>
        <p:txBody>
          <a:bodyPr/>
          <a:lstStyle>
            <a:lvl1pPr>
              <a:defRPr sz="3200"/>
            </a:lvl1pPr>
          </a:lstStyle>
          <a:p>
            <a:r>
              <a:rPr lang="de-DE" dirty="0"/>
              <a:t>Titelmasterformat durch Klicken bearbeiten</a:t>
            </a:r>
          </a:p>
        </p:txBody>
      </p:sp>
      <p:sp>
        <p:nvSpPr>
          <p:cNvPr id="3075" name="Rectangle 3"/>
          <p:cNvSpPr>
            <a:spLocks noGrp="1" noChangeArrowheads="1"/>
          </p:cNvSpPr>
          <p:nvPr>
            <p:ph type="subTitle" idx="1"/>
          </p:nvPr>
        </p:nvSpPr>
        <p:spPr>
          <a:xfrm>
            <a:off x="609600" y="6400800"/>
            <a:ext cx="8305800" cy="381000"/>
          </a:xfrm>
        </p:spPr>
        <p:txBody>
          <a:bodyPr/>
          <a:lstStyle>
            <a:lvl1pPr marL="0" indent="0">
              <a:buFont typeface="Wingdings" pitchFamily="2" charset="2"/>
              <a:buNone/>
              <a:defRPr sz="1600" b="1"/>
            </a:lvl1pPr>
          </a:lstStyle>
          <a:p>
            <a:r>
              <a:rPr lang="de-DE" dirty="0"/>
              <a:t>Formatvorlage des Untertitelmasters durch Klicken bearbeiten</a:t>
            </a:r>
          </a:p>
        </p:txBody>
      </p:sp>
      <p:pic>
        <p:nvPicPr>
          <p:cNvPr id="9" name="Picture 5" descr="appel4_banner"/>
          <p:cNvPicPr>
            <a:picLocks noChangeAspect="1" noChangeArrowheads="1"/>
          </p:cNvPicPr>
          <p:nvPr/>
        </p:nvPicPr>
        <p:blipFill>
          <a:blip r:embed="rId4" cstate="print"/>
          <a:srcRect r="17618"/>
          <a:stretch>
            <a:fillRect/>
          </a:stretch>
        </p:blipFill>
        <p:spPr bwMode="auto">
          <a:xfrm>
            <a:off x="0" y="3905691"/>
            <a:ext cx="6413501" cy="2410972"/>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13550" y="765175"/>
            <a:ext cx="2101850" cy="55594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03238" y="765175"/>
            <a:ext cx="6157912" cy="55594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p:cNvSpPr>
            <a:spLocks noGrp="1"/>
          </p:cNvSpPr>
          <p:nvPr>
            <p:ph type="title"/>
          </p:nvPr>
        </p:nvSpPr>
        <p:spPr/>
        <p:txBody>
          <a:bodyPr/>
          <a:lstStyle/>
          <a:p>
            <a:r>
              <a:rPr lang="de-DE" dirty="0"/>
              <a:t>Titelmasterformat durch Klicken bearbeiten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Titelmasterformat durch Klicken bearbeiten</a:t>
            </a:r>
            <a:endParaRPr lang="de-DE"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03238" y="1665288"/>
            <a:ext cx="4129087" cy="4659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784725" y="1665288"/>
            <a:ext cx="4130675" cy="4659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0" y="6477000"/>
            <a:ext cx="9144000" cy="381000"/>
          </a:xfrm>
          <a:prstGeom prst="rect">
            <a:avLst/>
          </a:prstGeom>
          <a:solidFill>
            <a:srgbClr val="DCDEDE"/>
          </a:solidFill>
          <a:ln w="9525">
            <a:noFill/>
            <a:miter lim="800000"/>
            <a:headEnd/>
            <a:tailEnd/>
          </a:ln>
        </p:spPr>
        <p:txBody>
          <a:bodyPr wrap="none" anchor="ctr"/>
          <a:lstStyle/>
          <a:p>
            <a:pPr>
              <a:defRPr/>
            </a:pPr>
            <a:endParaRPr lang="de-DE" dirty="0">
              <a:ea typeface="ＭＳ Ｐゴシック" pitchFamily="1" charset="-128"/>
            </a:endParaRPr>
          </a:p>
        </p:txBody>
      </p:sp>
      <p:sp>
        <p:nvSpPr>
          <p:cNvPr id="1027" name="Rectangle 2"/>
          <p:cNvSpPr>
            <a:spLocks noGrp="1" noChangeArrowheads="1"/>
          </p:cNvSpPr>
          <p:nvPr>
            <p:ph type="title"/>
          </p:nvPr>
        </p:nvSpPr>
        <p:spPr bwMode="auto">
          <a:xfrm>
            <a:off x="503238" y="765175"/>
            <a:ext cx="8412162" cy="828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noProof="0" dirty="0"/>
              <a:t>Mastertitelformat bearbeiten</a:t>
            </a:r>
            <a:br>
              <a:rPr lang="de-DE" noProof="0" dirty="0"/>
            </a:br>
            <a:endParaRPr lang="de-DE" noProof="0" dirty="0"/>
          </a:p>
        </p:txBody>
      </p:sp>
      <p:sp>
        <p:nvSpPr>
          <p:cNvPr id="1028" name="Rectangle 3"/>
          <p:cNvSpPr>
            <a:spLocks noGrp="1" noChangeArrowheads="1"/>
          </p:cNvSpPr>
          <p:nvPr>
            <p:ph type="body" idx="1"/>
          </p:nvPr>
        </p:nvSpPr>
        <p:spPr bwMode="auto">
          <a:xfrm>
            <a:off x="503238" y="1665288"/>
            <a:ext cx="8412162" cy="4659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7" name="Rectangle 13"/>
          <p:cNvSpPr>
            <a:spLocks noChangeArrowheads="1"/>
          </p:cNvSpPr>
          <p:nvPr/>
        </p:nvSpPr>
        <p:spPr bwMode="auto">
          <a:xfrm>
            <a:off x="7512050" y="6477000"/>
            <a:ext cx="1403350" cy="76200"/>
          </a:xfrm>
          <a:prstGeom prst="rect">
            <a:avLst/>
          </a:prstGeom>
          <a:solidFill>
            <a:srgbClr val="B1C91F"/>
          </a:solidFill>
          <a:ln w="9525">
            <a:noFill/>
            <a:miter lim="800000"/>
            <a:headEnd/>
            <a:tailEnd/>
          </a:ln>
        </p:spPr>
        <p:txBody>
          <a:bodyPr wrap="none" anchor="ctr"/>
          <a:lstStyle/>
          <a:p>
            <a:pPr>
              <a:defRPr/>
            </a:pPr>
            <a:endParaRPr lang="de-DE">
              <a:ea typeface="ＭＳ Ｐゴシック" pitchFamily="1" charset="-128"/>
            </a:endParaRPr>
          </a:p>
        </p:txBody>
      </p:sp>
      <p:sp>
        <p:nvSpPr>
          <p:cNvPr id="1039" name="Rectangle 15"/>
          <p:cNvSpPr>
            <a:spLocks noChangeArrowheads="1"/>
          </p:cNvSpPr>
          <p:nvPr/>
        </p:nvSpPr>
        <p:spPr bwMode="auto">
          <a:xfrm>
            <a:off x="555625" y="6532563"/>
            <a:ext cx="8359775" cy="304800"/>
          </a:xfrm>
          <a:prstGeom prst="rect">
            <a:avLst/>
          </a:prstGeom>
          <a:noFill/>
          <a:ln w="9525">
            <a:noFill/>
            <a:miter lim="800000"/>
            <a:headEnd/>
            <a:tailEnd/>
          </a:ln>
        </p:spPr>
        <p:txBody>
          <a:bodyPr/>
          <a:lstStyle/>
          <a:p>
            <a:pPr>
              <a:tabLst>
                <a:tab pos="0" algn="l"/>
                <a:tab pos="3227388" algn="ctr"/>
                <a:tab pos="8158163" algn="r"/>
              </a:tabLst>
              <a:defRPr/>
            </a:pPr>
            <a:r>
              <a:rPr lang="de-DE" sz="1200" dirty="0">
                <a:latin typeface="Agfa Rotis Sans Serif" pitchFamily="2" charset="0"/>
                <a:ea typeface="ＭＳ Ｐゴシック" pitchFamily="1" charset="-128"/>
              </a:rPr>
              <a:t>		</a:t>
            </a:r>
            <a:r>
              <a:rPr lang="de-DE" sz="1200" b="1" dirty="0">
                <a:latin typeface="Agfa Rotis Sans Serif" pitchFamily="2" charset="0"/>
                <a:ea typeface="ＭＳ Ｐゴシック" pitchFamily="1" charset="-128"/>
              </a:rPr>
              <a:t>Ren</a:t>
            </a:r>
            <a:r>
              <a:rPr lang="de-DE" sz="1200" b="1" kern="1200" dirty="0">
                <a:solidFill>
                  <a:schemeClr val="tx1"/>
                </a:solidFill>
                <a:latin typeface="Agfa Rotis Sans Serif" pitchFamily="2" charset="0"/>
                <a:ea typeface="ＭＳ Ｐゴシック" pitchFamily="1" charset="-128"/>
                <a:cs typeface="+mn-cs"/>
              </a:rPr>
              <a:t>é</a:t>
            </a:r>
            <a:r>
              <a:rPr lang="de-DE" sz="1200" b="1" dirty="0">
                <a:latin typeface="Agfa Rotis Sans Serif" pitchFamily="2" charset="0"/>
                <a:ea typeface="ＭＳ Ｐゴシック" pitchFamily="1" charset="-128"/>
              </a:rPr>
              <a:t> Weinmann,</a:t>
            </a:r>
            <a:r>
              <a:rPr lang="de-DE" sz="1200" b="1" baseline="0" dirty="0">
                <a:latin typeface="Agfa Rotis Sans Serif" pitchFamily="2" charset="0"/>
                <a:ea typeface="ＭＳ Ｐゴシック" pitchFamily="1" charset="-128"/>
              </a:rPr>
              <a:t> </a:t>
            </a:r>
            <a:r>
              <a:rPr lang="en-US" sz="1200" b="1" baseline="0" dirty="0">
                <a:latin typeface="Agfa Rotis Sans Serif" pitchFamily="2" charset="0"/>
                <a:ea typeface="ＭＳ Ｐゴシック" pitchFamily="1" charset="-128"/>
              </a:rPr>
              <a:t>13.November 2017</a:t>
            </a:r>
            <a:r>
              <a:rPr lang="de-DE" sz="1200" dirty="0">
                <a:latin typeface="Agfa Rotis Sans Serif" pitchFamily="2" charset="0"/>
                <a:ea typeface="ＭＳ Ｐゴシック" pitchFamily="1" charset="-128"/>
              </a:rPr>
              <a:t>	Seite </a:t>
            </a:r>
            <a:fld id="{67A15276-874C-44ED-9CE2-081BB3C2FFE5}" type="slidenum">
              <a:rPr lang="de-DE" sz="1200" smtClean="0">
                <a:latin typeface="Agfa Rotis Sans Serif" pitchFamily="2" charset="0"/>
                <a:ea typeface="ＭＳ Ｐゴシック" pitchFamily="1" charset="-128"/>
              </a:rPr>
              <a:pPr>
                <a:tabLst>
                  <a:tab pos="0" algn="l"/>
                  <a:tab pos="3227388" algn="ctr"/>
                  <a:tab pos="8158163" algn="r"/>
                </a:tabLst>
                <a:defRPr/>
              </a:pPr>
              <a:t>‹Nr.›</a:t>
            </a:fld>
            <a:endParaRPr lang="de-DE" sz="1200" dirty="0">
              <a:latin typeface="Agfa Rotis Sans Serif" pitchFamily="2" charset="0"/>
              <a:ea typeface="ＭＳ Ｐゴシック" pitchFamily="1" charset="-128"/>
            </a:endParaRPr>
          </a:p>
          <a:p>
            <a:pPr algn="ctr">
              <a:defRPr/>
            </a:pPr>
            <a:endParaRPr lang="de-DE" sz="1200" dirty="0">
              <a:latin typeface="Agfa Rotis Sans Serif" pitchFamily="2" charset="0"/>
              <a:ea typeface="ＭＳ Ｐゴシック" pitchFamily="1" charset="-128"/>
            </a:endParaRPr>
          </a:p>
        </p:txBody>
      </p:sp>
      <p:pic>
        <p:nvPicPr>
          <p:cNvPr id="1031" name="Picture 19" descr="luh_logo_rgb_ppt"/>
          <p:cNvPicPr>
            <a:picLocks noChangeAspect="1" noChangeArrowheads="1"/>
          </p:cNvPicPr>
          <p:nvPr/>
        </p:nvPicPr>
        <p:blipFill>
          <a:blip r:embed="rId13" cstate="print"/>
          <a:srcRect/>
          <a:stretch>
            <a:fillRect/>
          </a:stretch>
        </p:blipFill>
        <p:spPr bwMode="auto">
          <a:xfrm>
            <a:off x="7513638" y="230188"/>
            <a:ext cx="1403350" cy="403225"/>
          </a:xfrm>
          <a:prstGeom prst="rect">
            <a:avLst/>
          </a:prstGeom>
          <a:noFill/>
          <a:ln w="9525">
            <a:noFill/>
            <a:miter lim="800000"/>
            <a:headEnd/>
            <a:tailEnd/>
          </a:ln>
        </p:spPr>
      </p:pic>
      <p:sp>
        <p:nvSpPr>
          <p:cNvPr id="1045" name="Text Box 21"/>
          <p:cNvSpPr txBox="1">
            <a:spLocks noChangeArrowheads="1"/>
          </p:cNvSpPr>
          <p:nvPr/>
        </p:nvSpPr>
        <p:spPr bwMode="auto">
          <a:xfrm>
            <a:off x="792956" y="478747"/>
            <a:ext cx="6264275" cy="227691"/>
          </a:xfrm>
          <a:prstGeom prst="rect">
            <a:avLst/>
          </a:prstGeom>
          <a:noFill/>
          <a:ln w="9525">
            <a:noFill/>
            <a:miter lim="800000"/>
            <a:headEnd/>
            <a:tailEnd/>
          </a:ln>
          <a:effectLst/>
        </p:spPr>
        <p:txBody>
          <a:bodyPr anchor="b">
            <a:spAutoFit/>
          </a:bodyPr>
          <a:lstStyle/>
          <a:p>
            <a:pPr>
              <a:lnSpc>
                <a:spcPct val="70000"/>
              </a:lnSpc>
              <a:defRPr/>
            </a:pPr>
            <a:r>
              <a:rPr lang="de-DE" sz="1200" b="1" dirty="0">
                <a:latin typeface="+mj-lt"/>
                <a:ea typeface="ＭＳ Ｐゴシック" pitchFamily="1" charset="-128"/>
              </a:rPr>
              <a:t>        </a:t>
            </a:r>
            <a:r>
              <a:rPr lang="de-DE" sz="1200" b="0" i="0" u="none" strike="noStrike" kern="1200" baseline="0" dirty="0">
                <a:solidFill>
                  <a:schemeClr val="tx1"/>
                </a:solidFill>
                <a:latin typeface="+mj-lt"/>
                <a:ea typeface="MS PGothic" pitchFamily="34" charset="-128"/>
                <a:cs typeface="+mn-cs"/>
              </a:rPr>
              <a:t>Institut für Mikroelektronische Systeme</a:t>
            </a:r>
            <a:endParaRPr lang="de-DE" sz="1200" b="1" dirty="0">
              <a:latin typeface="+mj-lt"/>
              <a:ea typeface="ＭＳ Ｐゴシック" pitchFamily="1" charset="-128"/>
            </a:endParaRPr>
          </a:p>
        </p:txBody>
      </p:sp>
      <p:pic>
        <p:nvPicPr>
          <p:cNvPr id="2" name="Picture 22" descr="Y:\doc\Vorlagen\corporatedesign\IMS_Logo\ims_logo_bildmarke.tif"/>
          <p:cNvPicPr>
            <a:picLocks noChangeAspect="1" noChangeArrowheads="1"/>
          </p:cNvPicPr>
          <p:nvPr/>
        </p:nvPicPr>
        <p:blipFill>
          <a:blip r:embed="rId14" cstate="print"/>
          <a:srcRect/>
          <a:stretch>
            <a:fillRect/>
          </a:stretch>
        </p:blipFill>
        <p:spPr bwMode="auto">
          <a:xfrm>
            <a:off x="555625" y="192881"/>
            <a:ext cx="474662" cy="4778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dt="0"/>
  <p:txStyles>
    <p:titleStyle>
      <a:lvl1pPr algn="l" rtl="0" eaLnBrk="1" fontAlgn="base" hangingPunct="1">
        <a:lnSpc>
          <a:spcPct val="80000"/>
        </a:lnSpc>
        <a:spcBef>
          <a:spcPct val="0"/>
        </a:spcBef>
        <a:spcAft>
          <a:spcPct val="0"/>
        </a:spcAft>
        <a:defRPr sz="2800" b="1">
          <a:solidFill>
            <a:srgbClr val="00519E"/>
          </a:solidFill>
          <a:latin typeface="+mj-lt"/>
          <a:ea typeface="MS PGothic" pitchFamily="34" charset="-128"/>
          <a:cs typeface="+mj-cs"/>
        </a:defRPr>
      </a:lvl1pPr>
      <a:lvl2pPr algn="l" rtl="0" eaLnBrk="1" fontAlgn="base" hangingPunct="1">
        <a:lnSpc>
          <a:spcPct val="80000"/>
        </a:lnSpc>
        <a:spcBef>
          <a:spcPct val="0"/>
        </a:spcBef>
        <a:spcAft>
          <a:spcPct val="0"/>
        </a:spcAft>
        <a:defRPr sz="2800" b="1">
          <a:solidFill>
            <a:srgbClr val="00519E"/>
          </a:solidFill>
          <a:latin typeface="Agfa Rotis Sans Serif" pitchFamily="2" charset="0"/>
          <a:ea typeface="MS PGothic" pitchFamily="34" charset="-128"/>
        </a:defRPr>
      </a:lvl2pPr>
      <a:lvl3pPr algn="l" rtl="0" eaLnBrk="1" fontAlgn="base" hangingPunct="1">
        <a:lnSpc>
          <a:spcPct val="80000"/>
        </a:lnSpc>
        <a:spcBef>
          <a:spcPct val="0"/>
        </a:spcBef>
        <a:spcAft>
          <a:spcPct val="0"/>
        </a:spcAft>
        <a:defRPr sz="2800" b="1">
          <a:solidFill>
            <a:srgbClr val="00519E"/>
          </a:solidFill>
          <a:latin typeface="Agfa Rotis Sans Serif" pitchFamily="2" charset="0"/>
          <a:ea typeface="MS PGothic" pitchFamily="34" charset="-128"/>
        </a:defRPr>
      </a:lvl3pPr>
      <a:lvl4pPr algn="l" rtl="0" eaLnBrk="1" fontAlgn="base" hangingPunct="1">
        <a:lnSpc>
          <a:spcPct val="80000"/>
        </a:lnSpc>
        <a:spcBef>
          <a:spcPct val="0"/>
        </a:spcBef>
        <a:spcAft>
          <a:spcPct val="0"/>
        </a:spcAft>
        <a:defRPr sz="2800" b="1">
          <a:solidFill>
            <a:srgbClr val="00519E"/>
          </a:solidFill>
          <a:latin typeface="Agfa Rotis Sans Serif" pitchFamily="2" charset="0"/>
          <a:ea typeface="MS PGothic" pitchFamily="34" charset="-128"/>
        </a:defRPr>
      </a:lvl4pPr>
      <a:lvl5pPr algn="l" rtl="0" eaLnBrk="1" fontAlgn="base" hangingPunct="1">
        <a:lnSpc>
          <a:spcPct val="80000"/>
        </a:lnSpc>
        <a:spcBef>
          <a:spcPct val="0"/>
        </a:spcBef>
        <a:spcAft>
          <a:spcPct val="0"/>
        </a:spcAft>
        <a:defRPr sz="2800" b="1">
          <a:solidFill>
            <a:srgbClr val="00519E"/>
          </a:solidFill>
          <a:latin typeface="Agfa Rotis Sans Serif" pitchFamily="2" charset="0"/>
          <a:ea typeface="MS PGothic" pitchFamily="34" charset="-128"/>
        </a:defRPr>
      </a:lvl5pPr>
      <a:lvl6pPr marL="457200" algn="l" rtl="0" eaLnBrk="1" fontAlgn="base" hangingPunct="1">
        <a:lnSpc>
          <a:spcPct val="80000"/>
        </a:lnSpc>
        <a:spcBef>
          <a:spcPct val="0"/>
        </a:spcBef>
        <a:spcAft>
          <a:spcPct val="0"/>
        </a:spcAft>
        <a:defRPr sz="2800" b="1">
          <a:solidFill>
            <a:srgbClr val="00519E"/>
          </a:solidFill>
          <a:latin typeface="Agfa Rotis Sans Serif" pitchFamily="2" charset="0"/>
          <a:ea typeface="ＭＳ Ｐゴシック" pitchFamily="1" charset="-128"/>
        </a:defRPr>
      </a:lvl6pPr>
      <a:lvl7pPr marL="914400" algn="l" rtl="0" eaLnBrk="1" fontAlgn="base" hangingPunct="1">
        <a:lnSpc>
          <a:spcPct val="80000"/>
        </a:lnSpc>
        <a:spcBef>
          <a:spcPct val="0"/>
        </a:spcBef>
        <a:spcAft>
          <a:spcPct val="0"/>
        </a:spcAft>
        <a:defRPr sz="2800" b="1">
          <a:solidFill>
            <a:srgbClr val="00519E"/>
          </a:solidFill>
          <a:latin typeface="Agfa Rotis Sans Serif" pitchFamily="2" charset="0"/>
          <a:ea typeface="ＭＳ Ｐゴシック" pitchFamily="1" charset="-128"/>
        </a:defRPr>
      </a:lvl7pPr>
      <a:lvl8pPr marL="1371600" algn="l" rtl="0" eaLnBrk="1" fontAlgn="base" hangingPunct="1">
        <a:lnSpc>
          <a:spcPct val="80000"/>
        </a:lnSpc>
        <a:spcBef>
          <a:spcPct val="0"/>
        </a:spcBef>
        <a:spcAft>
          <a:spcPct val="0"/>
        </a:spcAft>
        <a:defRPr sz="2800" b="1">
          <a:solidFill>
            <a:srgbClr val="00519E"/>
          </a:solidFill>
          <a:latin typeface="Agfa Rotis Sans Serif" pitchFamily="2" charset="0"/>
          <a:ea typeface="ＭＳ Ｐゴシック" pitchFamily="1" charset="-128"/>
        </a:defRPr>
      </a:lvl8pPr>
      <a:lvl9pPr marL="1828800" algn="l" rtl="0" eaLnBrk="1" fontAlgn="base" hangingPunct="1">
        <a:lnSpc>
          <a:spcPct val="80000"/>
        </a:lnSpc>
        <a:spcBef>
          <a:spcPct val="0"/>
        </a:spcBef>
        <a:spcAft>
          <a:spcPct val="0"/>
        </a:spcAft>
        <a:defRPr sz="2800" b="1">
          <a:solidFill>
            <a:srgbClr val="00519E"/>
          </a:solidFill>
          <a:latin typeface="Agfa Rotis Sans Serif" pitchFamily="2" charset="0"/>
          <a:ea typeface="ＭＳ Ｐゴシック" pitchFamily="1" charset="-128"/>
        </a:defRPr>
      </a:lvl9pPr>
    </p:titleStyle>
    <p:bodyStyle>
      <a:lvl1pPr marL="342900" indent="-342900" algn="l" rtl="0" eaLnBrk="1" fontAlgn="base" hangingPunct="1">
        <a:spcBef>
          <a:spcPct val="20000"/>
        </a:spcBef>
        <a:spcAft>
          <a:spcPct val="0"/>
        </a:spcAft>
        <a:buClr>
          <a:schemeClr val="bg2"/>
        </a:buClr>
        <a:buFont typeface="Wingdings" pitchFamily="2" charset="2"/>
        <a:buChar char="§"/>
        <a:defRPr sz="2400">
          <a:solidFill>
            <a:schemeClr val="tx1"/>
          </a:solidFill>
          <a:latin typeface="+mn-lt"/>
          <a:ea typeface="MS PGothic" pitchFamily="34" charset="-128"/>
          <a:cs typeface="+mn-cs"/>
        </a:defRPr>
      </a:lvl1pPr>
      <a:lvl2pPr marL="742950" indent="-285750" algn="l" rtl="0" eaLnBrk="1" fontAlgn="base" hangingPunct="1">
        <a:spcBef>
          <a:spcPct val="20000"/>
        </a:spcBef>
        <a:spcAft>
          <a:spcPct val="0"/>
        </a:spcAft>
        <a:buClr>
          <a:schemeClr val="bg2"/>
        </a:buClr>
        <a:buFont typeface="Wingdings" pitchFamily="2" charset="2"/>
        <a:buChar char="§"/>
        <a:defRPr sz="2400">
          <a:solidFill>
            <a:schemeClr val="tx1"/>
          </a:solidFill>
          <a:latin typeface="+mn-lt"/>
          <a:ea typeface="MS PGothic" pitchFamily="34" charset="-128"/>
        </a:defRPr>
      </a:lvl2pPr>
      <a:lvl3pPr marL="1143000" indent="-228600" algn="l" rtl="0" eaLnBrk="1" fontAlgn="base" hangingPunct="1">
        <a:spcBef>
          <a:spcPct val="20000"/>
        </a:spcBef>
        <a:spcAft>
          <a:spcPct val="0"/>
        </a:spcAft>
        <a:buClr>
          <a:schemeClr val="bg2"/>
        </a:buClr>
        <a:buFont typeface="Wingdings" pitchFamily="2" charset="2"/>
        <a:buChar char="§"/>
        <a:defRPr sz="2400">
          <a:solidFill>
            <a:schemeClr val="tx1"/>
          </a:solidFill>
          <a:latin typeface="+mn-lt"/>
          <a:ea typeface="MS PGothic" pitchFamily="34" charset="-128"/>
        </a:defRPr>
      </a:lvl3pPr>
      <a:lvl4pPr marL="1600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S PGothic" pitchFamily="34" charset="-128"/>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S PGothic" pitchFamily="34" charset="-128"/>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03238" y="1591592"/>
            <a:ext cx="8412162" cy="612775"/>
          </a:xfrm>
        </p:spPr>
        <p:txBody>
          <a:bodyPr/>
          <a:lstStyle/>
          <a:p>
            <a:r>
              <a:rPr lang="de-DE" sz="2800" b="0" dirty="0"/>
              <a:t>Verlustleistungsoptimierung von Registerzugriffen in</a:t>
            </a:r>
            <a:br>
              <a:rPr lang="de-DE" sz="2800" b="0" dirty="0"/>
            </a:br>
            <a:r>
              <a:rPr lang="de-DE" sz="2800" b="0" dirty="0"/>
              <a:t>einem Hörgeräteprozessor durch den Einsatz von</a:t>
            </a:r>
            <a:br>
              <a:rPr lang="de-DE" sz="2800" b="0" dirty="0"/>
            </a:br>
            <a:r>
              <a:rPr lang="de-DE" sz="2800" b="0" dirty="0"/>
              <a:t>genetischen Optimierungsalgorithmen</a:t>
            </a:r>
            <a:endParaRPr lang="en-US" sz="2400" dirty="0"/>
          </a:p>
        </p:txBody>
      </p:sp>
      <p:sp>
        <p:nvSpPr>
          <p:cNvPr id="3" name="Untertitel 2"/>
          <p:cNvSpPr>
            <a:spLocks noGrp="1"/>
          </p:cNvSpPr>
          <p:nvPr>
            <p:ph type="subTitle" idx="1"/>
          </p:nvPr>
        </p:nvSpPr>
        <p:spPr/>
        <p:txBody>
          <a:bodyPr/>
          <a:lstStyle/>
          <a:p>
            <a:pPr algn="ctr"/>
            <a:r>
              <a:rPr lang="de-DE" dirty="0"/>
              <a:t>Masterarbeit	René Weinmann</a:t>
            </a:r>
          </a:p>
        </p:txBody>
      </p:sp>
      <p:sp>
        <p:nvSpPr>
          <p:cNvPr id="4" name="Textfeld 3"/>
          <p:cNvSpPr txBox="1"/>
          <p:nvPr/>
        </p:nvSpPr>
        <p:spPr>
          <a:xfrm>
            <a:off x="3668234" y="2904709"/>
            <a:ext cx="5385914" cy="954107"/>
          </a:xfrm>
          <a:prstGeom prst="rect">
            <a:avLst/>
          </a:prstGeom>
          <a:noFill/>
        </p:spPr>
        <p:txBody>
          <a:bodyPr wrap="square" rtlCol="0">
            <a:spAutoFit/>
          </a:bodyPr>
          <a:lstStyle/>
          <a:p>
            <a:r>
              <a:rPr lang="de-DE" sz="1400" dirty="0"/>
              <a:t>Erstprüfer: Jun.-Prof. Dr.-Ing. Guillermo </a:t>
            </a:r>
            <a:r>
              <a:rPr lang="de-DE" sz="1400" dirty="0" err="1"/>
              <a:t>Payá-Vayá</a:t>
            </a:r>
            <a:endParaRPr lang="de-DE" sz="1400" dirty="0"/>
          </a:p>
          <a:p>
            <a:r>
              <a:rPr lang="de-DE" sz="1400" dirty="0"/>
              <a:t>Zweitprüfer: Prof. Dr.-Ing. Holger Blume</a:t>
            </a:r>
            <a:r>
              <a:rPr lang="de-DE" sz="1400" dirty="0">
                <a:latin typeface="+mn-lt"/>
              </a:rPr>
              <a:t>	</a:t>
            </a:r>
          </a:p>
          <a:p>
            <a:r>
              <a:rPr lang="de-DE" sz="1400" dirty="0"/>
              <a:t>Betreuer: Dipl.-Ing. Lukas Gerlach, M. Sc. Florian </a:t>
            </a:r>
            <a:r>
              <a:rPr lang="de-DE" sz="1400" dirty="0" err="1"/>
              <a:t>Giesemann</a:t>
            </a:r>
            <a:endParaRPr lang="de-DE" sz="1400" dirty="0"/>
          </a:p>
          <a:p>
            <a:r>
              <a:rPr lang="de-DE" sz="1400" dirty="0">
                <a:latin typeface="+mn-lt"/>
              </a:rPr>
              <a:t>	</a:t>
            </a:r>
          </a:p>
        </p:txBody>
      </p:sp>
    </p:spTree>
    <p:extLst>
      <p:ext uri="{BB962C8B-B14F-4D97-AF65-F5344CB8AC3E}">
        <p14:creationId xmlns:p14="http://schemas.microsoft.com/office/powerpoint/2010/main" val="2909822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2200967877"/>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34722287"/>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solidFill>
                      <a:srgbClr val="FF0000"/>
                    </a:solidFill>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1594560871"/>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1798553179"/>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3883792357"/>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solidFill>
                      <a:srgbClr val="FF0000"/>
                    </a:solidFill>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3163231151"/>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1999119831"/>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solidFill>
                      <a:srgbClr val="00509B"/>
                    </a:solidFill>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solidFill>
                      <a:srgbClr val="FF0000"/>
                    </a:solidFill>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
        <p:nvSpPr>
          <p:cNvPr id="8" name="Textfeld 7"/>
          <p:cNvSpPr txBox="1"/>
          <p:nvPr/>
        </p:nvSpPr>
        <p:spPr>
          <a:xfrm>
            <a:off x="7962900" y="3962400"/>
            <a:ext cx="482600" cy="707886"/>
          </a:xfrm>
          <a:prstGeom prst="rect">
            <a:avLst/>
          </a:prstGeom>
          <a:noFill/>
        </p:spPr>
        <p:txBody>
          <a:bodyPr wrap="square" rtlCol="0">
            <a:spAutoFit/>
          </a:bodyPr>
          <a:lstStyle/>
          <a:p>
            <a:r>
              <a:rPr lang="de-DE" sz="4000" dirty="0">
                <a:solidFill>
                  <a:srgbClr val="FF0000"/>
                </a:solidFill>
              </a:rPr>
              <a:t>?</a:t>
            </a:r>
          </a:p>
        </p:txBody>
      </p:sp>
    </p:spTree>
    <p:extLst>
      <p:ext uri="{BB962C8B-B14F-4D97-AF65-F5344CB8AC3E}">
        <p14:creationId xmlns:p14="http://schemas.microsoft.com/office/powerpoint/2010/main" val="1540993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Heuristik für die Register-Allokation</a:t>
            </a:r>
          </a:p>
        </p:txBody>
      </p:sp>
      <p:sp>
        <p:nvSpPr>
          <p:cNvPr id="17" name="Textfeld 16"/>
          <p:cNvSpPr txBox="1"/>
          <p:nvPr/>
        </p:nvSpPr>
        <p:spPr>
          <a:xfrm>
            <a:off x="503237" y="2085108"/>
            <a:ext cx="3329785" cy="461665"/>
          </a:xfrm>
          <a:prstGeom prst="rect">
            <a:avLst/>
          </a:prstGeom>
          <a:noFill/>
        </p:spPr>
        <p:txBody>
          <a:bodyPr wrap="square" rtlCol="0">
            <a:spAutoFit/>
          </a:bodyPr>
          <a:lstStyle/>
          <a:p>
            <a:r>
              <a:rPr lang="de-DE" dirty="0">
                <a:latin typeface="+mn-lt"/>
              </a:rPr>
              <a:t>Alte Heuristik</a:t>
            </a:r>
          </a:p>
        </p:txBody>
      </p:sp>
      <p:sp>
        <p:nvSpPr>
          <p:cNvPr id="15" name="Rechteck 14"/>
          <p:cNvSpPr/>
          <p:nvPr/>
        </p:nvSpPr>
        <p:spPr>
          <a:xfrm>
            <a:off x="503238" y="1256433"/>
            <a:ext cx="4572000" cy="830997"/>
          </a:xfrm>
          <a:prstGeom prst="rect">
            <a:avLst/>
          </a:prstGeom>
        </p:spPr>
        <p:txBody>
          <a:bodyPr>
            <a:spAutoFit/>
          </a:bodyPr>
          <a:lstStyle/>
          <a:p>
            <a:pPr marL="0" indent="0">
              <a:buNone/>
            </a:pPr>
            <a:r>
              <a:rPr lang="de-DE" b="1" dirty="0">
                <a:latin typeface="+mn-lt"/>
              </a:rPr>
              <a:t>ADD</a:t>
            </a:r>
            <a:r>
              <a:rPr lang="de-DE" dirty="0">
                <a:latin typeface="+mn-lt"/>
              </a:rPr>
              <a:t> VxR0 V0R0 V0R2</a:t>
            </a:r>
          </a:p>
          <a:p>
            <a:pPr marL="0" indent="0">
              <a:buNone/>
            </a:pPr>
            <a:r>
              <a:rPr lang="de-DE" b="1" dirty="0">
                <a:latin typeface="+mn-lt"/>
              </a:rPr>
              <a:t>OR</a:t>
            </a:r>
            <a:r>
              <a:rPr lang="de-DE" dirty="0">
                <a:latin typeface="+mn-lt"/>
              </a:rPr>
              <a:t>    VxR1 V1R1 V1R3</a:t>
            </a:r>
          </a:p>
        </p:txBody>
      </p:sp>
      <p:graphicFrame>
        <p:nvGraphicFramePr>
          <p:cNvPr id="16" name="Tabelle 15">
            <a:extLst>
              <a:ext uri="{FF2B5EF4-FFF2-40B4-BE49-F238E27FC236}">
                <a16:creationId xmlns:a16="http://schemas.microsoft.com/office/drawing/2014/main" id="{C6703E84-E44C-4429-8F85-1641F23974F8}"/>
              </a:ext>
            </a:extLst>
          </p:cNvPr>
          <p:cNvGraphicFramePr>
            <a:graphicFrameLocks noGrp="1"/>
          </p:cNvGraphicFramePr>
          <p:nvPr>
            <p:extLst>
              <p:ext uri="{D42A27DB-BD31-4B8C-83A1-F6EECF244321}">
                <p14:modId xmlns:p14="http://schemas.microsoft.com/office/powerpoint/2010/main" val="709091359"/>
              </p:ext>
            </p:extLst>
          </p:nvPr>
        </p:nvGraphicFramePr>
        <p:xfrm>
          <a:off x="503238" y="3253361"/>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rgbClr val="D6D6D6"/>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solidFill>
                      <a:srgbClr val="FF0000"/>
                    </a:solidFill>
                  </a:tcPr>
                </a:tc>
                <a:extLst>
                  <a:ext uri="{0D108BD9-81ED-4DB2-BD59-A6C34878D82A}">
                    <a16:rowId xmlns:a16="http://schemas.microsoft.com/office/drawing/2014/main" val="3031734940"/>
                  </a:ext>
                </a:extLst>
              </a:tr>
            </a:tbl>
          </a:graphicData>
        </a:graphic>
      </p:graphicFrame>
      <p:sp>
        <p:nvSpPr>
          <p:cNvPr id="19" name="Textfeld 18">
            <a:extLst>
              <a:ext uri="{FF2B5EF4-FFF2-40B4-BE49-F238E27FC236}">
                <a16:creationId xmlns:a16="http://schemas.microsoft.com/office/drawing/2014/main" id="{8F05C368-DA0E-4EF1-89E4-5C6A71AEEB6A}"/>
              </a:ext>
            </a:extLst>
          </p:cNvPr>
          <p:cNvSpPr txBox="1"/>
          <p:nvPr/>
        </p:nvSpPr>
        <p:spPr>
          <a:xfrm>
            <a:off x="503237" y="2827346"/>
            <a:ext cx="2377281" cy="461665"/>
          </a:xfrm>
          <a:prstGeom prst="rect">
            <a:avLst/>
          </a:prstGeom>
          <a:noFill/>
        </p:spPr>
        <p:txBody>
          <a:bodyPr wrap="square" rtlCol="0">
            <a:spAutoFit/>
          </a:bodyPr>
          <a:lstStyle/>
          <a:p>
            <a:r>
              <a:rPr lang="de-DE" dirty="0">
                <a:latin typeface="+mn-lt"/>
              </a:rPr>
              <a:t>Register-File 0</a:t>
            </a:r>
          </a:p>
        </p:txBody>
      </p:sp>
      <p:graphicFrame>
        <p:nvGraphicFramePr>
          <p:cNvPr id="20" name="Tabelle 19">
            <a:extLst>
              <a:ext uri="{FF2B5EF4-FFF2-40B4-BE49-F238E27FC236}">
                <a16:creationId xmlns:a16="http://schemas.microsoft.com/office/drawing/2014/main" id="{0C50626B-87C5-4C3D-9DD2-A1B61920FED9}"/>
              </a:ext>
            </a:extLst>
          </p:cNvPr>
          <p:cNvGraphicFramePr>
            <a:graphicFrameLocks noGrp="1"/>
          </p:cNvGraphicFramePr>
          <p:nvPr>
            <p:extLst>
              <p:ext uri="{D42A27DB-BD31-4B8C-83A1-F6EECF244321}">
                <p14:modId xmlns:p14="http://schemas.microsoft.com/office/powerpoint/2010/main" val="3178938956"/>
              </p:ext>
            </p:extLst>
          </p:nvPr>
        </p:nvGraphicFramePr>
        <p:xfrm>
          <a:off x="503238" y="4086005"/>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21" name="Textfeld 20">
            <a:extLst>
              <a:ext uri="{FF2B5EF4-FFF2-40B4-BE49-F238E27FC236}">
                <a16:creationId xmlns:a16="http://schemas.microsoft.com/office/drawing/2014/main" id="{3005D64A-F6BB-431C-B633-09C6F3D427DC}"/>
              </a:ext>
            </a:extLst>
          </p:cNvPr>
          <p:cNvSpPr txBox="1"/>
          <p:nvPr/>
        </p:nvSpPr>
        <p:spPr>
          <a:xfrm>
            <a:off x="503238" y="3695639"/>
            <a:ext cx="2377281" cy="461665"/>
          </a:xfrm>
          <a:prstGeom prst="rect">
            <a:avLst/>
          </a:prstGeom>
          <a:noFill/>
        </p:spPr>
        <p:txBody>
          <a:bodyPr wrap="square" rtlCol="0">
            <a:spAutoFit/>
          </a:bodyPr>
          <a:lstStyle/>
          <a:p>
            <a:r>
              <a:rPr lang="de-DE" dirty="0">
                <a:latin typeface="+mn-lt"/>
              </a:rPr>
              <a:t>Register-File 1</a:t>
            </a:r>
          </a:p>
        </p:txBody>
      </p:sp>
      <p:sp>
        <p:nvSpPr>
          <p:cNvPr id="22" name="Textfeld 21">
            <a:extLst>
              <a:ext uri="{FF2B5EF4-FFF2-40B4-BE49-F238E27FC236}">
                <a16:creationId xmlns:a16="http://schemas.microsoft.com/office/drawing/2014/main" id="{1C56C295-2607-44B1-983B-1D9483AE8F91}"/>
              </a:ext>
            </a:extLst>
          </p:cNvPr>
          <p:cNvSpPr txBox="1"/>
          <p:nvPr/>
        </p:nvSpPr>
        <p:spPr>
          <a:xfrm>
            <a:off x="503237" y="4670271"/>
            <a:ext cx="5825816" cy="1200329"/>
          </a:xfrm>
          <a:prstGeom prst="rect">
            <a:avLst/>
          </a:prstGeom>
          <a:noFill/>
        </p:spPr>
        <p:txBody>
          <a:bodyPr wrap="square" rtlCol="0">
            <a:spAutoFit/>
          </a:bodyPr>
          <a:lstStyle/>
          <a:p>
            <a:r>
              <a:rPr lang="de-DE" dirty="0">
                <a:latin typeface="+mn-lt"/>
              </a:rPr>
              <a:t>Adresse  0 	 </a:t>
            </a:r>
            <a:r>
              <a:rPr lang="de-DE" dirty="0">
                <a:latin typeface="+mn-lt"/>
                <a:sym typeface="Wingdings" panose="05000000000000000000" pitchFamily="2" charset="2"/>
              </a:rPr>
              <a:t></a:t>
            </a:r>
            <a:r>
              <a:rPr lang="de-DE" dirty="0">
                <a:latin typeface="+mn-lt"/>
              </a:rPr>
              <a:t>	5 </a:t>
            </a:r>
          </a:p>
          <a:p>
            <a:r>
              <a:rPr lang="de-DE" dirty="0">
                <a:latin typeface="+mn-lt"/>
              </a:rPr>
              <a:t>	     000 </a:t>
            </a:r>
            <a:r>
              <a:rPr lang="de-DE" dirty="0">
                <a:latin typeface="+mn-lt"/>
                <a:sym typeface="Wingdings" panose="05000000000000000000" pitchFamily="2" charset="2"/>
              </a:rPr>
              <a:t>	101 	</a:t>
            </a:r>
          </a:p>
          <a:p>
            <a:r>
              <a:rPr lang="de-DE" dirty="0" err="1">
                <a:latin typeface="+mn-lt"/>
                <a:sym typeface="Wingdings" panose="05000000000000000000" pitchFamily="2" charset="2"/>
              </a:rPr>
              <a:t>Hamming</a:t>
            </a:r>
            <a:r>
              <a:rPr lang="de-DE" dirty="0">
                <a:latin typeface="+mn-lt"/>
                <a:sym typeface="Wingdings" panose="05000000000000000000" pitchFamily="2" charset="2"/>
              </a:rPr>
              <a:t>-Distanz = 2</a:t>
            </a:r>
            <a:endParaRPr lang="de-DE" dirty="0">
              <a:latin typeface="+mn-lt"/>
            </a:endParaRPr>
          </a:p>
        </p:txBody>
      </p:sp>
      <p:graphicFrame>
        <p:nvGraphicFramePr>
          <p:cNvPr id="23" name="Tabelle 22">
            <a:extLst>
              <a:ext uri="{FF2B5EF4-FFF2-40B4-BE49-F238E27FC236}">
                <a16:creationId xmlns:a16="http://schemas.microsoft.com/office/drawing/2014/main" id="{FB6A090E-2863-4FCF-BAE1-E8B1D4E52144}"/>
              </a:ext>
            </a:extLst>
          </p:cNvPr>
          <p:cNvGraphicFramePr>
            <a:graphicFrameLocks noGrp="1"/>
          </p:cNvGraphicFramePr>
          <p:nvPr>
            <p:extLst>
              <p:ext uri="{D42A27DB-BD31-4B8C-83A1-F6EECF244321}">
                <p14:modId xmlns:p14="http://schemas.microsoft.com/office/powerpoint/2010/main" val="1528169131"/>
              </p:ext>
            </p:extLst>
          </p:nvPr>
        </p:nvGraphicFramePr>
        <p:xfrm>
          <a:off x="5455275" y="1389398"/>
          <a:ext cx="3080088" cy="1112520"/>
        </p:xfrm>
        <a:graphic>
          <a:graphicData uri="http://schemas.openxmlformats.org/drawingml/2006/table">
            <a:tbl>
              <a:tblPr firstRow="1" bandRow="1">
                <a:tableStyleId>{5C22544A-7EE6-4342-B048-85BDC9FD1C3A}</a:tableStyleId>
              </a:tblPr>
              <a:tblGrid>
                <a:gridCol w="770022">
                  <a:extLst>
                    <a:ext uri="{9D8B030D-6E8A-4147-A177-3AD203B41FA5}">
                      <a16:colId xmlns:a16="http://schemas.microsoft.com/office/drawing/2014/main" val="4130143437"/>
                    </a:ext>
                  </a:extLst>
                </a:gridCol>
                <a:gridCol w="770022">
                  <a:extLst>
                    <a:ext uri="{9D8B030D-6E8A-4147-A177-3AD203B41FA5}">
                      <a16:colId xmlns:a16="http://schemas.microsoft.com/office/drawing/2014/main" val="969261454"/>
                    </a:ext>
                  </a:extLst>
                </a:gridCol>
                <a:gridCol w="770022">
                  <a:extLst>
                    <a:ext uri="{9D8B030D-6E8A-4147-A177-3AD203B41FA5}">
                      <a16:colId xmlns:a16="http://schemas.microsoft.com/office/drawing/2014/main" val="492381426"/>
                    </a:ext>
                  </a:extLst>
                </a:gridCol>
                <a:gridCol w="770022">
                  <a:extLst>
                    <a:ext uri="{9D8B030D-6E8A-4147-A177-3AD203B41FA5}">
                      <a16:colId xmlns:a16="http://schemas.microsoft.com/office/drawing/2014/main" val="497571770"/>
                    </a:ext>
                  </a:extLst>
                </a:gridCol>
              </a:tblGrid>
              <a:tr h="370840">
                <a:tc>
                  <a:txBody>
                    <a:bodyPr/>
                    <a:lstStyle/>
                    <a:p>
                      <a:r>
                        <a:rPr lang="de-DE" dirty="0"/>
                        <a:t>Port 0</a:t>
                      </a:r>
                    </a:p>
                  </a:txBody>
                  <a:tcPr/>
                </a:tc>
                <a:tc>
                  <a:txBody>
                    <a:bodyPr/>
                    <a:lstStyle/>
                    <a:p>
                      <a:r>
                        <a:rPr lang="de-DE" dirty="0"/>
                        <a:t>Port 1</a:t>
                      </a:r>
                    </a:p>
                  </a:txBody>
                  <a:tcPr/>
                </a:tc>
                <a:tc>
                  <a:txBody>
                    <a:bodyPr/>
                    <a:lstStyle/>
                    <a:p>
                      <a:r>
                        <a:rPr lang="de-DE" dirty="0"/>
                        <a:t>Port 2</a:t>
                      </a:r>
                    </a:p>
                  </a:txBody>
                  <a:tcPr/>
                </a:tc>
                <a:tc>
                  <a:txBody>
                    <a:bodyPr/>
                    <a:lstStyle/>
                    <a:p>
                      <a:r>
                        <a:rPr lang="de-DE" dirty="0"/>
                        <a:t>Port3</a:t>
                      </a:r>
                    </a:p>
                  </a:txBody>
                  <a:tcPr/>
                </a:tc>
                <a:extLst>
                  <a:ext uri="{0D108BD9-81ED-4DB2-BD59-A6C34878D82A}">
                    <a16:rowId xmlns:a16="http://schemas.microsoft.com/office/drawing/2014/main" val="1855639088"/>
                  </a:ext>
                </a:extLst>
              </a:tr>
              <a:tr h="370840">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extLst>
                  <a:ext uri="{0D108BD9-81ED-4DB2-BD59-A6C34878D82A}">
                    <a16:rowId xmlns:a16="http://schemas.microsoft.com/office/drawing/2014/main" val="3822546685"/>
                  </a:ext>
                </a:extLst>
              </a:tr>
              <a:tr h="370840">
                <a:tc>
                  <a:txBody>
                    <a:bodyPr/>
                    <a:lstStyle/>
                    <a:p>
                      <a:pPr algn="ctr"/>
                      <a:r>
                        <a:rPr lang="de-DE" dirty="0"/>
                        <a:t>5</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extLst>
                  <a:ext uri="{0D108BD9-81ED-4DB2-BD59-A6C34878D82A}">
                    <a16:rowId xmlns:a16="http://schemas.microsoft.com/office/drawing/2014/main" val="479977726"/>
                  </a:ext>
                </a:extLst>
              </a:tr>
            </a:tbl>
          </a:graphicData>
        </a:graphic>
      </p:graphicFrame>
    </p:spTree>
    <p:extLst>
      <p:ext uri="{BB962C8B-B14F-4D97-AF65-F5344CB8AC3E}">
        <p14:creationId xmlns:p14="http://schemas.microsoft.com/office/powerpoint/2010/main" val="169062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Heuristik für die Register-Allokation</a:t>
            </a:r>
          </a:p>
        </p:txBody>
      </p:sp>
      <p:sp>
        <p:nvSpPr>
          <p:cNvPr id="17" name="Textfeld 16"/>
          <p:cNvSpPr txBox="1"/>
          <p:nvPr/>
        </p:nvSpPr>
        <p:spPr>
          <a:xfrm>
            <a:off x="503237" y="2085108"/>
            <a:ext cx="3329785" cy="461665"/>
          </a:xfrm>
          <a:prstGeom prst="rect">
            <a:avLst/>
          </a:prstGeom>
          <a:noFill/>
        </p:spPr>
        <p:txBody>
          <a:bodyPr wrap="square" rtlCol="0">
            <a:spAutoFit/>
          </a:bodyPr>
          <a:lstStyle/>
          <a:p>
            <a:r>
              <a:rPr lang="de-DE" dirty="0">
                <a:latin typeface="+mn-lt"/>
              </a:rPr>
              <a:t>Alte Heuristik</a:t>
            </a:r>
          </a:p>
        </p:txBody>
      </p:sp>
      <p:sp>
        <p:nvSpPr>
          <p:cNvPr id="15" name="Rechteck 14"/>
          <p:cNvSpPr/>
          <p:nvPr/>
        </p:nvSpPr>
        <p:spPr>
          <a:xfrm>
            <a:off x="503238" y="1256433"/>
            <a:ext cx="4572000" cy="830997"/>
          </a:xfrm>
          <a:prstGeom prst="rect">
            <a:avLst/>
          </a:prstGeom>
        </p:spPr>
        <p:txBody>
          <a:bodyPr>
            <a:spAutoFit/>
          </a:bodyPr>
          <a:lstStyle/>
          <a:p>
            <a:pPr marL="0" indent="0">
              <a:buNone/>
            </a:pPr>
            <a:r>
              <a:rPr lang="de-DE" b="1" dirty="0">
                <a:latin typeface="+mn-lt"/>
              </a:rPr>
              <a:t>ADD</a:t>
            </a:r>
            <a:r>
              <a:rPr lang="de-DE" dirty="0">
                <a:latin typeface="+mn-lt"/>
              </a:rPr>
              <a:t> VxR0 V0R0 V0R2</a:t>
            </a:r>
          </a:p>
          <a:p>
            <a:pPr marL="0" indent="0">
              <a:buNone/>
            </a:pPr>
            <a:r>
              <a:rPr lang="de-DE" b="1" dirty="0">
                <a:latin typeface="+mn-lt"/>
              </a:rPr>
              <a:t>OR</a:t>
            </a:r>
            <a:r>
              <a:rPr lang="de-DE" dirty="0">
                <a:latin typeface="+mn-lt"/>
              </a:rPr>
              <a:t>    VxR1 V1R1 V1R3</a:t>
            </a:r>
          </a:p>
        </p:txBody>
      </p:sp>
      <p:graphicFrame>
        <p:nvGraphicFramePr>
          <p:cNvPr id="16" name="Tabelle 15">
            <a:extLst>
              <a:ext uri="{FF2B5EF4-FFF2-40B4-BE49-F238E27FC236}">
                <a16:creationId xmlns:a16="http://schemas.microsoft.com/office/drawing/2014/main" id="{C6703E84-E44C-4429-8F85-1641F23974F8}"/>
              </a:ext>
            </a:extLst>
          </p:cNvPr>
          <p:cNvGraphicFramePr>
            <a:graphicFrameLocks noGrp="1"/>
          </p:cNvGraphicFramePr>
          <p:nvPr>
            <p:extLst>
              <p:ext uri="{D42A27DB-BD31-4B8C-83A1-F6EECF244321}">
                <p14:modId xmlns:p14="http://schemas.microsoft.com/office/powerpoint/2010/main" val="4279751113"/>
              </p:ext>
            </p:extLst>
          </p:nvPr>
        </p:nvGraphicFramePr>
        <p:xfrm>
          <a:off x="503238" y="3253361"/>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rgbClr val="D6D6D6"/>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solidFill>
                      <a:srgbClr val="FF0000"/>
                    </a:solidFill>
                  </a:tcPr>
                </a:tc>
                <a:extLst>
                  <a:ext uri="{0D108BD9-81ED-4DB2-BD59-A6C34878D82A}">
                    <a16:rowId xmlns:a16="http://schemas.microsoft.com/office/drawing/2014/main" val="3031734940"/>
                  </a:ext>
                </a:extLst>
              </a:tr>
            </a:tbl>
          </a:graphicData>
        </a:graphic>
      </p:graphicFrame>
      <p:sp>
        <p:nvSpPr>
          <p:cNvPr id="19" name="Textfeld 18">
            <a:extLst>
              <a:ext uri="{FF2B5EF4-FFF2-40B4-BE49-F238E27FC236}">
                <a16:creationId xmlns:a16="http://schemas.microsoft.com/office/drawing/2014/main" id="{8F05C368-DA0E-4EF1-89E4-5C6A71AEEB6A}"/>
              </a:ext>
            </a:extLst>
          </p:cNvPr>
          <p:cNvSpPr txBox="1"/>
          <p:nvPr/>
        </p:nvSpPr>
        <p:spPr>
          <a:xfrm>
            <a:off x="503237" y="2827346"/>
            <a:ext cx="2377281" cy="461665"/>
          </a:xfrm>
          <a:prstGeom prst="rect">
            <a:avLst/>
          </a:prstGeom>
          <a:noFill/>
        </p:spPr>
        <p:txBody>
          <a:bodyPr wrap="square" rtlCol="0">
            <a:spAutoFit/>
          </a:bodyPr>
          <a:lstStyle/>
          <a:p>
            <a:r>
              <a:rPr lang="de-DE" dirty="0">
                <a:latin typeface="+mn-lt"/>
              </a:rPr>
              <a:t>Register-File 0</a:t>
            </a:r>
          </a:p>
        </p:txBody>
      </p:sp>
      <p:graphicFrame>
        <p:nvGraphicFramePr>
          <p:cNvPr id="20" name="Tabelle 19">
            <a:extLst>
              <a:ext uri="{FF2B5EF4-FFF2-40B4-BE49-F238E27FC236}">
                <a16:creationId xmlns:a16="http://schemas.microsoft.com/office/drawing/2014/main" id="{0C50626B-87C5-4C3D-9DD2-A1B61920FED9}"/>
              </a:ext>
            </a:extLst>
          </p:cNvPr>
          <p:cNvGraphicFramePr>
            <a:graphicFrameLocks noGrp="1"/>
          </p:cNvGraphicFramePr>
          <p:nvPr>
            <p:extLst>
              <p:ext uri="{D42A27DB-BD31-4B8C-83A1-F6EECF244321}">
                <p14:modId xmlns:p14="http://schemas.microsoft.com/office/powerpoint/2010/main" val="4017955803"/>
              </p:ext>
            </p:extLst>
          </p:nvPr>
        </p:nvGraphicFramePr>
        <p:xfrm>
          <a:off x="503238" y="4086005"/>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solidFill>
                      <a:srgbClr val="FF0000"/>
                    </a:solidFill>
                  </a:tcPr>
                </a:tc>
                <a:extLst>
                  <a:ext uri="{0D108BD9-81ED-4DB2-BD59-A6C34878D82A}">
                    <a16:rowId xmlns:a16="http://schemas.microsoft.com/office/drawing/2014/main" val="3031734940"/>
                  </a:ext>
                </a:extLst>
              </a:tr>
            </a:tbl>
          </a:graphicData>
        </a:graphic>
      </p:graphicFrame>
      <p:sp>
        <p:nvSpPr>
          <p:cNvPr id="21" name="Textfeld 20">
            <a:extLst>
              <a:ext uri="{FF2B5EF4-FFF2-40B4-BE49-F238E27FC236}">
                <a16:creationId xmlns:a16="http://schemas.microsoft.com/office/drawing/2014/main" id="{3005D64A-F6BB-431C-B633-09C6F3D427DC}"/>
              </a:ext>
            </a:extLst>
          </p:cNvPr>
          <p:cNvSpPr txBox="1"/>
          <p:nvPr/>
        </p:nvSpPr>
        <p:spPr>
          <a:xfrm>
            <a:off x="503238" y="3695639"/>
            <a:ext cx="2377281" cy="461665"/>
          </a:xfrm>
          <a:prstGeom prst="rect">
            <a:avLst/>
          </a:prstGeom>
          <a:noFill/>
        </p:spPr>
        <p:txBody>
          <a:bodyPr wrap="square" rtlCol="0">
            <a:spAutoFit/>
          </a:bodyPr>
          <a:lstStyle/>
          <a:p>
            <a:r>
              <a:rPr lang="de-DE" dirty="0">
                <a:latin typeface="+mn-lt"/>
              </a:rPr>
              <a:t>Register-File 1</a:t>
            </a:r>
          </a:p>
        </p:txBody>
      </p:sp>
      <p:sp>
        <p:nvSpPr>
          <p:cNvPr id="22" name="Textfeld 21">
            <a:extLst>
              <a:ext uri="{FF2B5EF4-FFF2-40B4-BE49-F238E27FC236}">
                <a16:creationId xmlns:a16="http://schemas.microsoft.com/office/drawing/2014/main" id="{1C56C295-2607-44B1-983B-1D9483AE8F91}"/>
              </a:ext>
            </a:extLst>
          </p:cNvPr>
          <p:cNvSpPr txBox="1"/>
          <p:nvPr/>
        </p:nvSpPr>
        <p:spPr>
          <a:xfrm>
            <a:off x="503237" y="4670271"/>
            <a:ext cx="5825816" cy="1200329"/>
          </a:xfrm>
          <a:prstGeom prst="rect">
            <a:avLst/>
          </a:prstGeom>
          <a:noFill/>
        </p:spPr>
        <p:txBody>
          <a:bodyPr wrap="square" rtlCol="0">
            <a:spAutoFit/>
          </a:bodyPr>
          <a:lstStyle/>
          <a:p>
            <a:r>
              <a:rPr lang="de-DE" dirty="0">
                <a:latin typeface="+mn-lt"/>
              </a:rPr>
              <a:t>Adresse  0 	 </a:t>
            </a:r>
            <a:r>
              <a:rPr lang="de-DE" dirty="0">
                <a:latin typeface="+mn-lt"/>
                <a:sym typeface="Wingdings" panose="05000000000000000000" pitchFamily="2" charset="2"/>
              </a:rPr>
              <a:t></a:t>
            </a:r>
            <a:r>
              <a:rPr lang="de-DE" dirty="0">
                <a:latin typeface="+mn-lt"/>
              </a:rPr>
              <a:t>	5 </a:t>
            </a:r>
          </a:p>
          <a:p>
            <a:r>
              <a:rPr lang="de-DE" dirty="0">
                <a:latin typeface="+mn-lt"/>
              </a:rPr>
              <a:t>	     000 </a:t>
            </a:r>
            <a:r>
              <a:rPr lang="de-DE" dirty="0">
                <a:latin typeface="+mn-lt"/>
                <a:sym typeface="Wingdings" panose="05000000000000000000" pitchFamily="2" charset="2"/>
              </a:rPr>
              <a:t>	101 	</a:t>
            </a:r>
          </a:p>
          <a:p>
            <a:r>
              <a:rPr lang="de-DE" dirty="0" err="1">
                <a:latin typeface="+mn-lt"/>
                <a:sym typeface="Wingdings" panose="05000000000000000000" pitchFamily="2" charset="2"/>
              </a:rPr>
              <a:t>Hamming</a:t>
            </a:r>
            <a:r>
              <a:rPr lang="de-DE" dirty="0">
                <a:latin typeface="+mn-lt"/>
                <a:sym typeface="Wingdings" panose="05000000000000000000" pitchFamily="2" charset="2"/>
              </a:rPr>
              <a:t>-Distanz = 2  ∑=4</a:t>
            </a:r>
            <a:endParaRPr lang="de-DE" dirty="0">
              <a:latin typeface="+mn-lt"/>
            </a:endParaRPr>
          </a:p>
        </p:txBody>
      </p:sp>
      <p:graphicFrame>
        <p:nvGraphicFramePr>
          <p:cNvPr id="2" name="Tabelle 1">
            <a:extLst>
              <a:ext uri="{FF2B5EF4-FFF2-40B4-BE49-F238E27FC236}">
                <a16:creationId xmlns:a16="http://schemas.microsoft.com/office/drawing/2014/main" id="{ACBF1F53-B337-4142-A48E-BCD6257B2C91}"/>
              </a:ext>
            </a:extLst>
          </p:cNvPr>
          <p:cNvGraphicFramePr>
            <a:graphicFrameLocks noGrp="1"/>
          </p:cNvGraphicFramePr>
          <p:nvPr>
            <p:extLst>
              <p:ext uri="{D42A27DB-BD31-4B8C-83A1-F6EECF244321}">
                <p14:modId xmlns:p14="http://schemas.microsoft.com/office/powerpoint/2010/main" val="139150728"/>
              </p:ext>
            </p:extLst>
          </p:nvPr>
        </p:nvGraphicFramePr>
        <p:xfrm>
          <a:off x="5455275" y="1389398"/>
          <a:ext cx="3080088" cy="1112520"/>
        </p:xfrm>
        <a:graphic>
          <a:graphicData uri="http://schemas.openxmlformats.org/drawingml/2006/table">
            <a:tbl>
              <a:tblPr firstRow="1" bandRow="1">
                <a:tableStyleId>{5C22544A-7EE6-4342-B048-85BDC9FD1C3A}</a:tableStyleId>
              </a:tblPr>
              <a:tblGrid>
                <a:gridCol w="770022">
                  <a:extLst>
                    <a:ext uri="{9D8B030D-6E8A-4147-A177-3AD203B41FA5}">
                      <a16:colId xmlns:a16="http://schemas.microsoft.com/office/drawing/2014/main" val="4130143437"/>
                    </a:ext>
                  </a:extLst>
                </a:gridCol>
                <a:gridCol w="770022">
                  <a:extLst>
                    <a:ext uri="{9D8B030D-6E8A-4147-A177-3AD203B41FA5}">
                      <a16:colId xmlns:a16="http://schemas.microsoft.com/office/drawing/2014/main" val="969261454"/>
                    </a:ext>
                  </a:extLst>
                </a:gridCol>
                <a:gridCol w="770022">
                  <a:extLst>
                    <a:ext uri="{9D8B030D-6E8A-4147-A177-3AD203B41FA5}">
                      <a16:colId xmlns:a16="http://schemas.microsoft.com/office/drawing/2014/main" val="492381426"/>
                    </a:ext>
                  </a:extLst>
                </a:gridCol>
                <a:gridCol w="770022">
                  <a:extLst>
                    <a:ext uri="{9D8B030D-6E8A-4147-A177-3AD203B41FA5}">
                      <a16:colId xmlns:a16="http://schemas.microsoft.com/office/drawing/2014/main" val="497571770"/>
                    </a:ext>
                  </a:extLst>
                </a:gridCol>
              </a:tblGrid>
              <a:tr h="370840">
                <a:tc>
                  <a:txBody>
                    <a:bodyPr/>
                    <a:lstStyle/>
                    <a:p>
                      <a:r>
                        <a:rPr lang="de-DE" dirty="0"/>
                        <a:t>Port 0</a:t>
                      </a:r>
                    </a:p>
                  </a:txBody>
                  <a:tcPr/>
                </a:tc>
                <a:tc>
                  <a:txBody>
                    <a:bodyPr/>
                    <a:lstStyle/>
                    <a:p>
                      <a:r>
                        <a:rPr lang="de-DE" dirty="0"/>
                        <a:t>Port 1</a:t>
                      </a:r>
                    </a:p>
                  </a:txBody>
                  <a:tcPr/>
                </a:tc>
                <a:tc>
                  <a:txBody>
                    <a:bodyPr/>
                    <a:lstStyle/>
                    <a:p>
                      <a:r>
                        <a:rPr lang="de-DE" dirty="0"/>
                        <a:t>Port 2</a:t>
                      </a:r>
                    </a:p>
                  </a:txBody>
                  <a:tcPr/>
                </a:tc>
                <a:tc>
                  <a:txBody>
                    <a:bodyPr/>
                    <a:lstStyle/>
                    <a:p>
                      <a:r>
                        <a:rPr lang="de-DE" dirty="0"/>
                        <a:t>Port3</a:t>
                      </a:r>
                    </a:p>
                  </a:txBody>
                  <a:tcPr/>
                </a:tc>
                <a:extLst>
                  <a:ext uri="{0D108BD9-81ED-4DB2-BD59-A6C34878D82A}">
                    <a16:rowId xmlns:a16="http://schemas.microsoft.com/office/drawing/2014/main" val="1855639088"/>
                  </a:ext>
                </a:extLst>
              </a:tr>
              <a:tr h="370840">
                <a:tc>
                  <a:txBody>
                    <a:bodyPr/>
                    <a:lstStyle/>
                    <a:p>
                      <a:pPr algn="ctr"/>
                      <a:r>
                        <a:rPr lang="de-DE" dirty="0"/>
                        <a:t>5</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extLst>
                  <a:ext uri="{0D108BD9-81ED-4DB2-BD59-A6C34878D82A}">
                    <a16:rowId xmlns:a16="http://schemas.microsoft.com/office/drawing/2014/main" val="3822546685"/>
                  </a:ext>
                </a:extLst>
              </a:tr>
              <a:tr h="370840">
                <a:tc>
                  <a:txBody>
                    <a:bodyPr/>
                    <a:lstStyle/>
                    <a:p>
                      <a:pPr algn="ctr"/>
                      <a:r>
                        <a:rPr lang="de-DE" dirty="0"/>
                        <a:t>5</a:t>
                      </a:r>
                    </a:p>
                  </a:txBody>
                  <a:tcPr/>
                </a:tc>
                <a:tc>
                  <a:txBody>
                    <a:bodyPr/>
                    <a:lstStyle/>
                    <a:p>
                      <a:pPr algn="ctr"/>
                      <a:r>
                        <a:rPr lang="de-DE" dirty="0"/>
                        <a:t>0</a:t>
                      </a:r>
                    </a:p>
                  </a:txBody>
                  <a:tcPr/>
                </a:tc>
                <a:tc>
                  <a:txBody>
                    <a:bodyPr/>
                    <a:lstStyle/>
                    <a:p>
                      <a:pPr algn="ctr"/>
                      <a:r>
                        <a:rPr lang="de-DE" dirty="0"/>
                        <a:t>5</a:t>
                      </a:r>
                    </a:p>
                  </a:txBody>
                  <a:tcPr/>
                </a:tc>
                <a:tc>
                  <a:txBody>
                    <a:bodyPr/>
                    <a:lstStyle/>
                    <a:p>
                      <a:pPr algn="ctr"/>
                      <a:r>
                        <a:rPr lang="de-DE" dirty="0"/>
                        <a:t>0</a:t>
                      </a:r>
                    </a:p>
                  </a:txBody>
                  <a:tcPr/>
                </a:tc>
                <a:extLst>
                  <a:ext uri="{0D108BD9-81ED-4DB2-BD59-A6C34878D82A}">
                    <a16:rowId xmlns:a16="http://schemas.microsoft.com/office/drawing/2014/main" val="479977726"/>
                  </a:ext>
                </a:extLst>
              </a:tr>
            </a:tbl>
          </a:graphicData>
        </a:graphic>
      </p:graphicFrame>
    </p:spTree>
    <p:extLst>
      <p:ext uri="{BB962C8B-B14F-4D97-AF65-F5344CB8AC3E}">
        <p14:creationId xmlns:p14="http://schemas.microsoft.com/office/powerpoint/2010/main" val="357461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Heuristik für die Register-Allokation</a:t>
            </a:r>
          </a:p>
        </p:txBody>
      </p:sp>
      <p:sp>
        <p:nvSpPr>
          <p:cNvPr id="17" name="Textfeld 16"/>
          <p:cNvSpPr txBox="1"/>
          <p:nvPr/>
        </p:nvSpPr>
        <p:spPr>
          <a:xfrm>
            <a:off x="503237" y="2085108"/>
            <a:ext cx="3329785" cy="461665"/>
          </a:xfrm>
          <a:prstGeom prst="rect">
            <a:avLst/>
          </a:prstGeom>
          <a:noFill/>
        </p:spPr>
        <p:txBody>
          <a:bodyPr wrap="square" rtlCol="0">
            <a:spAutoFit/>
          </a:bodyPr>
          <a:lstStyle/>
          <a:p>
            <a:r>
              <a:rPr lang="de-DE" dirty="0">
                <a:latin typeface="+mn-lt"/>
              </a:rPr>
              <a:t>Neue Heuristik</a:t>
            </a:r>
          </a:p>
        </p:txBody>
      </p:sp>
      <p:sp>
        <p:nvSpPr>
          <p:cNvPr id="15" name="Rechteck 14"/>
          <p:cNvSpPr/>
          <p:nvPr/>
        </p:nvSpPr>
        <p:spPr>
          <a:xfrm>
            <a:off x="503238" y="1256433"/>
            <a:ext cx="4572000" cy="830997"/>
          </a:xfrm>
          <a:prstGeom prst="rect">
            <a:avLst/>
          </a:prstGeom>
        </p:spPr>
        <p:txBody>
          <a:bodyPr>
            <a:spAutoFit/>
          </a:bodyPr>
          <a:lstStyle/>
          <a:p>
            <a:pPr marL="0" indent="0">
              <a:buNone/>
            </a:pPr>
            <a:r>
              <a:rPr lang="de-DE" b="1" dirty="0">
                <a:latin typeface="+mn-lt"/>
              </a:rPr>
              <a:t>ADD</a:t>
            </a:r>
            <a:r>
              <a:rPr lang="de-DE" dirty="0">
                <a:latin typeface="+mn-lt"/>
              </a:rPr>
              <a:t> VxR0 V0R0 V0R2</a:t>
            </a:r>
          </a:p>
          <a:p>
            <a:pPr marL="0" indent="0">
              <a:buNone/>
            </a:pPr>
            <a:r>
              <a:rPr lang="de-DE" b="1" dirty="0">
                <a:latin typeface="+mn-lt"/>
              </a:rPr>
              <a:t>OR</a:t>
            </a:r>
            <a:r>
              <a:rPr lang="de-DE" dirty="0">
                <a:latin typeface="+mn-lt"/>
              </a:rPr>
              <a:t>    VxR1 V1R1 V1R3</a:t>
            </a:r>
          </a:p>
        </p:txBody>
      </p:sp>
      <p:graphicFrame>
        <p:nvGraphicFramePr>
          <p:cNvPr id="16" name="Tabelle 15">
            <a:extLst>
              <a:ext uri="{FF2B5EF4-FFF2-40B4-BE49-F238E27FC236}">
                <a16:creationId xmlns:a16="http://schemas.microsoft.com/office/drawing/2014/main" id="{C6703E84-E44C-4429-8F85-1641F23974F8}"/>
              </a:ext>
            </a:extLst>
          </p:cNvPr>
          <p:cNvGraphicFramePr>
            <a:graphicFrameLocks noGrp="1"/>
          </p:cNvGraphicFramePr>
          <p:nvPr>
            <p:extLst>
              <p:ext uri="{D42A27DB-BD31-4B8C-83A1-F6EECF244321}">
                <p14:modId xmlns:p14="http://schemas.microsoft.com/office/powerpoint/2010/main" val="2300467310"/>
              </p:ext>
            </p:extLst>
          </p:nvPr>
        </p:nvGraphicFramePr>
        <p:xfrm>
          <a:off x="503238" y="3253361"/>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solidFill>
                      <a:srgbClr val="FF0000"/>
                    </a:solidFill>
                  </a:tcPr>
                </a:tc>
                <a:tc>
                  <a:txBody>
                    <a:bodyPr/>
                    <a:lstStyle/>
                    <a:p>
                      <a:pPr algn="ctr"/>
                      <a:r>
                        <a:rPr lang="de-DE" dirty="0"/>
                        <a:t>2</a:t>
                      </a:r>
                    </a:p>
                  </a:txBody>
                  <a:tcPr>
                    <a:solidFill>
                      <a:srgbClr val="D6D6D6"/>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solidFill>
                      <a:schemeClr val="accent1"/>
                    </a:solidFill>
                  </a:tcPr>
                </a:tc>
                <a:extLst>
                  <a:ext uri="{0D108BD9-81ED-4DB2-BD59-A6C34878D82A}">
                    <a16:rowId xmlns:a16="http://schemas.microsoft.com/office/drawing/2014/main" val="3031734940"/>
                  </a:ext>
                </a:extLst>
              </a:tr>
            </a:tbl>
          </a:graphicData>
        </a:graphic>
      </p:graphicFrame>
      <p:sp>
        <p:nvSpPr>
          <p:cNvPr id="19" name="Textfeld 18">
            <a:extLst>
              <a:ext uri="{FF2B5EF4-FFF2-40B4-BE49-F238E27FC236}">
                <a16:creationId xmlns:a16="http://schemas.microsoft.com/office/drawing/2014/main" id="{8F05C368-DA0E-4EF1-89E4-5C6A71AEEB6A}"/>
              </a:ext>
            </a:extLst>
          </p:cNvPr>
          <p:cNvSpPr txBox="1"/>
          <p:nvPr/>
        </p:nvSpPr>
        <p:spPr>
          <a:xfrm>
            <a:off x="503237" y="2827346"/>
            <a:ext cx="2377281" cy="461665"/>
          </a:xfrm>
          <a:prstGeom prst="rect">
            <a:avLst/>
          </a:prstGeom>
          <a:noFill/>
        </p:spPr>
        <p:txBody>
          <a:bodyPr wrap="square" rtlCol="0">
            <a:spAutoFit/>
          </a:bodyPr>
          <a:lstStyle/>
          <a:p>
            <a:r>
              <a:rPr lang="de-DE" dirty="0">
                <a:latin typeface="+mn-lt"/>
              </a:rPr>
              <a:t>Register-File 0</a:t>
            </a:r>
          </a:p>
        </p:txBody>
      </p:sp>
      <p:graphicFrame>
        <p:nvGraphicFramePr>
          <p:cNvPr id="20" name="Tabelle 19">
            <a:extLst>
              <a:ext uri="{FF2B5EF4-FFF2-40B4-BE49-F238E27FC236}">
                <a16:creationId xmlns:a16="http://schemas.microsoft.com/office/drawing/2014/main" id="{0C50626B-87C5-4C3D-9DD2-A1B61920FED9}"/>
              </a:ext>
            </a:extLst>
          </p:cNvPr>
          <p:cNvGraphicFramePr>
            <a:graphicFrameLocks noGrp="1"/>
          </p:cNvGraphicFramePr>
          <p:nvPr>
            <p:extLst/>
          </p:nvPr>
        </p:nvGraphicFramePr>
        <p:xfrm>
          <a:off x="503238" y="4086005"/>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21" name="Textfeld 20">
            <a:extLst>
              <a:ext uri="{FF2B5EF4-FFF2-40B4-BE49-F238E27FC236}">
                <a16:creationId xmlns:a16="http://schemas.microsoft.com/office/drawing/2014/main" id="{3005D64A-F6BB-431C-B633-09C6F3D427DC}"/>
              </a:ext>
            </a:extLst>
          </p:cNvPr>
          <p:cNvSpPr txBox="1"/>
          <p:nvPr/>
        </p:nvSpPr>
        <p:spPr>
          <a:xfrm>
            <a:off x="503238" y="3695639"/>
            <a:ext cx="2377281" cy="461665"/>
          </a:xfrm>
          <a:prstGeom prst="rect">
            <a:avLst/>
          </a:prstGeom>
          <a:noFill/>
        </p:spPr>
        <p:txBody>
          <a:bodyPr wrap="square" rtlCol="0">
            <a:spAutoFit/>
          </a:bodyPr>
          <a:lstStyle/>
          <a:p>
            <a:r>
              <a:rPr lang="de-DE" dirty="0">
                <a:latin typeface="+mn-lt"/>
              </a:rPr>
              <a:t>Register-File 1</a:t>
            </a:r>
          </a:p>
        </p:txBody>
      </p:sp>
      <p:sp>
        <p:nvSpPr>
          <p:cNvPr id="22" name="Textfeld 21">
            <a:extLst>
              <a:ext uri="{FF2B5EF4-FFF2-40B4-BE49-F238E27FC236}">
                <a16:creationId xmlns:a16="http://schemas.microsoft.com/office/drawing/2014/main" id="{1C56C295-2607-44B1-983B-1D9483AE8F91}"/>
              </a:ext>
            </a:extLst>
          </p:cNvPr>
          <p:cNvSpPr txBox="1"/>
          <p:nvPr/>
        </p:nvSpPr>
        <p:spPr>
          <a:xfrm>
            <a:off x="503237" y="4670271"/>
            <a:ext cx="5825816" cy="1200329"/>
          </a:xfrm>
          <a:prstGeom prst="rect">
            <a:avLst/>
          </a:prstGeom>
          <a:noFill/>
        </p:spPr>
        <p:txBody>
          <a:bodyPr wrap="square" rtlCol="0">
            <a:spAutoFit/>
          </a:bodyPr>
          <a:lstStyle/>
          <a:p>
            <a:r>
              <a:rPr lang="de-DE" dirty="0">
                <a:latin typeface="+mn-lt"/>
              </a:rPr>
              <a:t>Adresse  0 	 </a:t>
            </a:r>
            <a:r>
              <a:rPr lang="de-DE" dirty="0">
                <a:latin typeface="+mn-lt"/>
                <a:sym typeface="Wingdings" panose="05000000000000000000" pitchFamily="2" charset="2"/>
              </a:rPr>
              <a:t></a:t>
            </a:r>
            <a:r>
              <a:rPr lang="de-DE" dirty="0">
                <a:latin typeface="+mn-lt"/>
              </a:rPr>
              <a:t>	1 </a:t>
            </a:r>
          </a:p>
          <a:p>
            <a:r>
              <a:rPr lang="de-DE" dirty="0">
                <a:latin typeface="+mn-lt"/>
              </a:rPr>
              <a:t>	     000 </a:t>
            </a:r>
            <a:r>
              <a:rPr lang="de-DE" dirty="0">
                <a:latin typeface="+mn-lt"/>
                <a:sym typeface="Wingdings" panose="05000000000000000000" pitchFamily="2" charset="2"/>
              </a:rPr>
              <a:t>	001 	</a:t>
            </a:r>
          </a:p>
          <a:p>
            <a:r>
              <a:rPr lang="de-DE" dirty="0" err="1">
                <a:latin typeface="+mn-lt"/>
                <a:sym typeface="Wingdings" panose="05000000000000000000" pitchFamily="2" charset="2"/>
              </a:rPr>
              <a:t>Hamming</a:t>
            </a:r>
            <a:r>
              <a:rPr lang="de-DE" dirty="0">
                <a:latin typeface="+mn-lt"/>
                <a:sym typeface="Wingdings" panose="05000000000000000000" pitchFamily="2" charset="2"/>
              </a:rPr>
              <a:t>-Distanz = 1</a:t>
            </a:r>
            <a:endParaRPr lang="de-DE" dirty="0">
              <a:latin typeface="+mn-lt"/>
            </a:endParaRPr>
          </a:p>
        </p:txBody>
      </p:sp>
      <p:graphicFrame>
        <p:nvGraphicFramePr>
          <p:cNvPr id="23" name="Tabelle 22">
            <a:extLst>
              <a:ext uri="{FF2B5EF4-FFF2-40B4-BE49-F238E27FC236}">
                <a16:creationId xmlns:a16="http://schemas.microsoft.com/office/drawing/2014/main" id="{FB6A090E-2863-4FCF-BAE1-E8B1D4E52144}"/>
              </a:ext>
            </a:extLst>
          </p:cNvPr>
          <p:cNvGraphicFramePr>
            <a:graphicFrameLocks noGrp="1"/>
          </p:cNvGraphicFramePr>
          <p:nvPr>
            <p:extLst>
              <p:ext uri="{D42A27DB-BD31-4B8C-83A1-F6EECF244321}">
                <p14:modId xmlns:p14="http://schemas.microsoft.com/office/powerpoint/2010/main" val="2511325146"/>
              </p:ext>
            </p:extLst>
          </p:nvPr>
        </p:nvGraphicFramePr>
        <p:xfrm>
          <a:off x="5455275" y="1389398"/>
          <a:ext cx="3080088" cy="1112520"/>
        </p:xfrm>
        <a:graphic>
          <a:graphicData uri="http://schemas.openxmlformats.org/drawingml/2006/table">
            <a:tbl>
              <a:tblPr firstRow="1" bandRow="1">
                <a:tableStyleId>{5C22544A-7EE6-4342-B048-85BDC9FD1C3A}</a:tableStyleId>
              </a:tblPr>
              <a:tblGrid>
                <a:gridCol w="770022">
                  <a:extLst>
                    <a:ext uri="{9D8B030D-6E8A-4147-A177-3AD203B41FA5}">
                      <a16:colId xmlns:a16="http://schemas.microsoft.com/office/drawing/2014/main" val="4130143437"/>
                    </a:ext>
                  </a:extLst>
                </a:gridCol>
                <a:gridCol w="770022">
                  <a:extLst>
                    <a:ext uri="{9D8B030D-6E8A-4147-A177-3AD203B41FA5}">
                      <a16:colId xmlns:a16="http://schemas.microsoft.com/office/drawing/2014/main" val="969261454"/>
                    </a:ext>
                  </a:extLst>
                </a:gridCol>
                <a:gridCol w="770022">
                  <a:extLst>
                    <a:ext uri="{9D8B030D-6E8A-4147-A177-3AD203B41FA5}">
                      <a16:colId xmlns:a16="http://schemas.microsoft.com/office/drawing/2014/main" val="492381426"/>
                    </a:ext>
                  </a:extLst>
                </a:gridCol>
                <a:gridCol w="770022">
                  <a:extLst>
                    <a:ext uri="{9D8B030D-6E8A-4147-A177-3AD203B41FA5}">
                      <a16:colId xmlns:a16="http://schemas.microsoft.com/office/drawing/2014/main" val="497571770"/>
                    </a:ext>
                  </a:extLst>
                </a:gridCol>
              </a:tblGrid>
              <a:tr h="370840">
                <a:tc>
                  <a:txBody>
                    <a:bodyPr/>
                    <a:lstStyle/>
                    <a:p>
                      <a:r>
                        <a:rPr lang="de-DE" dirty="0"/>
                        <a:t>Port 0</a:t>
                      </a:r>
                    </a:p>
                  </a:txBody>
                  <a:tcPr/>
                </a:tc>
                <a:tc>
                  <a:txBody>
                    <a:bodyPr/>
                    <a:lstStyle/>
                    <a:p>
                      <a:r>
                        <a:rPr lang="de-DE" dirty="0"/>
                        <a:t>Port 1</a:t>
                      </a:r>
                    </a:p>
                  </a:txBody>
                  <a:tcPr/>
                </a:tc>
                <a:tc>
                  <a:txBody>
                    <a:bodyPr/>
                    <a:lstStyle/>
                    <a:p>
                      <a:r>
                        <a:rPr lang="de-DE" dirty="0"/>
                        <a:t>Port 2</a:t>
                      </a:r>
                    </a:p>
                  </a:txBody>
                  <a:tcPr/>
                </a:tc>
                <a:tc>
                  <a:txBody>
                    <a:bodyPr/>
                    <a:lstStyle/>
                    <a:p>
                      <a:r>
                        <a:rPr lang="de-DE" dirty="0"/>
                        <a:t>Port3</a:t>
                      </a:r>
                    </a:p>
                  </a:txBody>
                  <a:tcPr/>
                </a:tc>
                <a:extLst>
                  <a:ext uri="{0D108BD9-81ED-4DB2-BD59-A6C34878D82A}">
                    <a16:rowId xmlns:a16="http://schemas.microsoft.com/office/drawing/2014/main" val="1855639088"/>
                  </a:ext>
                </a:extLst>
              </a:tr>
              <a:tr h="370840">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extLst>
                  <a:ext uri="{0D108BD9-81ED-4DB2-BD59-A6C34878D82A}">
                    <a16:rowId xmlns:a16="http://schemas.microsoft.com/office/drawing/2014/main" val="3822546685"/>
                  </a:ext>
                </a:extLst>
              </a:tr>
              <a:tr h="370840">
                <a:tc>
                  <a:txBody>
                    <a:bodyPr/>
                    <a:lstStyle/>
                    <a:p>
                      <a:pPr algn="ctr"/>
                      <a:r>
                        <a:rPr lang="de-DE" dirty="0"/>
                        <a:t>1</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extLst>
                  <a:ext uri="{0D108BD9-81ED-4DB2-BD59-A6C34878D82A}">
                    <a16:rowId xmlns:a16="http://schemas.microsoft.com/office/drawing/2014/main" val="479977726"/>
                  </a:ext>
                </a:extLst>
              </a:tr>
            </a:tbl>
          </a:graphicData>
        </a:graphic>
      </p:graphicFrame>
    </p:spTree>
    <p:extLst>
      <p:ext uri="{BB962C8B-B14F-4D97-AF65-F5344CB8AC3E}">
        <p14:creationId xmlns:p14="http://schemas.microsoft.com/office/powerpoint/2010/main" val="348688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Heuristik für die Register-Allokation</a:t>
            </a:r>
          </a:p>
        </p:txBody>
      </p:sp>
      <p:sp>
        <p:nvSpPr>
          <p:cNvPr id="17" name="Textfeld 16"/>
          <p:cNvSpPr txBox="1"/>
          <p:nvPr/>
        </p:nvSpPr>
        <p:spPr>
          <a:xfrm>
            <a:off x="503237" y="2085108"/>
            <a:ext cx="3329785" cy="461665"/>
          </a:xfrm>
          <a:prstGeom prst="rect">
            <a:avLst/>
          </a:prstGeom>
          <a:noFill/>
        </p:spPr>
        <p:txBody>
          <a:bodyPr wrap="square" rtlCol="0">
            <a:spAutoFit/>
          </a:bodyPr>
          <a:lstStyle/>
          <a:p>
            <a:r>
              <a:rPr lang="de-DE" dirty="0">
                <a:latin typeface="+mn-lt"/>
              </a:rPr>
              <a:t>Alte Heuristik</a:t>
            </a:r>
          </a:p>
        </p:txBody>
      </p:sp>
      <p:sp>
        <p:nvSpPr>
          <p:cNvPr id="15" name="Rechteck 14"/>
          <p:cNvSpPr/>
          <p:nvPr/>
        </p:nvSpPr>
        <p:spPr>
          <a:xfrm>
            <a:off x="503238" y="1256433"/>
            <a:ext cx="4572000" cy="830997"/>
          </a:xfrm>
          <a:prstGeom prst="rect">
            <a:avLst/>
          </a:prstGeom>
        </p:spPr>
        <p:txBody>
          <a:bodyPr>
            <a:spAutoFit/>
          </a:bodyPr>
          <a:lstStyle/>
          <a:p>
            <a:pPr marL="0" indent="0">
              <a:buNone/>
            </a:pPr>
            <a:r>
              <a:rPr lang="de-DE" b="1" dirty="0">
                <a:latin typeface="+mn-lt"/>
              </a:rPr>
              <a:t>ADD</a:t>
            </a:r>
            <a:r>
              <a:rPr lang="de-DE" dirty="0">
                <a:latin typeface="+mn-lt"/>
              </a:rPr>
              <a:t> VxR0 V0R0 V0R2</a:t>
            </a:r>
          </a:p>
          <a:p>
            <a:pPr marL="0" indent="0">
              <a:buNone/>
            </a:pPr>
            <a:r>
              <a:rPr lang="de-DE" b="1" dirty="0">
                <a:latin typeface="+mn-lt"/>
              </a:rPr>
              <a:t>OR</a:t>
            </a:r>
            <a:r>
              <a:rPr lang="de-DE" dirty="0">
                <a:latin typeface="+mn-lt"/>
              </a:rPr>
              <a:t>    VxR1 V1R1 V1R3</a:t>
            </a:r>
          </a:p>
        </p:txBody>
      </p:sp>
      <p:graphicFrame>
        <p:nvGraphicFramePr>
          <p:cNvPr id="16" name="Tabelle 15">
            <a:extLst>
              <a:ext uri="{FF2B5EF4-FFF2-40B4-BE49-F238E27FC236}">
                <a16:creationId xmlns:a16="http://schemas.microsoft.com/office/drawing/2014/main" id="{C6703E84-E44C-4429-8F85-1641F23974F8}"/>
              </a:ext>
            </a:extLst>
          </p:cNvPr>
          <p:cNvGraphicFramePr>
            <a:graphicFrameLocks noGrp="1"/>
          </p:cNvGraphicFramePr>
          <p:nvPr>
            <p:extLst>
              <p:ext uri="{D42A27DB-BD31-4B8C-83A1-F6EECF244321}">
                <p14:modId xmlns:p14="http://schemas.microsoft.com/office/powerpoint/2010/main" val="207356496"/>
              </p:ext>
            </p:extLst>
          </p:nvPr>
        </p:nvGraphicFramePr>
        <p:xfrm>
          <a:off x="503238" y="3253361"/>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solidFill>
                      <a:srgbClr val="FF0000"/>
                    </a:solidFill>
                  </a:tcPr>
                </a:tc>
                <a:tc>
                  <a:txBody>
                    <a:bodyPr/>
                    <a:lstStyle/>
                    <a:p>
                      <a:pPr algn="ctr"/>
                      <a:r>
                        <a:rPr lang="de-DE" dirty="0"/>
                        <a:t>2</a:t>
                      </a:r>
                    </a:p>
                  </a:txBody>
                  <a:tcPr>
                    <a:solidFill>
                      <a:srgbClr val="D6D6D6"/>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solidFill>
                      <a:schemeClr val="accent1"/>
                    </a:solidFill>
                  </a:tcPr>
                </a:tc>
                <a:extLst>
                  <a:ext uri="{0D108BD9-81ED-4DB2-BD59-A6C34878D82A}">
                    <a16:rowId xmlns:a16="http://schemas.microsoft.com/office/drawing/2014/main" val="3031734940"/>
                  </a:ext>
                </a:extLst>
              </a:tr>
            </a:tbl>
          </a:graphicData>
        </a:graphic>
      </p:graphicFrame>
      <p:sp>
        <p:nvSpPr>
          <p:cNvPr id="19" name="Textfeld 18">
            <a:extLst>
              <a:ext uri="{FF2B5EF4-FFF2-40B4-BE49-F238E27FC236}">
                <a16:creationId xmlns:a16="http://schemas.microsoft.com/office/drawing/2014/main" id="{8F05C368-DA0E-4EF1-89E4-5C6A71AEEB6A}"/>
              </a:ext>
            </a:extLst>
          </p:cNvPr>
          <p:cNvSpPr txBox="1"/>
          <p:nvPr/>
        </p:nvSpPr>
        <p:spPr>
          <a:xfrm>
            <a:off x="503237" y="2827346"/>
            <a:ext cx="2377281" cy="461665"/>
          </a:xfrm>
          <a:prstGeom prst="rect">
            <a:avLst/>
          </a:prstGeom>
          <a:noFill/>
        </p:spPr>
        <p:txBody>
          <a:bodyPr wrap="square" rtlCol="0">
            <a:spAutoFit/>
          </a:bodyPr>
          <a:lstStyle/>
          <a:p>
            <a:r>
              <a:rPr lang="de-DE" dirty="0">
                <a:latin typeface="+mn-lt"/>
              </a:rPr>
              <a:t>Register-File 0</a:t>
            </a:r>
          </a:p>
        </p:txBody>
      </p:sp>
      <p:graphicFrame>
        <p:nvGraphicFramePr>
          <p:cNvPr id="20" name="Tabelle 19">
            <a:extLst>
              <a:ext uri="{FF2B5EF4-FFF2-40B4-BE49-F238E27FC236}">
                <a16:creationId xmlns:a16="http://schemas.microsoft.com/office/drawing/2014/main" id="{0C50626B-87C5-4C3D-9DD2-A1B61920FED9}"/>
              </a:ext>
            </a:extLst>
          </p:cNvPr>
          <p:cNvGraphicFramePr>
            <a:graphicFrameLocks noGrp="1"/>
          </p:cNvGraphicFramePr>
          <p:nvPr>
            <p:extLst>
              <p:ext uri="{D42A27DB-BD31-4B8C-83A1-F6EECF244321}">
                <p14:modId xmlns:p14="http://schemas.microsoft.com/office/powerpoint/2010/main" val="1138802501"/>
              </p:ext>
            </p:extLst>
          </p:nvPr>
        </p:nvGraphicFramePr>
        <p:xfrm>
          <a:off x="503238" y="4086005"/>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rgbClr val="FF0000"/>
                    </a:solidFill>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solidFill>
                      <a:schemeClr val="accent1"/>
                    </a:solidFill>
                  </a:tcPr>
                </a:tc>
                <a:extLst>
                  <a:ext uri="{0D108BD9-81ED-4DB2-BD59-A6C34878D82A}">
                    <a16:rowId xmlns:a16="http://schemas.microsoft.com/office/drawing/2014/main" val="3031734940"/>
                  </a:ext>
                </a:extLst>
              </a:tr>
            </a:tbl>
          </a:graphicData>
        </a:graphic>
      </p:graphicFrame>
      <p:sp>
        <p:nvSpPr>
          <p:cNvPr id="21" name="Textfeld 20">
            <a:extLst>
              <a:ext uri="{FF2B5EF4-FFF2-40B4-BE49-F238E27FC236}">
                <a16:creationId xmlns:a16="http://schemas.microsoft.com/office/drawing/2014/main" id="{3005D64A-F6BB-431C-B633-09C6F3D427DC}"/>
              </a:ext>
            </a:extLst>
          </p:cNvPr>
          <p:cNvSpPr txBox="1"/>
          <p:nvPr/>
        </p:nvSpPr>
        <p:spPr>
          <a:xfrm>
            <a:off x="503238" y="3695639"/>
            <a:ext cx="2377281" cy="461665"/>
          </a:xfrm>
          <a:prstGeom prst="rect">
            <a:avLst/>
          </a:prstGeom>
          <a:noFill/>
        </p:spPr>
        <p:txBody>
          <a:bodyPr wrap="square" rtlCol="0">
            <a:spAutoFit/>
          </a:bodyPr>
          <a:lstStyle/>
          <a:p>
            <a:r>
              <a:rPr lang="de-DE" dirty="0">
                <a:latin typeface="+mn-lt"/>
              </a:rPr>
              <a:t>Register-File 1</a:t>
            </a:r>
          </a:p>
        </p:txBody>
      </p:sp>
      <p:sp>
        <p:nvSpPr>
          <p:cNvPr id="22" name="Textfeld 21">
            <a:extLst>
              <a:ext uri="{FF2B5EF4-FFF2-40B4-BE49-F238E27FC236}">
                <a16:creationId xmlns:a16="http://schemas.microsoft.com/office/drawing/2014/main" id="{1C56C295-2607-44B1-983B-1D9483AE8F91}"/>
              </a:ext>
            </a:extLst>
          </p:cNvPr>
          <p:cNvSpPr txBox="1"/>
          <p:nvPr/>
        </p:nvSpPr>
        <p:spPr>
          <a:xfrm>
            <a:off x="503237" y="4670271"/>
            <a:ext cx="5825816" cy="1200329"/>
          </a:xfrm>
          <a:prstGeom prst="rect">
            <a:avLst/>
          </a:prstGeom>
          <a:noFill/>
        </p:spPr>
        <p:txBody>
          <a:bodyPr wrap="square" rtlCol="0">
            <a:spAutoFit/>
          </a:bodyPr>
          <a:lstStyle/>
          <a:p>
            <a:r>
              <a:rPr lang="de-DE" dirty="0">
                <a:latin typeface="+mn-lt"/>
              </a:rPr>
              <a:t>Adresse  0 	 </a:t>
            </a:r>
            <a:r>
              <a:rPr lang="de-DE" dirty="0">
                <a:latin typeface="+mn-lt"/>
                <a:sym typeface="Wingdings" panose="05000000000000000000" pitchFamily="2" charset="2"/>
              </a:rPr>
              <a:t></a:t>
            </a:r>
            <a:r>
              <a:rPr lang="de-DE" dirty="0">
                <a:latin typeface="+mn-lt"/>
              </a:rPr>
              <a:t>	0 </a:t>
            </a:r>
          </a:p>
          <a:p>
            <a:r>
              <a:rPr lang="de-DE" dirty="0">
                <a:latin typeface="+mn-lt"/>
              </a:rPr>
              <a:t>	     000 </a:t>
            </a:r>
            <a:r>
              <a:rPr lang="de-DE" dirty="0">
                <a:latin typeface="+mn-lt"/>
                <a:sym typeface="Wingdings" panose="05000000000000000000" pitchFamily="2" charset="2"/>
              </a:rPr>
              <a:t>	000 	</a:t>
            </a:r>
          </a:p>
          <a:p>
            <a:r>
              <a:rPr lang="de-DE" dirty="0" err="1">
                <a:latin typeface="+mn-lt"/>
                <a:sym typeface="Wingdings" panose="05000000000000000000" pitchFamily="2" charset="2"/>
              </a:rPr>
              <a:t>Hamming</a:t>
            </a:r>
            <a:r>
              <a:rPr lang="de-DE" dirty="0">
                <a:latin typeface="+mn-lt"/>
                <a:sym typeface="Wingdings" panose="05000000000000000000" pitchFamily="2" charset="2"/>
              </a:rPr>
              <a:t>-Distanz = 0  ∑=1</a:t>
            </a:r>
            <a:endParaRPr lang="de-DE" dirty="0">
              <a:latin typeface="+mn-lt"/>
            </a:endParaRPr>
          </a:p>
        </p:txBody>
      </p:sp>
      <p:graphicFrame>
        <p:nvGraphicFramePr>
          <p:cNvPr id="2" name="Tabelle 1">
            <a:extLst>
              <a:ext uri="{FF2B5EF4-FFF2-40B4-BE49-F238E27FC236}">
                <a16:creationId xmlns:a16="http://schemas.microsoft.com/office/drawing/2014/main" id="{ACBF1F53-B337-4142-A48E-BCD6257B2C91}"/>
              </a:ext>
            </a:extLst>
          </p:cNvPr>
          <p:cNvGraphicFramePr>
            <a:graphicFrameLocks noGrp="1"/>
          </p:cNvGraphicFramePr>
          <p:nvPr>
            <p:extLst>
              <p:ext uri="{D42A27DB-BD31-4B8C-83A1-F6EECF244321}">
                <p14:modId xmlns:p14="http://schemas.microsoft.com/office/powerpoint/2010/main" val="1996602268"/>
              </p:ext>
            </p:extLst>
          </p:nvPr>
        </p:nvGraphicFramePr>
        <p:xfrm>
          <a:off x="5455275" y="1389398"/>
          <a:ext cx="3080088" cy="1112520"/>
        </p:xfrm>
        <a:graphic>
          <a:graphicData uri="http://schemas.openxmlformats.org/drawingml/2006/table">
            <a:tbl>
              <a:tblPr firstRow="1" bandRow="1">
                <a:tableStyleId>{5C22544A-7EE6-4342-B048-85BDC9FD1C3A}</a:tableStyleId>
              </a:tblPr>
              <a:tblGrid>
                <a:gridCol w="770022">
                  <a:extLst>
                    <a:ext uri="{9D8B030D-6E8A-4147-A177-3AD203B41FA5}">
                      <a16:colId xmlns:a16="http://schemas.microsoft.com/office/drawing/2014/main" val="4130143437"/>
                    </a:ext>
                  </a:extLst>
                </a:gridCol>
                <a:gridCol w="770022">
                  <a:extLst>
                    <a:ext uri="{9D8B030D-6E8A-4147-A177-3AD203B41FA5}">
                      <a16:colId xmlns:a16="http://schemas.microsoft.com/office/drawing/2014/main" val="969261454"/>
                    </a:ext>
                  </a:extLst>
                </a:gridCol>
                <a:gridCol w="770022">
                  <a:extLst>
                    <a:ext uri="{9D8B030D-6E8A-4147-A177-3AD203B41FA5}">
                      <a16:colId xmlns:a16="http://schemas.microsoft.com/office/drawing/2014/main" val="492381426"/>
                    </a:ext>
                  </a:extLst>
                </a:gridCol>
                <a:gridCol w="770022">
                  <a:extLst>
                    <a:ext uri="{9D8B030D-6E8A-4147-A177-3AD203B41FA5}">
                      <a16:colId xmlns:a16="http://schemas.microsoft.com/office/drawing/2014/main" val="497571770"/>
                    </a:ext>
                  </a:extLst>
                </a:gridCol>
              </a:tblGrid>
              <a:tr h="370840">
                <a:tc>
                  <a:txBody>
                    <a:bodyPr/>
                    <a:lstStyle/>
                    <a:p>
                      <a:r>
                        <a:rPr lang="de-DE" dirty="0"/>
                        <a:t>Port 0</a:t>
                      </a:r>
                    </a:p>
                  </a:txBody>
                  <a:tcPr/>
                </a:tc>
                <a:tc>
                  <a:txBody>
                    <a:bodyPr/>
                    <a:lstStyle/>
                    <a:p>
                      <a:r>
                        <a:rPr lang="de-DE" dirty="0"/>
                        <a:t>Port 1</a:t>
                      </a:r>
                    </a:p>
                  </a:txBody>
                  <a:tcPr/>
                </a:tc>
                <a:tc>
                  <a:txBody>
                    <a:bodyPr/>
                    <a:lstStyle/>
                    <a:p>
                      <a:r>
                        <a:rPr lang="de-DE" dirty="0"/>
                        <a:t>Port 2</a:t>
                      </a:r>
                    </a:p>
                  </a:txBody>
                  <a:tcPr/>
                </a:tc>
                <a:tc>
                  <a:txBody>
                    <a:bodyPr/>
                    <a:lstStyle/>
                    <a:p>
                      <a:r>
                        <a:rPr lang="de-DE" dirty="0"/>
                        <a:t>Port3</a:t>
                      </a:r>
                    </a:p>
                  </a:txBody>
                  <a:tcPr/>
                </a:tc>
                <a:extLst>
                  <a:ext uri="{0D108BD9-81ED-4DB2-BD59-A6C34878D82A}">
                    <a16:rowId xmlns:a16="http://schemas.microsoft.com/office/drawing/2014/main" val="1855639088"/>
                  </a:ext>
                </a:extLst>
              </a:tr>
              <a:tr h="370840">
                <a:tc>
                  <a:txBody>
                    <a:bodyPr/>
                    <a:lstStyle/>
                    <a:p>
                      <a:pPr algn="ctr"/>
                      <a:r>
                        <a:rPr lang="de-DE" dirty="0"/>
                        <a:t>1</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extLst>
                  <a:ext uri="{0D108BD9-81ED-4DB2-BD59-A6C34878D82A}">
                    <a16:rowId xmlns:a16="http://schemas.microsoft.com/office/drawing/2014/main" val="3822546685"/>
                  </a:ext>
                </a:extLst>
              </a:tr>
              <a:tr h="370840">
                <a:tc>
                  <a:txBody>
                    <a:bodyPr/>
                    <a:lstStyle/>
                    <a:p>
                      <a:pPr algn="ctr"/>
                      <a:r>
                        <a:rPr lang="de-DE" dirty="0"/>
                        <a:t>1</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extLst>
                  <a:ext uri="{0D108BD9-81ED-4DB2-BD59-A6C34878D82A}">
                    <a16:rowId xmlns:a16="http://schemas.microsoft.com/office/drawing/2014/main" val="479977726"/>
                  </a:ext>
                </a:extLst>
              </a:tr>
            </a:tbl>
          </a:graphicData>
        </a:graphic>
      </p:graphicFrame>
    </p:spTree>
    <p:extLst>
      <p:ext uri="{BB962C8B-B14F-4D97-AF65-F5344CB8AC3E}">
        <p14:creationId xmlns:p14="http://schemas.microsoft.com/office/powerpoint/2010/main" val="111188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F1233BE-38DD-4ABD-9F47-78FFE0583A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6089" y="2374233"/>
            <a:ext cx="6766459" cy="2981743"/>
          </a:xfrm>
          <a:prstGeom prst="rect">
            <a:avLst/>
          </a:prstGeom>
        </p:spPr>
      </p:pic>
      <p:sp>
        <p:nvSpPr>
          <p:cNvPr id="5" name="Titel 2">
            <a:extLst>
              <a:ext uri="{FF2B5EF4-FFF2-40B4-BE49-F238E27FC236}">
                <a16:creationId xmlns:a16="http://schemas.microsoft.com/office/drawing/2014/main" id="{FAD619F8-03AD-4101-9F66-F300DCDD4439}"/>
              </a:ext>
            </a:extLst>
          </p:cNvPr>
          <p:cNvSpPr>
            <a:spLocks noGrp="1"/>
          </p:cNvSpPr>
          <p:nvPr>
            <p:ph type="title"/>
          </p:nvPr>
        </p:nvSpPr>
        <p:spPr>
          <a:xfrm>
            <a:off x="503238" y="765175"/>
            <a:ext cx="8412162" cy="828675"/>
          </a:xfrm>
        </p:spPr>
        <p:txBody>
          <a:bodyPr/>
          <a:lstStyle/>
          <a:p>
            <a:r>
              <a:rPr lang="de-DE" dirty="0"/>
              <a:t>Genetischer Optimierungsalgorithmus</a:t>
            </a:r>
          </a:p>
        </p:txBody>
      </p:sp>
      <p:sp>
        <p:nvSpPr>
          <p:cNvPr id="6" name="Rechteck 5">
            <a:extLst>
              <a:ext uri="{FF2B5EF4-FFF2-40B4-BE49-F238E27FC236}">
                <a16:creationId xmlns:a16="http://schemas.microsoft.com/office/drawing/2014/main" id="{CE12B20B-2575-4D7B-96C4-929BCC57E5DA}"/>
              </a:ext>
            </a:extLst>
          </p:cNvPr>
          <p:cNvSpPr/>
          <p:nvPr/>
        </p:nvSpPr>
        <p:spPr>
          <a:xfrm>
            <a:off x="503238" y="1256433"/>
            <a:ext cx="4572000" cy="830997"/>
          </a:xfrm>
          <a:prstGeom prst="rect">
            <a:avLst/>
          </a:prstGeom>
        </p:spPr>
        <p:txBody>
          <a:bodyPr>
            <a:spAutoFit/>
          </a:bodyPr>
          <a:lstStyle/>
          <a:p>
            <a:pPr marL="0" indent="0">
              <a:buNone/>
            </a:pPr>
            <a:r>
              <a:rPr lang="de-DE" b="1" dirty="0">
                <a:latin typeface="+mn-lt"/>
              </a:rPr>
              <a:t>ADD</a:t>
            </a:r>
            <a:r>
              <a:rPr lang="de-DE" dirty="0">
                <a:latin typeface="+mn-lt"/>
              </a:rPr>
              <a:t> VxR0 V0R0 V0R2</a:t>
            </a:r>
          </a:p>
          <a:p>
            <a:pPr marL="0" indent="0">
              <a:buNone/>
            </a:pPr>
            <a:r>
              <a:rPr lang="de-DE" b="1" dirty="0">
                <a:latin typeface="+mn-lt"/>
              </a:rPr>
              <a:t>OR</a:t>
            </a:r>
            <a:r>
              <a:rPr lang="de-DE" dirty="0">
                <a:latin typeface="+mn-lt"/>
              </a:rPr>
              <a:t>    VxR1 V1R1 V1R3</a:t>
            </a:r>
          </a:p>
        </p:txBody>
      </p:sp>
    </p:spTree>
    <p:extLst>
      <p:ext uri="{BB962C8B-B14F-4D97-AF65-F5344CB8AC3E}">
        <p14:creationId xmlns:p14="http://schemas.microsoft.com/office/powerpoint/2010/main" val="2871857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03238" y="1353339"/>
            <a:ext cx="8412162" cy="4659312"/>
          </a:xfrm>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r>
              <a:rPr lang="de-DE" dirty="0"/>
              <a:t>Gene: VxR0-&gt; V0R1</a:t>
            </a:r>
          </a:p>
          <a:p>
            <a:r>
              <a:rPr lang="de-DE" dirty="0"/>
              <a:t>Chromosomen: Satz an Genen</a:t>
            </a:r>
          </a:p>
          <a:p>
            <a:r>
              <a:rPr lang="de-DE" dirty="0"/>
              <a:t>Population: Satz an Chromosomen</a:t>
            </a:r>
          </a:p>
          <a:p>
            <a:r>
              <a:rPr lang="de-DE" dirty="0"/>
              <a:t>Crossover</a:t>
            </a:r>
          </a:p>
          <a:p>
            <a:pPr marL="0" indent="0">
              <a:buNone/>
            </a:pPr>
            <a:endParaRPr lang="de-DE" sz="1800" dirty="0"/>
          </a:p>
          <a:p>
            <a:pPr marL="0" indent="0">
              <a:buNone/>
            </a:pPr>
            <a:r>
              <a:rPr lang="de-DE" sz="1800" dirty="0">
                <a:solidFill>
                  <a:srgbClr val="FF0000"/>
                </a:solidFill>
              </a:rPr>
              <a:t>V1R31 |</a:t>
            </a:r>
            <a:r>
              <a:rPr lang="de-DE" sz="1800" dirty="0"/>
              <a:t> </a:t>
            </a:r>
            <a:r>
              <a:rPr lang="de-DE" sz="1800" dirty="0">
                <a:solidFill>
                  <a:srgbClr val="FF0000"/>
                </a:solidFill>
              </a:rPr>
              <a:t>V0R2 | V0R4 V0R15</a:t>
            </a:r>
            <a:r>
              <a:rPr lang="de-DE" sz="1800" dirty="0"/>
              <a:t>	</a:t>
            </a:r>
            <a:r>
              <a:rPr lang="de-DE" sz="1800" dirty="0">
                <a:solidFill>
                  <a:schemeClr val="accent1"/>
                </a:solidFill>
              </a:rPr>
              <a:t>       V0R3 | V0R9 | V1R18 V1R5</a:t>
            </a:r>
          </a:p>
          <a:p>
            <a:pPr marL="0" indent="0">
              <a:buNone/>
            </a:pPr>
            <a:endParaRPr lang="de-DE" dirty="0">
              <a:solidFill>
                <a:srgbClr val="FF0000"/>
              </a:solidFill>
            </a:endParaRPr>
          </a:p>
          <a:p>
            <a:pPr marL="0" indent="0">
              <a:buNone/>
            </a:pPr>
            <a:r>
              <a:rPr lang="de-DE" dirty="0">
                <a:solidFill>
                  <a:srgbClr val="FF0000"/>
                </a:solidFill>
              </a:rPr>
              <a:t>		</a:t>
            </a:r>
            <a:r>
              <a:rPr lang="de-DE" sz="1800" dirty="0"/>
              <a:t> </a:t>
            </a:r>
            <a:r>
              <a:rPr lang="de-DE" sz="1800" dirty="0">
                <a:solidFill>
                  <a:srgbClr val="FF0000"/>
                </a:solidFill>
              </a:rPr>
              <a:t>V1R31 | </a:t>
            </a:r>
            <a:r>
              <a:rPr lang="de-DE" sz="1800" dirty="0">
                <a:solidFill>
                  <a:schemeClr val="accent1"/>
                </a:solidFill>
              </a:rPr>
              <a:t>V0R9 | V1R18 V1R5</a:t>
            </a:r>
          </a:p>
          <a:p>
            <a:pPr marL="0" indent="0">
              <a:buNone/>
            </a:pPr>
            <a:r>
              <a:rPr lang="de-DE" sz="1800" dirty="0">
                <a:solidFill>
                  <a:schemeClr val="accent1"/>
                </a:solidFill>
              </a:rPr>
              <a:t>		 V0R3 | </a:t>
            </a:r>
            <a:r>
              <a:rPr lang="de-DE" sz="1800" dirty="0">
                <a:solidFill>
                  <a:srgbClr val="FF0000"/>
                </a:solidFill>
              </a:rPr>
              <a:t>V0R2 | V0R4 V0R15</a:t>
            </a:r>
            <a:endParaRPr lang="de-DE" dirty="0">
              <a:solidFill>
                <a:srgbClr val="FF0000"/>
              </a:solidFill>
            </a:endParaRPr>
          </a:p>
          <a:p>
            <a:pPr marL="0" indent="0">
              <a:buNone/>
            </a:pPr>
            <a:endParaRPr lang="de-DE" dirty="0">
              <a:solidFill>
                <a:schemeClr val="accent1"/>
              </a:solidFill>
            </a:endParaRPr>
          </a:p>
        </p:txBody>
      </p:sp>
      <p:sp>
        <p:nvSpPr>
          <p:cNvPr id="3" name="Titel 2"/>
          <p:cNvSpPr>
            <a:spLocks noGrp="1"/>
          </p:cNvSpPr>
          <p:nvPr>
            <p:ph type="title"/>
          </p:nvPr>
        </p:nvSpPr>
        <p:spPr/>
        <p:txBody>
          <a:bodyPr/>
          <a:lstStyle/>
          <a:p>
            <a:r>
              <a:rPr lang="de-DE" dirty="0"/>
              <a:t>Genetischer Optimierungsalgorithmus</a:t>
            </a:r>
          </a:p>
        </p:txBody>
      </p:sp>
      <p:cxnSp>
        <p:nvCxnSpPr>
          <p:cNvPr id="5" name="Gerade Verbindung mit Pfeil 4"/>
          <p:cNvCxnSpPr/>
          <p:nvPr/>
        </p:nvCxnSpPr>
        <p:spPr bwMode="auto">
          <a:xfrm>
            <a:off x="1875120" y="4649358"/>
            <a:ext cx="803561" cy="52647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 name="Gerade Verbindung mit Pfeil 5"/>
          <p:cNvCxnSpPr/>
          <p:nvPr/>
        </p:nvCxnSpPr>
        <p:spPr bwMode="auto">
          <a:xfrm flipH="1">
            <a:off x="4413860" y="4616122"/>
            <a:ext cx="794326" cy="5449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Abgerundetes Rechteck 20"/>
          <p:cNvSpPr/>
          <p:nvPr/>
        </p:nvSpPr>
        <p:spPr bwMode="auto">
          <a:xfrm>
            <a:off x="6959455" y="1709301"/>
            <a:ext cx="1556471" cy="378691"/>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a:ln>
                  <a:noFill/>
                </a:ln>
                <a:solidFill>
                  <a:schemeClr val="bg1"/>
                </a:solidFill>
                <a:effectLst/>
                <a:latin typeface="Arial" charset="0"/>
                <a:ea typeface="ＭＳ Ｐゴシック" pitchFamily="1" charset="-128"/>
              </a:rPr>
              <a:t>Initialisierung </a:t>
            </a:r>
          </a:p>
        </p:txBody>
      </p:sp>
      <p:sp>
        <p:nvSpPr>
          <p:cNvPr id="22" name="Abgerundetes Rechteck 21"/>
          <p:cNvSpPr/>
          <p:nvPr/>
        </p:nvSpPr>
        <p:spPr bwMode="auto">
          <a:xfrm>
            <a:off x="6959455" y="2567996"/>
            <a:ext cx="1556471" cy="378691"/>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a:ln>
                  <a:noFill/>
                </a:ln>
                <a:solidFill>
                  <a:schemeClr val="bg1"/>
                </a:solidFill>
                <a:effectLst/>
                <a:latin typeface="Arial" charset="0"/>
                <a:ea typeface="ＭＳ Ｐゴシック" pitchFamily="1" charset="-128"/>
              </a:rPr>
              <a:t>Crossover </a:t>
            </a:r>
          </a:p>
        </p:txBody>
      </p:sp>
      <p:sp>
        <p:nvSpPr>
          <p:cNvPr id="23" name="Abgerundetes Rechteck 22"/>
          <p:cNvSpPr/>
          <p:nvPr/>
        </p:nvSpPr>
        <p:spPr bwMode="auto">
          <a:xfrm>
            <a:off x="6959455" y="3493650"/>
            <a:ext cx="1556471" cy="378691"/>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a:ln>
                  <a:noFill/>
                </a:ln>
                <a:solidFill>
                  <a:schemeClr val="bg1"/>
                </a:solidFill>
                <a:effectLst/>
                <a:latin typeface="Arial" charset="0"/>
                <a:ea typeface="ＭＳ Ｐゴシック" pitchFamily="1" charset="-128"/>
              </a:rPr>
              <a:t>Mutieren </a:t>
            </a:r>
          </a:p>
        </p:txBody>
      </p:sp>
      <p:sp>
        <p:nvSpPr>
          <p:cNvPr id="24" name="Abgerundetes Rechteck 23"/>
          <p:cNvSpPr/>
          <p:nvPr/>
        </p:nvSpPr>
        <p:spPr bwMode="auto">
          <a:xfrm>
            <a:off x="6959455" y="4331854"/>
            <a:ext cx="1556471" cy="378691"/>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a:ln>
                  <a:noFill/>
                </a:ln>
                <a:solidFill>
                  <a:schemeClr val="bg1"/>
                </a:solidFill>
                <a:effectLst/>
                <a:latin typeface="Arial" charset="0"/>
                <a:ea typeface="ＭＳ Ｐゴシック" pitchFamily="1" charset="-128"/>
              </a:rPr>
              <a:t>Bewerten </a:t>
            </a:r>
          </a:p>
        </p:txBody>
      </p:sp>
      <p:sp>
        <p:nvSpPr>
          <p:cNvPr id="25" name="Abgerundetes Rechteck 24"/>
          <p:cNvSpPr/>
          <p:nvPr/>
        </p:nvSpPr>
        <p:spPr bwMode="auto">
          <a:xfrm>
            <a:off x="6959455" y="5114642"/>
            <a:ext cx="1556471" cy="56572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800" dirty="0">
                <a:solidFill>
                  <a:schemeClr val="bg1"/>
                </a:solidFill>
                <a:ea typeface="ＭＳ Ｐゴシック" pitchFamily="1" charset="-128"/>
              </a:rPr>
              <a:t> Register Allokation</a:t>
            </a:r>
            <a:r>
              <a:rPr kumimoji="0" lang="de-DE" sz="1800" b="0" i="0" u="none" strike="noStrike" cap="none" normalizeH="0" baseline="0" dirty="0">
                <a:ln>
                  <a:noFill/>
                </a:ln>
                <a:solidFill>
                  <a:schemeClr val="bg1"/>
                </a:solidFill>
                <a:effectLst/>
                <a:latin typeface="Arial" charset="0"/>
                <a:ea typeface="ＭＳ Ｐゴシック" pitchFamily="1" charset="-128"/>
              </a:rPr>
              <a:t> </a:t>
            </a:r>
          </a:p>
        </p:txBody>
      </p:sp>
      <p:cxnSp>
        <p:nvCxnSpPr>
          <p:cNvPr id="26" name="Gerade Verbindung mit Pfeil 25"/>
          <p:cNvCxnSpPr>
            <a:stCxn id="24" idx="2"/>
            <a:endCxn id="25" idx="0"/>
          </p:cNvCxnSpPr>
          <p:nvPr/>
        </p:nvCxnSpPr>
        <p:spPr bwMode="auto">
          <a:xfrm>
            <a:off x="7737691" y="4710545"/>
            <a:ext cx="0" cy="4040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7" name="Gerade Verbindung mit Pfeil 26"/>
          <p:cNvCxnSpPr>
            <a:stCxn id="21" idx="2"/>
            <a:endCxn id="22" idx="0"/>
          </p:cNvCxnSpPr>
          <p:nvPr/>
        </p:nvCxnSpPr>
        <p:spPr bwMode="auto">
          <a:xfrm>
            <a:off x="7737691" y="2087992"/>
            <a:ext cx="0" cy="4800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Gerade Verbindung mit Pfeil 27"/>
          <p:cNvCxnSpPr>
            <a:stCxn id="22" idx="2"/>
            <a:endCxn id="23" idx="0"/>
          </p:cNvCxnSpPr>
          <p:nvPr/>
        </p:nvCxnSpPr>
        <p:spPr bwMode="auto">
          <a:xfrm>
            <a:off x="7737691" y="2946687"/>
            <a:ext cx="0" cy="54696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Gerade Verbindung mit Pfeil 28"/>
          <p:cNvCxnSpPr>
            <a:stCxn id="23" idx="2"/>
            <a:endCxn id="24" idx="0"/>
          </p:cNvCxnSpPr>
          <p:nvPr/>
        </p:nvCxnSpPr>
        <p:spPr bwMode="auto">
          <a:xfrm>
            <a:off x="7737691" y="3872341"/>
            <a:ext cx="0" cy="45951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0" name="Gewinkelter Verbinder 29"/>
          <p:cNvCxnSpPr>
            <a:stCxn id="24" idx="1"/>
            <a:endCxn id="22" idx="1"/>
          </p:cNvCxnSpPr>
          <p:nvPr/>
        </p:nvCxnSpPr>
        <p:spPr bwMode="auto">
          <a:xfrm rot="10800000">
            <a:off x="6959455" y="2757342"/>
            <a:ext cx="12700" cy="1763858"/>
          </a:xfrm>
          <a:prstGeom prst="bentConnector3">
            <a:avLst>
              <a:gd name="adj1" fmla="val 4054543"/>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765438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03237" y="1665288"/>
            <a:ext cx="6025899" cy="4659312"/>
          </a:xfrm>
        </p:spPr>
        <p:txBody>
          <a:bodyPr/>
          <a:lstStyle/>
          <a:p>
            <a:r>
              <a:rPr lang="de-DE" dirty="0"/>
              <a:t>Mutation</a:t>
            </a:r>
          </a:p>
          <a:p>
            <a:pPr marL="0" indent="0">
              <a:buNone/>
            </a:pPr>
            <a:r>
              <a:rPr lang="de-DE" sz="1800" dirty="0">
                <a:solidFill>
                  <a:schemeClr val="accent1"/>
                </a:solidFill>
              </a:rPr>
              <a:t> V0R3 | V0R9 | V1R18 V1R5</a:t>
            </a:r>
            <a:r>
              <a:rPr lang="de-DE" sz="1800" dirty="0">
                <a:solidFill>
                  <a:srgbClr val="92D050"/>
                </a:solidFill>
              </a:rPr>
              <a:t> </a:t>
            </a:r>
            <a:r>
              <a:rPr lang="de-DE" dirty="0">
                <a:sym typeface="Wingdings" panose="05000000000000000000" pitchFamily="2" charset="2"/>
              </a:rPr>
              <a:t> </a:t>
            </a:r>
            <a:r>
              <a:rPr lang="de-DE" sz="1800" dirty="0">
                <a:solidFill>
                  <a:schemeClr val="accent1"/>
                </a:solidFill>
              </a:rPr>
              <a:t>V0R3 | </a:t>
            </a:r>
            <a:r>
              <a:rPr lang="de-DE" sz="1800" dirty="0">
                <a:solidFill>
                  <a:srgbClr val="FF0000"/>
                </a:solidFill>
              </a:rPr>
              <a:t>V1R25</a:t>
            </a:r>
            <a:r>
              <a:rPr lang="de-DE" sz="1800" dirty="0">
                <a:solidFill>
                  <a:schemeClr val="accent1"/>
                </a:solidFill>
              </a:rPr>
              <a:t> | V1R18 V1R5</a:t>
            </a:r>
            <a:endParaRPr lang="de-DE" dirty="0">
              <a:solidFill>
                <a:srgbClr val="92D050"/>
              </a:solidFill>
            </a:endParaRPr>
          </a:p>
          <a:p>
            <a:r>
              <a:rPr lang="de-DE" dirty="0"/>
              <a:t>Bewertung</a:t>
            </a:r>
          </a:p>
          <a:p>
            <a:pPr lvl="1"/>
            <a:r>
              <a:rPr lang="de-DE" dirty="0"/>
              <a:t>Fitness-Wert</a:t>
            </a:r>
          </a:p>
          <a:p>
            <a:pPr lvl="2"/>
            <a:r>
              <a:rPr lang="de-DE" dirty="0" err="1"/>
              <a:t>Hamming</a:t>
            </a:r>
            <a:r>
              <a:rPr lang="de-DE" dirty="0"/>
              <a:t>-Distanz</a:t>
            </a:r>
          </a:p>
          <a:p>
            <a:pPr lvl="2"/>
            <a:r>
              <a:rPr lang="de-DE" dirty="0"/>
              <a:t>Lastkapazität* </a:t>
            </a:r>
            <a:r>
              <a:rPr lang="de-DE" dirty="0" err="1"/>
              <a:t>Hamming</a:t>
            </a:r>
            <a:r>
              <a:rPr lang="de-DE"/>
              <a:t>-Distanz</a:t>
            </a:r>
            <a:endParaRPr lang="de-DE" dirty="0"/>
          </a:p>
          <a:p>
            <a:pPr lvl="2"/>
            <a:r>
              <a:rPr lang="de-DE" dirty="0"/>
              <a:t>Gewichtete </a:t>
            </a:r>
            <a:r>
              <a:rPr lang="de-DE" dirty="0" err="1"/>
              <a:t>Hamming</a:t>
            </a:r>
            <a:r>
              <a:rPr lang="de-DE" dirty="0"/>
              <a:t>-Distanz</a:t>
            </a:r>
          </a:p>
          <a:p>
            <a:r>
              <a:rPr lang="de-DE" dirty="0">
                <a:sym typeface="Wingdings" panose="05000000000000000000" pitchFamily="2" charset="2"/>
              </a:rPr>
              <a:t> Verlustleistungsoptimierte</a:t>
            </a:r>
            <a:br>
              <a:rPr lang="de-DE" dirty="0">
                <a:sym typeface="Wingdings" panose="05000000000000000000" pitchFamily="2" charset="2"/>
              </a:rPr>
            </a:br>
            <a:r>
              <a:rPr lang="de-DE" dirty="0">
                <a:sym typeface="Wingdings" panose="05000000000000000000" pitchFamily="2" charset="2"/>
              </a:rPr>
              <a:t>Register-Allokation</a:t>
            </a:r>
          </a:p>
        </p:txBody>
      </p:sp>
      <p:sp>
        <p:nvSpPr>
          <p:cNvPr id="3" name="Titel 2"/>
          <p:cNvSpPr>
            <a:spLocks noGrp="1"/>
          </p:cNvSpPr>
          <p:nvPr>
            <p:ph type="title"/>
          </p:nvPr>
        </p:nvSpPr>
        <p:spPr/>
        <p:txBody>
          <a:bodyPr/>
          <a:lstStyle/>
          <a:p>
            <a:r>
              <a:rPr lang="de-DE" dirty="0"/>
              <a:t>Genetischer Optimierungsalgorithmus</a:t>
            </a:r>
          </a:p>
        </p:txBody>
      </p:sp>
      <p:sp>
        <p:nvSpPr>
          <p:cNvPr id="4" name="Abgerundetes Rechteck 3"/>
          <p:cNvSpPr/>
          <p:nvPr/>
        </p:nvSpPr>
        <p:spPr bwMode="auto">
          <a:xfrm>
            <a:off x="6959455" y="1709301"/>
            <a:ext cx="1556471" cy="378691"/>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a:ln>
                  <a:noFill/>
                </a:ln>
                <a:solidFill>
                  <a:schemeClr val="bg1"/>
                </a:solidFill>
                <a:effectLst/>
                <a:latin typeface="Arial" charset="0"/>
                <a:ea typeface="ＭＳ Ｐゴシック" pitchFamily="1" charset="-128"/>
              </a:rPr>
              <a:t>Initialisierung </a:t>
            </a:r>
          </a:p>
        </p:txBody>
      </p:sp>
      <p:sp>
        <p:nvSpPr>
          <p:cNvPr id="5" name="Abgerundetes Rechteck 4"/>
          <p:cNvSpPr/>
          <p:nvPr/>
        </p:nvSpPr>
        <p:spPr bwMode="auto">
          <a:xfrm>
            <a:off x="6959455" y="2567996"/>
            <a:ext cx="1556471" cy="378691"/>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a:ln>
                  <a:noFill/>
                </a:ln>
                <a:solidFill>
                  <a:schemeClr val="bg1"/>
                </a:solidFill>
                <a:effectLst/>
                <a:latin typeface="Arial" charset="0"/>
                <a:ea typeface="ＭＳ Ｐゴシック" pitchFamily="1" charset="-128"/>
              </a:rPr>
              <a:t>Crossover </a:t>
            </a:r>
          </a:p>
        </p:txBody>
      </p:sp>
      <p:sp>
        <p:nvSpPr>
          <p:cNvPr id="6" name="Abgerundetes Rechteck 5"/>
          <p:cNvSpPr/>
          <p:nvPr/>
        </p:nvSpPr>
        <p:spPr bwMode="auto">
          <a:xfrm>
            <a:off x="6959455" y="3493650"/>
            <a:ext cx="1556471" cy="378691"/>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a:ln>
                  <a:noFill/>
                </a:ln>
                <a:solidFill>
                  <a:schemeClr val="bg1"/>
                </a:solidFill>
                <a:effectLst/>
                <a:latin typeface="Arial" charset="0"/>
                <a:ea typeface="ＭＳ Ｐゴシック" pitchFamily="1" charset="-128"/>
              </a:rPr>
              <a:t>Mutieren </a:t>
            </a:r>
          </a:p>
        </p:txBody>
      </p:sp>
      <p:sp>
        <p:nvSpPr>
          <p:cNvPr id="7" name="Abgerundetes Rechteck 6"/>
          <p:cNvSpPr/>
          <p:nvPr/>
        </p:nvSpPr>
        <p:spPr bwMode="auto">
          <a:xfrm>
            <a:off x="6959455" y="4331854"/>
            <a:ext cx="1556471" cy="378691"/>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a:ln>
                  <a:noFill/>
                </a:ln>
                <a:solidFill>
                  <a:schemeClr val="bg1"/>
                </a:solidFill>
                <a:effectLst/>
                <a:latin typeface="Arial" charset="0"/>
                <a:ea typeface="ＭＳ Ｐゴシック" pitchFamily="1" charset="-128"/>
              </a:rPr>
              <a:t>Bewerten </a:t>
            </a:r>
          </a:p>
        </p:txBody>
      </p:sp>
      <p:sp>
        <p:nvSpPr>
          <p:cNvPr id="8" name="Abgerundetes Rechteck 7"/>
          <p:cNvSpPr/>
          <p:nvPr/>
        </p:nvSpPr>
        <p:spPr bwMode="auto">
          <a:xfrm>
            <a:off x="6959455" y="5114642"/>
            <a:ext cx="1556471" cy="56572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800" dirty="0">
                <a:solidFill>
                  <a:schemeClr val="bg1"/>
                </a:solidFill>
                <a:ea typeface="ＭＳ Ｐゴシック" pitchFamily="1" charset="-128"/>
              </a:rPr>
              <a:t> Register Allokation</a:t>
            </a:r>
            <a:r>
              <a:rPr kumimoji="0" lang="de-DE" sz="1800" b="0" i="0" u="none" strike="noStrike" cap="none" normalizeH="0" baseline="0" dirty="0">
                <a:ln>
                  <a:noFill/>
                </a:ln>
                <a:solidFill>
                  <a:schemeClr val="bg1"/>
                </a:solidFill>
                <a:effectLst/>
                <a:latin typeface="Arial" charset="0"/>
                <a:ea typeface="ＭＳ Ｐゴシック" pitchFamily="1" charset="-128"/>
              </a:rPr>
              <a:t> </a:t>
            </a:r>
          </a:p>
        </p:txBody>
      </p:sp>
      <p:cxnSp>
        <p:nvCxnSpPr>
          <p:cNvPr id="10" name="Gerade Verbindung mit Pfeil 9"/>
          <p:cNvCxnSpPr>
            <a:stCxn id="7" idx="2"/>
            <a:endCxn id="8" idx="0"/>
          </p:cNvCxnSpPr>
          <p:nvPr/>
        </p:nvCxnSpPr>
        <p:spPr bwMode="auto">
          <a:xfrm>
            <a:off x="7737691" y="4710545"/>
            <a:ext cx="0" cy="4040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Gerade Verbindung mit Pfeil 12"/>
          <p:cNvCxnSpPr>
            <a:stCxn id="4" idx="2"/>
            <a:endCxn id="5" idx="0"/>
          </p:cNvCxnSpPr>
          <p:nvPr/>
        </p:nvCxnSpPr>
        <p:spPr bwMode="auto">
          <a:xfrm>
            <a:off x="7737691" y="2087992"/>
            <a:ext cx="0" cy="4800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Gerade Verbindung mit Pfeil 15"/>
          <p:cNvCxnSpPr>
            <a:stCxn id="5" idx="2"/>
            <a:endCxn id="6" idx="0"/>
          </p:cNvCxnSpPr>
          <p:nvPr/>
        </p:nvCxnSpPr>
        <p:spPr bwMode="auto">
          <a:xfrm>
            <a:off x="7737691" y="2946687"/>
            <a:ext cx="0" cy="54696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Gerade Verbindung mit Pfeil 18"/>
          <p:cNvCxnSpPr>
            <a:stCxn id="6" idx="2"/>
            <a:endCxn id="7" idx="0"/>
          </p:cNvCxnSpPr>
          <p:nvPr/>
        </p:nvCxnSpPr>
        <p:spPr bwMode="auto">
          <a:xfrm>
            <a:off x="7737691" y="3872341"/>
            <a:ext cx="0" cy="45951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Gewinkelter Verbinder 28"/>
          <p:cNvCxnSpPr>
            <a:stCxn id="7" idx="1"/>
            <a:endCxn id="5" idx="1"/>
          </p:cNvCxnSpPr>
          <p:nvPr/>
        </p:nvCxnSpPr>
        <p:spPr bwMode="auto">
          <a:xfrm rot="10800000">
            <a:off x="6959455" y="2757342"/>
            <a:ext cx="12700" cy="1763858"/>
          </a:xfrm>
          <a:prstGeom prst="bentConnector3">
            <a:avLst>
              <a:gd name="adj1" fmla="val 4054543"/>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18042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Motivation</a:t>
            </a:r>
          </a:p>
          <a:p>
            <a:r>
              <a:rPr lang="de-DE" dirty="0"/>
              <a:t>Ausgangssituation</a:t>
            </a:r>
          </a:p>
          <a:p>
            <a:r>
              <a:rPr lang="de-DE" dirty="0" err="1"/>
              <a:t>Scheduling</a:t>
            </a:r>
            <a:r>
              <a:rPr lang="de-DE" dirty="0"/>
              <a:t> + Register-Allokation</a:t>
            </a:r>
          </a:p>
          <a:p>
            <a:r>
              <a:rPr lang="de-DE" dirty="0"/>
              <a:t>Optimierte Register-Allokation mittels Heuristik</a:t>
            </a:r>
          </a:p>
          <a:p>
            <a:r>
              <a:rPr lang="de-DE" dirty="0"/>
              <a:t>Genetische Optimierungsalgorithmen</a:t>
            </a:r>
          </a:p>
          <a:p>
            <a:r>
              <a:rPr lang="de-DE" dirty="0"/>
              <a:t>Verlustleistungsanalysetool</a:t>
            </a:r>
          </a:p>
          <a:p>
            <a:r>
              <a:rPr lang="de-DE" dirty="0"/>
              <a:t>Hardware-Anpassungen</a:t>
            </a:r>
          </a:p>
          <a:p>
            <a:r>
              <a:rPr lang="de-DE" dirty="0"/>
              <a:t>Evaluation</a:t>
            </a:r>
          </a:p>
          <a:p>
            <a:r>
              <a:rPr lang="de-DE" dirty="0"/>
              <a:t>Fazit</a:t>
            </a:r>
          </a:p>
        </p:txBody>
      </p:sp>
      <p:sp>
        <p:nvSpPr>
          <p:cNvPr id="3" name="Titel 2"/>
          <p:cNvSpPr>
            <a:spLocks noGrp="1"/>
          </p:cNvSpPr>
          <p:nvPr>
            <p:ph type="title"/>
          </p:nvPr>
        </p:nvSpPr>
        <p:spPr/>
        <p:txBody>
          <a:bodyPr/>
          <a:lstStyle/>
          <a:p>
            <a:r>
              <a:rPr lang="de-DE" dirty="0"/>
              <a:t>Gliederung</a:t>
            </a:r>
          </a:p>
        </p:txBody>
      </p:sp>
    </p:spTree>
    <p:extLst>
      <p:ext uri="{BB962C8B-B14F-4D97-AF65-F5344CB8AC3E}">
        <p14:creationId xmlns:p14="http://schemas.microsoft.com/office/powerpoint/2010/main" val="1619734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03238" y="2506467"/>
            <a:ext cx="3243262" cy="3818133"/>
          </a:xfrm>
        </p:spPr>
        <p:txBody>
          <a:bodyPr/>
          <a:lstStyle/>
          <a:p>
            <a:r>
              <a:rPr lang="en-US" dirty="0" err="1"/>
              <a:t>Ausgabe</a:t>
            </a:r>
            <a:r>
              <a:rPr lang="en-US" dirty="0"/>
              <a:t> des Tools</a:t>
            </a:r>
          </a:p>
          <a:p>
            <a:pPr lvl="1"/>
            <a:r>
              <a:rPr lang="en-US" dirty="0"/>
              <a:t>Internal</a:t>
            </a:r>
          </a:p>
          <a:p>
            <a:pPr lvl="1"/>
            <a:r>
              <a:rPr lang="en-US" dirty="0"/>
              <a:t>Switching</a:t>
            </a:r>
          </a:p>
          <a:p>
            <a:pPr lvl="1"/>
            <a:r>
              <a:rPr lang="en-US" dirty="0"/>
              <a:t>Leakage</a:t>
            </a:r>
            <a:endParaRPr lang="de-DE" dirty="0"/>
          </a:p>
        </p:txBody>
      </p:sp>
      <p:sp>
        <p:nvSpPr>
          <p:cNvPr id="3" name="Titel 2"/>
          <p:cNvSpPr>
            <a:spLocks noGrp="1"/>
          </p:cNvSpPr>
          <p:nvPr>
            <p:ph type="title"/>
          </p:nvPr>
        </p:nvSpPr>
        <p:spPr/>
        <p:txBody>
          <a:bodyPr/>
          <a:lstStyle/>
          <a:p>
            <a:r>
              <a:rPr lang="de-DE" dirty="0"/>
              <a:t>Verlustleistungsanalyse-Tool</a:t>
            </a:r>
          </a:p>
        </p:txBody>
      </p:sp>
      <p:sp>
        <p:nvSpPr>
          <p:cNvPr id="5" name="Rechteck: abgerundete Ecken 4"/>
          <p:cNvSpPr/>
          <p:nvPr/>
        </p:nvSpPr>
        <p:spPr bwMode="auto">
          <a:xfrm>
            <a:off x="3971636" y="1853205"/>
            <a:ext cx="1341589" cy="52766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a:ln>
                  <a:noFill/>
                </a:ln>
                <a:solidFill>
                  <a:schemeClr val="bg1"/>
                </a:solidFill>
                <a:effectLst/>
                <a:latin typeface="Arial" charset="0"/>
                <a:ea typeface="ＭＳ Ｐゴシック" pitchFamily="1" charset="-128"/>
              </a:rPr>
              <a:t>Assembler-Programm</a:t>
            </a:r>
          </a:p>
        </p:txBody>
      </p:sp>
      <p:sp>
        <p:nvSpPr>
          <p:cNvPr id="6" name="Rechteck: abgerundete Ecken 5"/>
          <p:cNvSpPr/>
          <p:nvPr/>
        </p:nvSpPr>
        <p:spPr bwMode="auto">
          <a:xfrm>
            <a:off x="7238788" y="1845613"/>
            <a:ext cx="1469841" cy="54284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a:ln>
                  <a:noFill/>
                </a:ln>
                <a:solidFill>
                  <a:schemeClr val="bg1"/>
                </a:solidFill>
                <a:effectLst/>
                <a:ea typeface="ＭＳ Ｐゴシック" pitchFamily="1" charset="-128"/>
              </a:rPr>
              <a:t>Prozessor- </a:t>
            </a:r>
          </a:p>
          <a:p>
            <a:pPr marL="0" marR="0" indent="0" algn="ctr" defTabSz="914400" rtl="0" eaLnBrk="0" fontAlgn="base" latinLnBrk="0" hangingPunct="0">
              <a:lnSpc>
                <a:spcPct val="100000"/>
              </a:lnSpc>
              <a:spcBef>
                <a:spcPct val="0"/>
              </a:spcBef>
              <a:spcAft>
                <a:spcPct val="0"/>
              </a:spcAft>
              <a:buClrTx/>
              <a:buSzTx/>
              <a:buFontTx/>
              <a:buNone/>
              <a:tabLst/>
            </a:pPr>
            <a:r>
              <a:rPr lang="de-DE" sz="1400" dirty="0">
                <a:solidFill>
                  <a:schemeClr val="bg1"/>
                </a:solidFill>
                <a:ea typeface="ＭＳ Ｐゴシック" pitchFamily="1" charset="-128"/>
              </a:rPr>
              <a:t>Konfiguration</a:t>
            </a:r>
            <a:endParaRPr kumimoji="0" lang="de-DE" sz="1400" b="0" i="0" u="none" strike="noStrike" cap="none" normalizeH="0" baseline="0" dirty="0">
              <a:ln>
                <a:noFill/>
              </a:ln>
              <a:solidFill>
                <a:schemeClr val="bg1"/>
              </a:solidFill>
              <a:effectLst/>
              <a:ea typeface="ＭＳ Ｐゴシック" pitchFamily="1" charset="-128"/>
            </a:endParaRPr>
          </a:p>
        </p:txBody>
      </p:sp>
      <p:sp>
        <p:nvSpPr>
          <p:cNvPr id="7" name="Rechteck: abgerundete Ecken 6"/>
          <p:cNvSpPr/>
          <p:nvPr/>
        </p:nvSpPr>
        <p:spPr bwMode="auto">
          <a:xfrm>
            <a:off x="5388731" y="2540364"/>
            <a:ext cx="1772654" cy="40713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solidFill>
                  <a:schemeClr val="bg1"/>
                </a:solidFill>
                <a:ea typeface="ＭＳ Ｐゴシック" pitchFamily="1" charset="-128"/>
              </a:rPr>
              <a:t>Scheduler</a:t>
            </a:r>
            <a:endParaRPr kumimoji="0" lang="de-DE" sz="2000" b="1" i="0" u="none" strike="noStrike" cap="none" normalizeH="0" baseline="0" dirty="0">
              <a:ln>
                <a:noFill/>
              </a:ln>
              <a:solidFill>
                <a:schemeClr val="bg1"/>
              </a:solidFill>
              <a:effectLst/>
              <a:ea typeface="ＭＳ Ｐゴシック" pitchFamily="1" charset="-128"/>
            </a:endParaRPr>
          </a:p>
        </p:txBody>
      </p:sp>
      <p:sp>
        <p:nvSpPr>
          <p:cNvPr id="8" name="Rechteck: abgerundete Ecken 7"/>
          <p:cNvSpPr/>
          <p:nvPr/>
        </p:nvSpPr>
        <p:spPr bwMode="auto">
          <a:xfrm>
            <a:off x="5477630" y="3257205"/>
            <a:ext cx="1599085" cy="27142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a:solidFill>
                  <a:schemeClr val="bg1"/>
                </a:solidFill>
                <a:ea typeface="ＭＳ Ｐゴシック" pitchFamily="1" charset="-128"/>
              </a:rPr>
              <a:t>Binary-Datei</a:t>
            </a:r>
            <a:endParaRPr kumimoji="0" lang="de-DE" sz="1400" b="0" i="0" u="none" strike="noStrike" cap="none" normalizeH="0" baseline="0" dirty="0">
              <a:ln>
                <a:noFill/>
              </a:ln>
              <a:solidFill>
                <a:schemeClr val="bg1"/>
              </a:solidFill>
              <a:effectLst/>
              <a:ea typeface="ＭＳ Ｐゴシック" pitchFamily="1" charset="-128"/>
            </a:endParaRPr>
          </a:p>
        </p:txBody>
      </p:sp>
      <p:sp>
        <p:nvSpPr>
          <p:cNvPr id="11" name="Rechteck: abgerundete Ecken 10"/>
          <p:cNvSpPr/>
          <p:nvPr/>
        </p:nvSpPr>
        <p:spPr bwMode="auto">
          <a:xfrm>
            <a:off x="3835802" y="4166935"/>
            <a:ext cx="1603755" cy="27142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a:solidFill>
                  <a:schemeClr val="bg1"/>
                </a:solidFill>
                <a:ea typeface="ＭＳ Ｐゴシック" pitchFamily="1" charset="-128"/>
              </a:rPr>
              <a:t>Schaltaktivität</a:t>
            </a:r>
            <a:endParaRPr kumimoji="0" lang="de-DE" sz="1400" b="0" i="0" u="none" strike="noStrike" cap="none" normalizeH="0" baseline="0" dirty="0">
              <a:ln>
                <a:noFill/>
              </a:ln>
              <a:solidFill>
                <a:schemeClr val="bg1"/>
              </a:solidFill>
              <a:effectLst/>
              <a:ea typeface="ＭＳ Ｐゴシック" pitchFamily="1" charset="-128"/>
            </a:endParaRPr>
          </a:p>
        </p:txBody>
      </p:sp>
      <p:sp>
        <p:nvSpPr>
          <p:cNvPr id="12" name="Rechteck: abgerundete Ecken 11"/>
          <p:cNvSpPr/>
          <p:nvPr/>
        </p:nvSpPr>
        <p:spPr bwMode="auto">
          <a:xfrm>
            <a:off x="7174167" y="4166935"/>
            <a:ext cx="1599085" cy="27142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a:solidFill>
                  <a:schemeClr val="bg1"/>
                </a:solidFill>
                <a:ea typeface="ＭＳ Ｐゴシック" pitchFamily="1" charset="-128"/>
              </a:rPr>
              <a:t>Netzliste</a:t>
            </a:r>
            <a:endParaRPr kumimoji="0" lang="de-DE" sz="1400" b="0" i="0" u="none" strike="noStrike" cap="none" normalizeH="0" baseline="0" dirty="0">
              <a:ln>
                <a:noFill/>
              </a:ln>
              <a:solidFill>
                <a:schemeClr val="bg1"/>
              </a:solidFill>
              <a:effectLst/>
              <a:ea typeface="ＭＳ Ｐゴシック" pitchFamily="1" charset="-128"/>
            </a:endParaRPr>
          </a:p>
        </p:txBody>
      </p:sp>
      <p:sp>
        <p:nvSpPr>
          <p:cNvPr id="13" name="Rechteck: abgerundete Ecken 12"/>
          <p:cNvSpPr/>
          <p:nvPr/>
        </p:nvSpPr>
        <p:spPr bwMode="auto">
          <a:xfrm>
            <a:off x="5477630" y="4612467"/>
            <a:ext cx="1578066" cy="67855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solidFill>
                  <a:schemeClr val="bg1"/>
                </a:solidFill>
                <a:ea typeface="ＭＳ Ｐゴシック" pitchFamily="1" charset="-128"/>
              </a:rPr>
              <a:t>Power-Analyse</a:t>
            </a:r>
            <a:endParaRPr kumimoji="0" lang="de-DE" sz="2000" b="1" i="0" u="none" strike="noStrike" cap="none" normalizeH="0" baseline="0" dirty="0">
              <a:ln>
                <a:noFill/>
              </a:ln>
              <a:solidFill>
                <a:schemeClr val="bg1"/>
              </a:solidFill>
              <a:effectLst/>
              <a:ea typeface="ＭＳ Ｐゴシック" pitchFamily="1" charset="-128"/>
            </a:endParaRPr>
          </a:p>
        </p:txBody>
      </p:sp>
      <p:sp>
        <p:nvSpPr>
          <p:cNvPr id="14" name="Rechteck: abgerundete Ecken 13"/>
          <p:cNvSpPr/>
          <p:nvPr/>
        </p:nvSpPr>
        <p:spPr bwMode="auto">
          <a:xfrm>
            <a:off x="5477630" y="5606726"/>
            <a:ext cx="1578066" cy="27142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a:solidFill>
                  <a:schemeClr val="bg1"/>
                </a:solidFill>
                <a:ea typeface="ＭＳ Ｐゴシック" pitchFamily="1" charset="-128"/>
              </a:rPr>
              <a:t>Power-Reports</a:t>
            </a:r>
            <a:endParaRPr kumimoji="0" lang="de-DE" sz="1400" b="0" i="0" u="none" strike="noStrike" cap="none" normalizeH="0" baseline="0" dirty="0">
              <a:ln>
                <a:noFill/>
              </a:ln>
              <a:solidFill>
                <a:schemeClr val="bg1"/>
              </a:solidFill>
              <a:effectLst/>
              <a:ea typeface="ＭＳ Ｐゴシック" pitchFamily="1" charset="-128"/>
            </a:endParaRPr>
          </a:p>
        </p:txBody>
      </p:sp>
      <p:cxnSp>
        <p:nvCxnSpPr>
          <p:cNvPr id="16" name="Gerade Verbindung mit Pfeil 15"/>
          <p:cNvCxnSpPr>
            <a:stCxn id="5" idx="2"/>
            <a:endCxn id="7" idx="1"/>
          </p:cNvCxnSpPr>
          <p:nvPr/>
        </p:nvCxnSpPr>
        <p:spPr bwMode="auto">
          <a:xfrm>
            <a:off x="4642431" y="2380868"/>
            <a:ext cx="746300" cy="36306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Gerade Verbindung mit Pfeil 18"/>
          <p:cNvCxnSpPr>
            <a:stCxn id="6" idx="2"/>
            <a:endCxn id="7" idx="3"/>
          </p:cNvCxnSpPr>
          <p:nvPr/>
        </p:nvCxnSpPr>
        <p:spPr bwMode="auto">
          <a:xfrm flipH="1">
            <a:off x="7161385" y="2388458"/>
            <a:ext cx="812324" cy="35547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Gerade Verbindung mit Pfeil 25"/>
          <p:cNvCxnSpPr>
            <a:stCxn id="7" idx="2"/>
            <a:endCxn id="8" idx="0"/>
          </p:cNvCxnSpPr>
          <p:nvPr/>
        </p:nvCxnSpPr>
        <p:spPr bwMode="auto">
          <a:xfrm>
            <a:off x="6275058" y="2947498"/>
            <a:ext cx="2115" cy="30970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Gerade Verbindung mit Pfeil 31"/>
          <p:cNvCxnSpPr>
            <a:stCxn id="8" idx="2"/>
            <a:endCxn id="13" idx="0"/>
          </p:cNvCxnSpPr>
          <p:nvPr/>
        </p:nvCxnSpPr>
        <p:spPr bwMode="auto">
          <a:xfrm flipH="1">
            <a:off x="6266663" y="3528628"/>
            <a:ext cx="10510" cy="10838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1" name="Gerade Verbindung mit Pfeil 40"/>
          <p:cNvCxnSpPr>
            <a:stCxn id="11" idx="2"/>
            <a:endCxn id="13" idx="1"/>
          </p:cNvCxnSpPr>
          <p:nvPr/>
        </p:nvCxnSpPr>
        <p:spPr bwMode="auto">
          <a:xfrm>
            <a:off x="4637680" y="4438358"/>
            <a:ext cx="839950" cy="5133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4" name="Gerade Verbindung mit Pfeil 43"/>
          <p:cNvCxnSpPr>
            <a:stCxn id="12" idx="2"/>
            <a:endCxn id="13" idx="3"/>
          </p:cNvCxnSpPr>
          <p:nvPr/>
        </p:nvCxnSpPr>
        <p:spPr bwMode="auto">
          <a:xfrm flipH="1">
            <a:off x="7055696" y="4438358"/>
            <a:ext cx="918014" cy="5133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7" name="Gerade Verbindung mit Pfeil 46"/>
          <p:cNvCxnSpPr>
            <a:stCxn id="13" idx="2"/>
            <a:endCxn id="14" idx="0"/>
          </p:cNvCxnSpPr>
          <p:nvPr/>
        </p:nvCxnSpPr>
        <p:spPr bwMode="auto">
          <a:xfrm>
            <a:off x="6266663" y="5291023"/>
            <a:ext cx="0" cy="31570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7" name="Gerader Verbinder 56"/>
          <p:cNvCxnSpPr/>
          <p:nvPr/>
        </p:nvCxnSpPr>
        <p:spPr bwMode="auto">
          <a:xfrm>
            <a:off x="3746500" y="3860801"/>
            <a:ext cx="4973824" cy="3125"/>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59" name="Textfeld 58"/>
          <p:cNvSpPr txBox="1"/>
          <p:nvPr/>
        </p:nvSpPr>
        <p:spPr>
          <a:xfrm rot="16200000">
            <a:off x="2855686" y="4864947"/>
            <a:ext cx="1606832" cy="400110"/>
          </a:xfrm>
          <a:prstGeom prst="rect">
            <a:avLst/>
          </a:prstGeom>
          <a:noFill/>
        </p:spPr>
        <p:txBody>
          <a:bodyPr wrap="square" rtlCol="0" anchor="ctr">
            <a:spAutoFit/>
          </a:bodyPr>
          <a:lstStyle/>
          <a:p>
            <a:r>
              <a:rPr lang="de-DE" sz="2000" dirty="0"/>
              <a:t>Hardware</a:t>
            </a:r>
          </a:p>
        </p:txBody>
      </p:sp>
      <p:sp>
        <p:nvSpPr>
          <p:cNvPr id="60" name="Textfeld 59"/>
          <p:cNvSpPr txBox="1"/>
          <p:nvPr/>
        </p:nvSpPr>
        <p:spPr>
          <a:xfrm rot="16200000">
            <a:off x="2860437" y="2831194"/>
            <a:ext cx="1606832" cy="400110"/>
          </a:xfrm>
          <a:prstGeom prst="rect">
            <a:avLst/>
          </a:prstGeom>
          <a:noFill/>
        </p:spPr>
        <p:txBody>
          <a:bodyPr wrap="square" rtlCol="0" anchor="ctr">
            <a:spAutoFit/>
          </a:bodyPr>
          <a:lstStyle/>
          <a:p>
            <a:r>
              <a:rPr lang="de-DE" sz="2000" dirty="0"/>
              <a:t>Software</a:t>
            </a:r>
          </a:p>
        </p:txBody>
      </p:sp>
    </p:spTree>
    <p:extLst>
      <p:ext uri="{BB962C8B-B14F-4D97-AF65-F5344CB8AC3E}">
        <p14:creationId xmlns:p14="http://schemas.microsoft.com/office/powerpoint/2010/main" val="2477344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Pipelinestufe gegen </a:t>
            </a:r>
            <a:r>
              <a:rPr lang="de-DE" dirty="0" err="1"/>
              <a:t>Glitches</a:t>
            </a:r>
            <a:endParaRPr lang="de-DE" dirty="0"/>
          </a:p>
          <a:p>
            <a:endParaRPr lang="de-DE" dirty="0"/>
          </a:p>
          <a:p>
            <a:endParaRPr lang="de-DE" dirty="0"/>
          </a:p>
          <a:p>
            <a:pPr marL="457200" lvl="1" indent="0">
              <a:buNone/>
            </a:pPr>
            <a:endParaRPr lang="de-DE" dirty="0"/>
          </a:p>
          <a:p>
            <a:pPr marL="457200" lvl="1" indent="0">
              <a:buNone/>
            </a:pPr>
            <a:endParaRPr lang="de-DE" dirty="0"/>
          </a:p>
          <a:p>
            <a:pPr marL="457200" lvl="1" indent="0">
              <a:buNone/>
            </a:pPr>
            <a:endParaRPr lang="de-DE" dirty="0"/>
          </a:p>
          <a:p>
            <a:pPr marL="457200" lvl="1" indent="0">
              <a:buNone/>
            </a:pPr>
            <a:endParaRPr lang="de-DE" dirty="0"/>
          </a:p>
          <a:p>
            <a:pPr marL="457200" lvl="1" indent="0">
              <a:buNone/>
            </a:pPr>
            <a:endParaRPr lang="de-DE" dirty="0"/>
          </a:p>
          <a:p>
            <a:r>
              <a:rPr lang="de-DE" dirty="0"/>
              <a:t>Neuberechnung der Immediate-Adressen</a:t>
            </a:r>
          </a:p>
        </p:txBody>
      </p:sp>
      <p:sp>
        <p:nvSpPr>
          <p:cNvPr id="3" name="Titel 2"/>
          <p:cNvSpPr>
            <a:spLocks noGrp="1"/>
          </p:cNvSpPr>
          <p:nvPr>
            <p:ph type="title"/>
          </p:nvPr>
        </p:nvSpPr>
        <p:spPr/>
        <p:txBody>
          <a:bodyPr/>
          <a:lstStyle/>
          <a:p>
            <a:r>
              <a:rPr lang="de-DE" dirty="0"/>
              <a:t>Hardware-Anpassungen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106" y="2375188"/>
            <a:ext cx="5457825" cy="2495550"/>
          </a:xfrm>
          <a:prstGeom prst="rect">
            <a:avLst/>
          </a:prstGeom>
        </p:spPr>
      </p:pic>
    </p:spTree>
    <p:extLst>
      <p:ext uri="{BB962C8B-B14F-4D97-AF65-F5344CB8AC3E}">
        <p14:creationId xmlns:p14="http://schemas.microsoft.com/office/powerpoint/2010/main" val="1468704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Worst</a:t>
            </a:r>
            <a:r>
              <a:rPr lang="de-DE" dirty="0"/>
              <a:t>-Best-Case Einsparungspotential</a:t>
            </a:r>
          </a:p>
          <a:p>
            <a:endParaRPr lang="de-DE" dirty="0"/>
          </a:p>
          <a:p>
            <a:r>
              <a:rPr lang="de-DE" dirty="0">
                <a:sym typeface="Wingdings" panose="05000000000000000000" pitchFamily="2" charset="2"/>
              </a:rPr>
              <a:t>maximale Einsparung: </a:t>
            </a:r>
          </a:p>
          <a:p>
            <a:pPr lvl="1"/>
            <a:r>
              <a:rPr lang="de-DE" dirty="0">
                <a:sym typeface="Wingdings" panose="05000000000000000000" pitchFamily="2" charset="2"/>
              </a:rPr>
              <a:t>Leistung Register-File: 18,33%</a:t>
            </a:r>
          </a:p>
          <a:p>
            <a:pPr lvl="1"/>
            <a:r>
              <a:rPr lang="de-DE" dirty="0">
                <a:sym typeface="Wingdings" panose="05000000000000000000" pitchFamily="2" charset="2"/>
              </a:rPr>
              <a:t>Gesamtleistung: 7,87%</a:t>
            </a:r>
          </a:p>
        </p:txBody>
      </p:sp>
      <p:sp>
        <p:nvSpPr>
          <p:cNvPr id="3" name="Titel 2"/>
          <p:cNvSpPr>
            <a:spLocks noGrp="1"/>
          </p:cNvSpPr>
          <p:nvPr>
            <p:ph type="title"/>
          </p:nvPr>
        </p:nvSpPr>
        <p:spPr/>
        <p:txBody>
          <a:bodyPr/>
          <a:lstStyle/>
          <a:p>
            <a:r>
              <a:rPr lang="de-DE" dirty="0" err="1"/>
              <a:t>Worst</a:t>
            </a:r>
            <a:r>
              <a:rPr lang="de-DE" dirty="0"/>
              <a:t>-Best-Case Analyse</a:t>
            </a:r>
          </a:p>
        </p:txBody>
      </p:sp>
    </p:spTree>
    <p:extLst>
      <p:ext uri="{BB962C8B-B14F-4D97-AF65-F5344CB8AC3E}">
        <p14:creationId xmlns:p14="http://schemas.microsoft.com/office/powerpoint/2010/main" val="3024071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Einfluss der Adressierung auf die Verlustleistung</a:t>
            </a:r>
          </a:p>
        </p:txBody>
      </p:sp>
      <p:graphicFrame>
        <p:nvGraphicFramePr>
          <p:cNvPr id="4" name="Diagramm 3"/>
          <p:cNvGraphicFramePr>
            <a:graphicFrameLocks/>
          </p:cNvGraphicFramePr>
          <p:nvPr>
            <p:extLst>
              <p:ext uri="{D42A27DB-BD31-4B8C-83A1-F6EECF244321}">
                <p14:modId xmlns:p14="http://schemas.microsoft.com/office/powerpoint/2010/main" val="1142016276"/>
              </p:ext>
            </p:extLst>
          </p:nvPr>
        </p:nvGraphicFramePr>
        <p:xfrm>
          <a:off x="638175" y="1676399"/>
          <a:ext cx="7620000" cy="3743326"/>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feld 1"/>
          <p:cNvSpPr txBox="1"/>
          <p:nvPr/>
        </p:nvSpPr>
        <p:spPr>
          <a:xfrm>
            <a:off x="503238" y="5387974"/>
            <a:ext cx="8153400" cy="461665"/>
          </a:xfrm>
          <a:prstGeom prst="rect">
            <a:avLst/>
          </a:prstGeom>
          <a:noFill/>
        </p:spPr>
        <p:txBody>
          <a:bodyPr wrap="square" rtlCol="0">
            <a:spAutoFit/>
          </a:bodyPr>
          <a:lstStyle/>
          <a:p>
            <a:r>
              <a:rPr lang="de-DE" dirty="0">
                <a:sym typeface="Wingdings" panose="05000000000000000000" pitchFamily="2" charset="2"/>
              </a:rPr>
              <a:t> Einfluss der Lastkapazität auf die Verlustleistung </a:t>
            </a:r>
            <a:endParaRPr lang="de-DE" dirty="0"/>
          </a:p>
        </p:txBody>
      </p:sp>
    </p:spTree>
    <p:extLst>
      <p:ext uri="{BB962C8B-B14F-4D97-AF65-F5344CB8AC3E}">
        <p14:creationId xmlns:p14="http://schemas.microsoft.com/office/powerpoint/2010/main" val="2695553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nhaltsplatzhalt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238" y="2094046"/>
            <a:ext cx="8412162" cy="3293795"/>
          </a:xfrm>
        </p:spPr>
      </p:pic>
      <p:sp>
        <p:nvSpPr>
          <p:cNvPr id="3" name="Titel 2"/>
          <p:cNvSpPr>
            <a:spLocks noGrp="1"/>
          </p:cNvSpPr>
          <p:nvPr>
            <p:ph type="title"/>
          </p:nvPr>
        </p:nvSpPr>
        <p:spPr/>
        <p:txBody>
          <a:bodyPr/>
          <a:lstStyle/>
          <a:p>
            <a:r>
              <a:rPr lang="de-DE" dirty="0"/>
              <a:t>Einfluss der Lastkapazität auf die Verlustleistung</a:t>
            </a:r>
          </a:p>
        </p:txBody>
      </p:sp>
    </p:spTree>
    <p:extLst>
      <p:ext uri="{BB962C8B-B14F-4D97-AF65-F5344CB8AC3E}">
        <p14:creationId xmlns:p14="http://schemas.microsoft.com/office/powerpoint/2010/main" val="4170954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Einfluss der Register-Daten</a:t>
            </a:r>
          </a:p>
        </p:txBody>
      </p:sp>
      <p:graphicFrame>
        <p:nvGraphicFramePr>
          <p:cNvPr id="4" name="Diagramm 3">
            <a:extLst>
              <a:ext uri="{FF2B5EF4-FFF2-40B4-BE49-F238E27FC236}">
                <a16:creationId xmlns:a16="http://schemas.microsoft.com/office/drawing/2014/main" id="{00000000-0008-0000-1200-000003000000}"/>
              </a:ext>
            </a:extLst>
          </p:cNvPr>
          <p:cNvGraphicFramePr>
            <a:graphicFrameLocks/>
          </p:cNvGraphicFramePr>
          <p:nvPr>
            <p:extLst>
              <p:ext uri="{D42A27DB-BD31-4B8C-83A1-F6EECF244321}">
                <p14:modId xmlns:p14="http://schemas.microsoft.com/office/powerpoint/2010/main" val="2935996195"/>
              </p:ext>
            </p:extLst>
          </p:nvPr>
        </p:nvGraphicFramePr>
        <p:xfrm>
          <a:off x="1139975" y="2053914"/>
          <a:ext cx="6513067" cy="37292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052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Synthetische Testfälle </a:t>
            </a:r>
          </a:p>
        </p:txBody>
      </p:sp>
      <p:graphicFrame>
        <p:nvGraphicFramePr>
          <p:cNvPr id="5" name="Diagramm 4"/>
          <p:cNvGraphicFramePr>
            <a:graphicFrameLocks/>
          </p:cNvGraphicFramePr>
          <p:nvPr>
            <p:extLst>
              <p:ext uri="{D42A27DB-BD31-4B8C-83A1-F6EECF244321}">
                <p14:modId xmlns:p14="http://schemas.microsoft.com/office/powerpoint/2010/main" val="830343774"/>
              </p:ext>
            </p:extLst>
          </p:nvPr>
        </p:nvGraphicFramePr>
        <p:xfrm>
          <a:off x="700665" y="996949"/>
          <a:ext cx="7758545" cy="4264891"/>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feld 5"/>
          <p:cNvSpPr txBox="1"/>
          <p:nvPr/>
        </p:nvSpPr>
        <p:spPr>
          <a:xfrm>
            <a:off x="503238" y="5159374"/>
            <a:ext cx="8153400" cy="1569660"/>
          </a:xfrm>
          <a:prstGeom prst="rect">
            <a:avLst/>
          </a:prstGeom>
          <a:noFill/>
        </p:spPr>
        <p:txBody>
          <a:bodyPr wrap="square" rtlCol="0">
            <a:spAutoFit/>
          </a:bodyPr>
          <a:lstStyle/>
          <a:p>
            <a:pPr marL="342900" indent="-342900">
              <a:buFont typeface="Wingdings" panose="05000000000000000000" pitchFamily="2" charset="2"/>
              <a:buChar char="à"/>
            </a:pPr>
            <a:r>
              <a:rPr lang="de-DE" dirty="0">
                <a:sym typeface="Wingdings" panose="05000000000000000000" pitchFamily="2" charset="2"/>
              </a:rPr>
              <a:t>Einsparung: </a:t>
            </a:r>
          </a:p>
          <a:p>
            <a:pPr lvl="1"/>
            <a:r>
              <a:rPr lang="de-DE" dirty="0">
                <a:sym typeface="Wingdings" panose="05000000000000000000" pitchFamily="2" charset="2"/>
              </a:rPr>
              <a:t>Register-File: 8,54%</a:t>
            </a:r>
          </a:p>
          <a:p>
            <a:pPr lvl="1"/>
            <a:r>
              <a:rPr lang="de-DE" dirty="0">
                <a:sym typeface="Wingdings" panose="05000000000000000000" pitchFamily="2" charset="2"/>
              </a:rPr>
              <a:t>Gesamtleistung 2,56%</a:t>
            </a:r>
          </a:p>
          <a:p>
            <a:r>
              <a:rPr lang="de-DE" dirty="0">
                <a:sym typeface="Wingdings" panose="05000000000000000000" pitchFamily="2" charset="2"/>
              </a:rPr>
              <a:t> </a:t>
            </a:r>
            <a:endParaRPr lang="de-DE" dirty="0"/>
          </a:p>
        </p:txBody>
      </p:sp>
    </p:spTree>
    <p:extLst>
      <p:ext uri="{BB962C8B-B14F-4D97-AF65-F5344CB8AC3E}">
        <p14:creationId xmlns:p14="http://schemas.microsoft.com/office/powerpoint/2010/main" val="920899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Verlustleistungseinsparung</a:t>
            </a:r>
          </a:p>
        </p:txBody>
      </p:sp>
      <p:graphicFrame>
        <p:nvGraphicFramePr>
          <p:cNvPr id="5" name="Diagramm 4"/>
          <p:cNvGraphicFramePr>
            <a:graphicFrameLocks/>
          </p:cNvGraphicFramePr>
          <p:nvPr>
            <p:extLst>
              <p:ext uri="{D42A27DB-BD31-4B8C-83A1-F6EECF244321}">
                <p14:modId xmlns:p14="http://schemas.microsoft.com/office/powerpoint/2010/main" val="4215825713"/>
              </p:ext>
            </p:extLst>
          </p:nvPr>
        </p:nvGraphicFramePr>
        <p:xfrm>
          <a:off x="366769" y="965200"/>
          <a:ext cx="8685100" cy="432979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feld 5"/>
          <p:cNvSpPr txBox="1"/>
          <p:nvPr/>
        </p:nvSpPr>
        <p:spPr>
          <a:xfrm>
            <a:off x="503238" y="5159374"/>
            <a:ext cx="8153400" cy="1569660"/>
          </a:xfrm>
          <a:prstGeom prst="rect">
            <a:avLst/>
          </a:prstGeom>
          <a:noFill/>
        </p:spPr>
        <p:txBody>
          <a:bodyPr wrap="square" rtlCol="0">
            <a:spAutoFit/>
          </a:bodyPr>
          <a:lstStyle/>
          <a:p>
            <a:pPr marL="342900" indent="-342900">
              <a:buFont typeface="Wingdings" panose="05000000000000000000" pitchFamily="2" charset="2"/>
              <a:buChar char="à"/>
            </a:pPr>
            <a:r>
              <a:rPr lang="de-DE" dirty="0">
                <a:sym typeface="Wingdings" panose="05000000000000000000" pitchFamily="2" charset="2"/>
              </a:rPr>
              <a:t>Einsparung: </a:t>
            </a:r>
          </a:p>
          <a:p>
            <a:pPr lvl="1"/>
            <a:r>
              <a:rPr lang="de-DE" dirty="0">
                <a:sym typeface="Wingdings" panose="05000000000000000000" pitchFamily="2" charset="2"/>
              </a:rPr>
              <a:t>Register-File: 9,04%</a:t>
            </a:r>
          </a:p>
          <a:p>
            <a:pPr lvl="1"/>
            <a:r>
              <a:rPr lang="de-DE" dirty="0">
                <a:sym typeface="Wingdings" panose="05000000000000000000" pitchFamily="2" charset="2"/>
              </a:rPr>
              <a:t>Gesamtleistung 2,56%</a:t>
            </a:r>
          </a:p>
          <a:p>
            <a:r>
              <a:rPr lang="de-DE" dirty="0">
                <a:sym typeface="Wingdings" panose="05000000000000000000" pitchFamily="2" charset="2"/>
              </a:rPr>
              <a:t> </a:t>
            </a:r>
            <a:endParaRPr lang="de-DE" dirty="0"/>
          </a:p>
        </p:txBody>
      </p:sp>
    </p:spTree>
    <p:extLst>
      <p:ext uri="{BB962C8B-B14F-4D97-AF65-F5344CB8AC3E}">
        <p14:creationId xmlns:p14="http://schemas.microsoft.com/office/powerpoint/2010/main" val="110550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Fitness-Funktionsansätze</a:t>
            </a:r>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7394" y="1807616"/>
            <a:ext cx="7943849" cy="4216153"/>
          </a:xfrm>
        </p:spPr>
      </p:pic>
    </p:spTree>
    <p:extLst>
      <p:ext uri="{BB962C8B-B14F-4D97-AF65-F5344CB8AC3E}">
        <p14:creationId xmlns:p14="http://schemas.microsoft.com/office/powerpoint/2010/main" val="4289979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a:t>Emulated-</a:t>
            </a:r>
            <a:r>
              <a:rPr lang="en-US" dirty="0" err="1"/>
              <a:t>Floatin</a:t>
            </a:r>
            <a:r>
              <a:rPr lang="en-US" dirty="0"/>
              <a:t>-Point</a:t>
            </a:r>
          </a:p>
          <a:p>
            <a:pPr lvl="1"/>
            <a:r>
              <a:rPr lang="en-US" dirty="0"/>
              <a:t>FFT</a:t>
            </a:r>
          </a:p>
          <a:p>
            <a:pPr lvl="1"/>
            <a:r>
              <a:rPr lang="en-US" dirty="0"/>
              <a:t>Filter</a:t>
            </a:r>
          </a:p>
        </p:txBody>
      </p:sp>
      <p:sp>
        <p:nvSpPr>
          <p:cNvPr id="3" name="Titel 2"/>
          <p:cNvSpPr>
            <a:spLocks noGrp="1"/>
          </p:cNvSpPr>
          <p:nvPr>
            <p:ph type="title"/>
          </p:nvPr>
        </p:nvSpPr>
        <p:spPr/>
        <p:txBody>
          <a:bodyPr/>
          <a:lstStyle/>
          <a:p>
            <a:r>
              <a:rPr lang="de-DE" dirty="0"/>
              <a:t>Hörgerätealgorithmen</a:t>
            </a:r>
          </a:p>
        </p:txBody>
      </p:sp>
    </p:spTree>
    <p:extLst>
      <p:ext uri="{BB962C8B-B14F-4D97-AF65-F5344CB8AC3E}">
        <p14:creationId xmlns:p14="http://schemas.microsoft.com/office/powerpoint/2010/main" val="328218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Prozessor: KAVUAKA ASIP VLIW-SIMD</a:t>
            </a:r>
          </a:p>
          <a:p>
            <a:r>
              <a:rPr lang="de-DE" dirty="0"/>
              <a:t>Register-File Anteil von ca. 65% an der Gesamtleistung</a:t>
            </a:r>
          </a:p>
          <a:p>
            <a:pPr lvl="1"/>
            <a:r>
              <a:rPr lang="de-DE" dirty="0"/>
              <a:t>4kB Register als </a:t>
            </a:r>
            <a:r>
              <a:rPr lang="de-DE" dirty="0" err="1"/>
              <a:t>Multishared</a:t>
            </a:r>
            <a:r>
              <a:rPr lang="de-DE" dirty="0"/>
              <a:t>-Register-Organisation</a:t>
            </a:r>
          </a:p>
        </p:txBody>
      </p:sp>
      <p:sp>
        <p:nvSpPr>
          <p:cNvPr id="3" name="Titel 2"/>
          <p:cNvSpPr>
            <a:spLocks noGrp="1"/>
          </p:cNvSpPr>
          <p:nvPr>
            <p:ph type="title"/>
          </p:nvPr>
        </p:nvSpPr>
        <p:spPr/>
        <p:txBody>
          <a:bodyPr/>
          <a:lstStyle/>
          <a:p>
            <a:r>
              <a:rPr lang="de-DE" dirty="0"/>
              <a:t>Ausgangssituation </a:t>
            </a: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054" y="3475039"/>
            <a:ext cx="5360530" cy="2362199"/>
          </a:xfrm>
          <a:prstGeom prst="rect">
            <a:avLst/>
          </a:prstGeom>
        </p:spPr>
      </p:pic>
      <p:sp>
        <p:nvSpPr>
          <p:cNvPr id="4" name="Rechteck 3"/>
          <p:cNvSpPr/>
          <p:nvPr/>
        </p:nvSpPr>
        <p:spPr bwMode="auto">
          <a:xfrm>
            <a:off x="4010526" y="3507123"/>
            <a:ext cx="1260267" cy="2362199"/>
          </a:xfrm>
          <a:prstGeom prst="rect">
            <a:avLst/>
          </a:prstGeom>
          <a:noFill/>
          <a:ln w="476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381872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Fazit</a:t>
            </a:r>
          </a:p>
        </p:txBody>
      </p:sp>
      <p:sp>
        <p:nvSpPr>
          <p:cNvPr id="5" name="Inhaltsplatzhalter 4"/>
          <p:cNvSpPr>
            <a:spLocks noGrp="1"/>
          </p:cNvSpPr>
          <p:nvPr>
            <p:ph idx="1"/>
          </p:nvPr>
        </p:nvSpPr>
        <p:spPr>
          <a:xfrm>
            <a:off x="503238" y="1392574"/>
            <a:ext cx="8412162" cy="4659312"/>
          </a:xfrm>
        </p:spPr>
        <p:txBody>
          <a:bodyPr/>
          <a:lstStyle/>
          <a:p>
            <a:r>
              <a:rPr lang="de-DE" dirty="0"/>
              <a:t>Optimieren der Registerzugriffe zur Verlustleistungsoptimierung sinnvoll</a:t>
            </a:r>
          </a:p>
          <a:p>
            <a:r>
              <a:rPr lang="de-DE" dirty="0"/>
              <a:t>Im Best-Case ist eine Einsparung der Leistung von 18,33% im Register-File möglich</a:t>
            </a:r>
          </a:p>
          <a:p>
            <a:r>
              <a:rPr lang="de-DE" dirty="0"/>
              <a:t>Bei dem Einsatz eines genetischen Algorithmus ist eine Kombination aus Lastkapazität und </a:t>
            </a:r>
            <a:r>
              <a:rPr lang="de-DE" dirty="0" err="1"/>
              <a:t>Hamming</a:t>
            </a:r>
            <a:r>
              <a:rPr lang="de-DE" dirty="0"/>
              <a:t>-Distanz als Fitness-Wert und eine Startpopulation durch eine Heuristik sinnvoll</a:t>
            </a:r>
          </a:p>
          <a:p>
            <a:r>
              <a:rPr lang="de-DE" dirty="0"/>
              <a:t>Optimierung der Verlustleistung des Prozessors ist dadurch ohne  aufwendige Hardware-Optimierung oder Performance-Einbuße möglich</a:t>
            </a:r>
          </a:p>
          <a:p>
            <a:r>
              <a:rPr lang="de-DE" dirty="0"/>
              <a:t>Prinzip ist auf andere DSPs übertragbar</a:t>
            </a:r>
          </a:p>
          <a:p>
            <a:endParaRPr lang="de-DE" dirty="0"/>
          </a:p>
          <a:p>
            <a:endParaRPr lang="de-DE" dirty="0"/>
          </a:p>
        </p:txBody>
      </p:sp>
    </p:spTree>
    <p:extLst>
      <p:ext uri="{BB962C8B-B14F-4D97-AF65-F5344CB8AC3E}">
        <p14:creationId xmlns:p14="http://schemas.microsoft.com/office/powerpoint/2010/main" val="329010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lvl="1"/>
            <a:r>
              <a:rPr lang="en-US" dirty="0" err="1"/>
              <a:t>Gesamtverlustleistung</a:t>
            </a:r>
            <a:endParaRPr lang="en-US" dirty="0"/>
          </a:p>
          <a:p>
            <a:pPr marL="457200" lvl="1" indent="0">
              <a:buNone/>
            </a:pPr>
            <a:endParaRPr lang="de-DE" dirty="0"/>
          </a:p>
        </p:txBody>
      </p:sp>
      <p:sp>
        <p:nvSpPr>
          <p:cNvPr id="3" name="Titel 2"/>
          <p:cNvSpPr>
            <a:spLocks noGrp="1"/>
          </p:cNvSpPr>
          <p:nvPr>
            <p:ph type="title"/>
          </p:nvPr>
        </p:nvSpPr>
        <p:spPr/>
        <p:txBody>
          <a:bodyPr/>
          <a:lstStyle/>
          <a:p>
            <a:r>
              <a:rPr lang="de-DE" dirty="0"/>
              <a:t>Verlustleistungseinsparung</a:t>
            </a:r>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540" y="2879605"/>
            <a:ext cx="7256100" cy="3118424"/>
          </a:xfrm>
          <a:prstGeom prst="rect">
            <a:avLst/>
          </a:prstGeom>
        </p:spPr>
      </p:pic>
    </p:spTree>
    <p:extLst>
      <p:ext uri="{BB962C8B-B14F-4D97-AF65-F5344CB8AC3E}">
        <p14:creationId xmlns:p14="http://schemas.microsoft.com/office/powerpoint/2010/main" val="575561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Scheduler</a:t>
            </a:r>
          </a:p>
        </p:txBody>
      </p:sp>
      <p:sp>
        <p:nvSpPr>
          <p:cNvPr id="7" name="Rechteck: abgerundete Ecken 6"/>
          <p:cNvSpPr/>
          <p:nvPr/>
        </p:nvSpPr>
        <p:spPr bwMode="auto">
          <a:xfrm>
            <a:off x="3937935" y="1455310"/>
            <a:ext cx="1268131"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dirty="0">
                <a:ln>
                  <a:noFill/>
                </a:ln>
                <a:solidFill>
                  <a:schemeClr val="bg1"/>
                </a:solidFill>
                <a:effectLst/>
                <a:latin typeface="Arial" charset="0"/>
                <a:ea typeface="ＭＳ Ｐゴシック" pitchFamily="1" charset="-128"/>
              </a:rPr>
              <a:t>ASM-Datei</a:t>
            </a:r>
          </a:p>
        </p:txBody>
      </p:sp>
      <p:sp>
        <p:nvSpPr>
          <p:cNvPr id="8" name="Rechteck: abgerundete Ecken 7"/>
          <p:cNvSpPr/>
          <p:nvPr/>
        </p:nvSpPr>
        <p:spPr bwMode="auto">
          <a:xfrm>
            <a:off x="3816795" y="1928786"/>
            <a:ext cx="1510411"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err="1">
                <a:solidFill>
                  <a:schemeClr val="bg1"/>
                </a:solidFill>
                <a:ea typeface="ＭＳ Ｐゴシック" pitchFamily="1" charset="-128"/>
              </a:rPr>
              <a:t>Prescheduling</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9" name="Rechteck: abgerundete Ecken 8"/>
          <p:cNvSpPr/>
          <p:nvPr/>
        </p:nvSpPr>
        <p:spPr bwMode="auto">
          <a:xfrm>
            <a:off x="3650854" y="2402262"/>
            <a:ext cx="1842293"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Virtual-</a:t>
            </a:r>
            <a:r>
              <a:rPr lang="de-DE" sz="1600" dirty="0" err="1">
                <a:solidFill>
                  <a:schemeClr val="bg1"/>
                </a:solidFill>
                <a:ea typeface="ＭＳ Ｐゴシック" pitchFamily="1" charset="-128"/>
              </a:rPr>
              <a:t>Renaming</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0" name="Rechteck: abgerundete Ecken 9"/>
          <p:cNvSpPr/>
          <p:nvPr/>
        </p:nvSpPr>
        <p:spPr bwMode="auto">
          <a:xfrm>
            <a:off x="3424385" y="2875738"/>
            <a:ext cx="2295230"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Register-</a:t>
            </a:r>
            <a:r>
              <a:rPr lang="de-DE" sz="1600" dirty="0" err="1">
                <a:solidFill>
                  <a:schemeClr val="bg1"/>
                </a:solidFill>
                <a:ea typeface="ＭＳ Ｐゴシック" pitchFamily="1" charset="-128"/>
              </a:rPr>
              <a:t>Intialisierung</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1" name="Rechteck: abgerundete Ecken 10"/>
          <p:cNvSpPr/>
          <p:nvPr/>
        </p:nvSpPr>
        <p:spPr bwMode="auto">
          <a:xfrm>
            <a:off x="3958779" y="3349214"/>
            <a:ext cx="1226443"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err="1">
                <a:solidFill>
                  <a:schemeClr val="bg1"/>
                </a:solidFill>
                <a:ea typeface="ＭＳ Ｐゴシック" pitchFamily="1" charset="-128"/>
              </a:rPr>
              <a:t>Scheduling</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2" name="Rechteck: abgerundete Ecken 11"/>
          <p:cNvSpPr/>
          <p:nvPr/>
        </p:nvSpPr>
        <p:spPr bwMode="auto">
          <a:xfrm>
            <a:off x="5201068" y="3873579"/>
            <a:ext cx="2474826"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Genetisches </a:t>
            </a:r>
            <a:r>
              <a:rPr lang="de-DE" sz="1600" dirty="0" err="1">
                <a:solidFill>
                  <a:schemeClr val="bg1"/>
                </a:solidFill>
                <a:ea typeface="ＭＳ Ｐゴシック" pitchFamily="1" charset="-128"/>
              </a:rPr>
              <a:t>Scheduling</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3" name="Rechteck: abgerundete Ecken 12"/>
          <p:cNvSpPr/>
          <p:nvPr/>
        </p:nvSpPr>
        <p:spPr bwMode="auto">
          <a:xfrm>
            <a:off x="1459969" y="3873579"/>
            <a:ext cx="2515687"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Heuristisches </a:t>
            </a:r>
            <a:r>
              <a:rPr lang="de-DE" sz="1600" dirty="0" err="1">
                <a:solidFill>
                  <a:schemeClr val="bg1"/>
                </a:solidFill>
                <a:ea typeface="ＭＳ Ｐゴシック" pitchFamily="1" charset="-128"/>
              </a:rPr>
              <a:t>Scheduling</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4" name="Rechteck: abgerundete Ecken 13"/>
          <p:cNvSpPr/>
          <p:nvPr/>
        </p:nvSpPr>
        <p:spPr bwMode="auto">
          <a:xfrm>
            <a:off x="3537619" y="4616202"/>
            <a:ext cx="2068762"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Register-Allokation</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5" name="Rechteck: abgerundete Ecken 14"/>
          <p:cNvSpPr/>
          <p:nvPr/>
        </p:nvSpPr>
        <p:spPr bwMode="auto">
          <a:xfrm>
            <a:off x="5201068" y="5119672"/>
            <a:ext cx="3117634"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Genetische Register-Allokation</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6" name="Rechteck: abgerundete Ecken 15"/>
          <p:cNvSpPr/>
          <p:nvPr/>
        </p:nvSpPr>
        <p:spPr bwMode="auto">
          <a:xfrm>
            <a:off x="793092" y="5129379"/>
            <a:ext cx="3182565"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Heuristische Register-Allokation</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7" name="Rechteck: abgerundete Ecken 16"/>
          <p:cNvSpPr/>
          <p:nvPr/>
        </p:nvSpPr>
        <p:spPr bwMode="auto">
          <a:xfrm>
            <a:off x="3875273" y="5794702"/>
            <a:ext cx="1393455"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dirty="0">
                <a:ln>
                  <a:noFill/>
                </a:ln>
                <a:solidFill>
                  <a:schemeClr val="bg1"/>
                </a:solidFill>
                <a:effectLst/>
                <a:latin typeface="Arial" charset="0"/>
                <a:ea typeface="ＭＳ Ｐゴシック" pitchFamily="1" charset="-128"/>
              </a:rPr>
              <a:t>Binary-Datei</a:t>
            </a:r>
          </a:p>
        </p:txBody>
      </p:sp>
      <p:cxnSp>
        <p:nvCxnSpPr>
          <p:cNvPr id="21" name="Gerade Verbindung mit Pfeil 20"/>
          <p:cNvCxnSpPr/>
          <p:nvPr/>
        </p:nvCxnSpPr>
        <p:spPr bwMode="auto">
          <a:xfrm>
            <a:off x="4470021" y="1815310"/>
            <a:ext cx="0" cy="113476"/>
          </a:xfrm>
          <a:prstGeom prst="straightConnector1">
            <a:avLst/>
          </a:prstGeom>
          <a:solidFill>
            <a:schemeClr val="accent1"/>
          </a:solidFill>
          <a:ln w="9525" cap="flat" cmpd="sng" algn="ctr">
            <a:solidFill>
              <a:schemeClr val="tx1"/>
            </a:solidFill>
            <a:prstDash val="solid"/>
            <a:round/>
            <a:headEnd type="none" w="med" len="med"/>
            <a:tailEnd type="triangle"/>
          </a:ln>
          <a:effectLst>
            <a:outerShdw blurRad="50800" dist="38100" dir="2700000" algn="tl" rotWithShape="0">
              <a:prstClr val="black">
                <a:alpha val="40000"/>
              </a:prstClr>
            </a:outerShdw>
          </a:effectLst>
        </p:spPr>
      </p:cxnSp>
      <p:cxnSp>
        <p:nvCxnSpPr>
          <p:cNvPr id="24" name="Gerade Verbindung mit Pfeil 23"/>
          <p:cNvCxnSpPr/>
          <p:nvPr/>
        </p:nvCxnSpPr>
        <p:spPr bwMode="auto">
          <a:xfrm>
            <a:off x="4470021" y="2288786"/>
            <a:ext cx="0" cy="113476"/>
          </a:xfrm>
          <a:prstGeom prst="straightConnector1">
            <a:avLst/>
          </a:prstGeom>
          <a:solidFill>
            <a:schemeClr val="accent1"/>
          </a:solidFill>
          <a:ln w="9525" cap="flat" cmpd="sng" algn="ctr">
            <a:solidFill>
              <a:schemeClr val="tx1"/>
            </a:solidFill>
            <a:prstDash val="solid"/>
            <a:round/>
            <a:headEnd type="none" w="med" len="med"/>
            <a:tailEnd type="triangle"/>
          </a:ln>
          <a:effectLst>
            <a:outerShdw blurRad="50800" dist="38100" dir="2700000" algn="tl" rotWithShape="0">
              <a:prstClr val="black">
                <a:alpha val="40000"/>
              </a:prstClr>
            </a:outerShdw>
          </a:effectLst>
        </p:spPr>
      </p:cxnSp>
      <p:cxnSp>
        <p:nvCxnSpPr>
          <p:cNvPr id="27" name="Gerade Verbindung mit Pfeil 26"/>
          <p:cNvCxnSpPr/>
          <p:nvPr/>
        </p:nvCxnSpPr>
        <p:spPr bwMode="auto">
          <a:xfrm flipH="1">
            <a:off x="4470021" y="2762262"/>
            <a:ext cx="1" cy="113476"/>
          </a:xfrm>
          <a:prstGeom prst="straightConnector1">
            <a:avLst/>
          </a:prstGeom>
          <a:solidFill>
            <a:schemeClr val="accent1"/>
          </a:solidFill>
          <a:ln w="9525" cap="flat" cmpd="sng" algn="ctr">
            <a:solidFill>
              <a:schemeClr val="tx1"/>
            </a:solidFill>
            <a:prstDash val="solid"/>
            <a:round/>
            <a:headEnd type="none" w="med" len="med"/>
            <a:tailEnd type="triangle"/>
          </a:ln>
          <a:effectLst>
            <a:outerShdw blurRad="50800" dist="38100" dir="2700000" algn="tl" rotWithShape="0">
              <a:prstClr val="black">
                <a:alpha val="40000"/>
              </a:prstClr>
            </a:outerShdw>
          </a:effectLst>
        </p:spPr>
      </p:cxnSp>
      <p:cxnSp>
        <p:nvCxnSpPr>
          <p:cNvPr id="30" name="Gerade Verbindung mit Pfeil 29"/>
          <p:cNvCxnSpPr/>
          <p:nvPr/>
        </p:nvCxnSpPr>
        <p:spPr bwMode="auto">
          <a:xfrm>
            <a:off x="4470021" y="3235738"/>
            <a:ext cx="1" cy="113476"/>
          </a:xfrm>
          <a:prstGeom prst="straightConnector1">
            <a:avLst/>
          </a:prstGeom>
          <a:solidFill>
            <a:schemeClr val="accent1"/>
          </a:solidFill>
          <a:ln w="9525" cap="flat" cmpd="sng" algn="ctr">
            <a:solidFill>
              <a:schemeClr val="tx1"/>
            </a:solidFill>
            <a:prstDash val="solid"/>
            <a:round/>
            <a:headEnd type="none" w="med" len="med"/>
            <a:tailEnd type="triangle"/>
          </a:ln>
          <a:effectLst>
            <a:outerShdw blurRad="50800" dist="38100" dir="2700000" algn="tl" rotWithShape="0">
              <a:prstClr val="black">
                <a:alpha val="40000"/>
              </a:prstClr>
            </a:outerShdw>
          </a:effectLst>
        </p:spPr>
      </p:cxnSp>
      <p:cxnSp>
        <p:nvCxnSpPr>
          <p:cNvPr id="4" name="Gewinkelter Verbinder 3"/>
          <p:cNvCxnSpPr>
            <a:stCxn id="11" idx="3"/>
            <a:endCxn id="12" idx="0"/>
          </p:cNvCxnSpPr>
          <p:nvPr/>
        </p:nvCxnSpPr>
        <p:spPr bwMode="auto">
          <a:xfrm>
            <a:off x="5185222" y="3529214"/>
            <a:ext cx="1253259" cy="344365"/>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6" name="Gewinkelter Verbinder 5"/>
          <p:cNvCxnSpPr>
            <a:stCxn id="11" idx="1"/>
            <a:endCxn id="13" idx="0"/>
          </p:cNvCxnSpPr>
          <p:nvPr/>
        </p:nvCxnSpPr>
        <p:spPr bwMode="auto">
          <a:xfrm rot="10800000" flipV="1">
            <a:off x="2717813" y="3529213"/>
            <a:ext cx="1240966" cy="344365"/>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9" name="Gewinkelter Verbinder 18"/>
          <p:cNvCxnSpPr>
            <a:stCxn id="14" idx="3"/>
            <a:endCxn id="15" idx="0"/>
          </p:cNvCxnSpPr>
          <p:nvPr/>
        </p:nvCxnSpPr>
        <p:spPr bwMode="auto">
          <a:xfrm>
            <a:off x="5606381" y="4796202"/>
            <a:ext cx="1153504" cy="323470"/>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22" name="Gewinkelter Verbinder 21"/>
          <p:cNvCxnSpPr>
            <a:stCxn id="14" idx="1"/>
            <a:endCxn id="16" idx="0"/>
          </p:cNvCxnSpPr>
          <p:nvPr/>
        </p:nvCxnSpPr>
        <p:spPr bwMode="auto">
          <a:xfrm rot="10800000" flipV="1">
            <a:off x="2384375" y="4796201"/>
            <a:ext cx="1153244" cy="333177"/>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25" name="Gewinkelter Verbinder 24"/>
          <p:cNvCxnSpPr>
            <a:stCxn id="16" idx="2"/>
            <a:endCxn id="17" idx="0"/>
          </p:cNvCxnSpPr>
          <p:nvPr/>
        </p:nvCxnSpPr>
        <p:spPr bwMode="auto">
          <a:xfrm rot="16200000" flipH="1">
            <a:off x="3325527" y="4548227"/>
            <a:ext cx="305323" cy="2187626"/>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28" name="Gewinkelter Verbinder 27"/>
          <p:cNvCxnSpPr>
            <a:stCxn id="15" idx="2"/>
            <a:endCxn id="17" idx="0"/>
          </p:cNvCxnSpPr>
          <p:nvPr/>
        </p:nvCxnSpPr>
        <p:spPr bwMode="auto">
          <a:xfrm rot="5400000">
            <a:off x="5508428" y="4543245"/>
            <a:ext cx="315030" cy="2187884"/>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31" name="Gewinkelter Verbinder 30"/>
          <p:cNvCxnSpPr>
            <a:stCxn id="13" idx="2"/>
            <a:endCxn id="14" idx="0"/>
          </p:cNvCxnSpPr>
          <p:nvPr/>
        </p:nvCxnSpPr>
        <p:spPr bwMode="auto">
          <a:xfrm rot="16200000" flipH="1">
            <a:off x="3453595" y="3497796"/>
            <a:ext cx="382623" cy="1854187"/>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34" name="Gewinkelter Verbinder 33"/>
          <p:cNvCxnSpPr>
            <a:stCxn id="12" idx="2"/>
            <a:endCxn id="14" idx="0"/>
          </p:cNvCxnSpPr>
          <p:nvPr/>
        </p:nvCxnSpPr>
        <p:spPr bwMode="auto">
          <a:xfrm rot="5400000">
            <a:off x="5313930" y="3491650"/>
            <a:ext cx="382623" cy="1866481"/>
          </a:xfrm>
          <a:prstGeom prst="bentConnector3">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744903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3559576960"/>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rgbClr val="D6D6D6"/>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2563210064"/>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1619518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524658133"/>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solidFill>
                      <a:srgbClr val="FF0000"/>
                    </a:solidFill>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2199207185"/>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1218147734"/>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3705555659"/>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solidFill>
                      <a:srgbClr val="FF0000"/>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1142367949"/>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554076084"/>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187261511"/>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solidFill>
                      <a:srgbClr val="FF0000"/>
                    </a:solidFill>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2258088080"/>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3446965266"/>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3263079399"/>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solidFill>
                      <a:srgbClr val="FF0000"/>
                    </a:solidFill>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2725086079"/>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2252682216"/>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3806477195"/>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448235001"/>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rgbClr val="FF0000"/>
                    </a:solidFill>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2703815401"/>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
</file>

<file path=ppt/theme/theme1.xml><?xml version="1.0" encoding="utf-8"?>
<a:theme xmlns:a="http://schemas.openxmlformats.org/drawingml/2006/main" name="LUH_IMS">
  <a:themeElements>
    <a:clrScheme name="LUH Corporate Design">
      <a:dk1>
        <a:srgbClr val="000000"/>
      </a:dk1>
      <a:lt1>
        <a:srgbClr val="FFFFFF"/>
      </a:lt1>
      <a:dk2>
        <a:srgbClr val="000000"/>
      </a:dk2>
      <a:lt2>
        <a:srgbClr val="999999"/>
      </a:lt2>
      <a:accent1>
        <a:srgbClr val="00509B"/>
      </a:accent1>
      <a:accent2>
        <a:srgbClr val="99B9D8"/>
      </a:accent2>
      <a:accent3>
        <a:srgbClr val="CCDCEB"/>
      </a:accent3>
      <a:accent4>
        <a:srgbClr val="C8D317"/>
      </a:accent4>
      <a:accent5>
        <a:srgbClr val="A6AD13"/>
      </a:accent5>
      <a:accent6>
        <a:srgbClr val="ECF17F"/>
      </a:accent6>
      <a:hlink>
        <a:srgbClr val="00509B"/>
      </a:hlink>
      <a:folHlink>
        <a:srgbClr val="C8D317"/>
      </a:folHlink>
    </a:clrScheme>
    <a:fontScheme name="LUH Corporate Design (Agfa Rotis)">
      <a:majorFont>
        <a:latin typeface="Agfa Rotis Sans Serif"/>
        <a:ea typeface="ＭＳ Ｐゴシック"/>
        <a:cs typeface=""/>
      </a:majorFont>
      <a:minorFont>
        <a:latin typeface="Agfa Rotis Sans Serif"/>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Leere Präsentation 13">
        <a:dk1>
          <a:srgbClr val="000000"/>
        </a:dk1>
        <a:lt1>
          <a:srgbClr val="FFFFFF"/>
        </a:lt1>
        <a:dk2>
          <a:srgbClr val="000000"/>
        </a:dk2>
        <a:lt2>
          <a:srgbClr val="808080"/>
        </a:lt2>
        <a:accent1>
          <a:srgbClr val="BBE0E3"/>
        </a:accent1>
        <a:accent2>
          <a:srgbClr val="3366FF"/>
        </a:accent2>
        <a:accent3>
          <a:srgbClr val="FFFFFF"/>
        </a:accent3>
        <a:accent4>
          <a:srgbClr val="000000"/>
        </a:accent4>
        <a:accent5>
          <a:srgbClr val="DAEDEF"/>
        </a:accent5>
        <a:accent6>
          <a:srgbClr val="2D5CE7"/>
        </a:accent6>
        <a:hlink>
          <a:srgbClr val="00519E"/>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UH_IMS" id="{1CAB690D-5710-4AA4-9A08-B18CA6A5C29D}" vid="{3275548D-6A80-40F1-ACCA-5F0922484D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1301</Words>
  <Application>Microsoft Office PowerPoint</Application>
  <PresentationFormat>Bildschirmpräsentation (4:3)</PresentationFormat>
  <Paragraphs>447</Paragraphs>
  <Slides>32</Slides>
  <Notes>22</Notes>
  <HiddenSlides>3</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32</vt:i4>
      </vt:variant>
    </vt:vector>
  </HeadingPairs>
  <TitlesOfParts>
    <vt:vector size="39" baseType="lpstr">
      <vt:lpstr>MS PGothic</vt:lpstr>
      <vt:lpstr>MS PGothic</vt:lpstr>
      <vt:lpstr>Agfa Rotis Sans Serif</vt:lpstr>
      <vt:lpstr>Arial</vt:lpstr>
      <vt:lpstr>Calibri</vt:lpstr>
      <vt:lpstr>Wingdings</vt:lpstr>
      <vt:lpstr>LUH_IMS</vt:lpstr>
      <vt:lpstr>Verlustleistungsoptimierung von Registerzugriffen in einem Hörgeräteprozessor durch den Einsatz von genetischen Optimierungsalgorithmen</vt:lpstr>
      <vt:lpstr>Gliederung</vt:lpstr>
      <vt:lpstr>Ausgangssituation </vt:lpstr>
      <vt:lpstr>Register-Allokation</vt:lpstr>
      <vt:lpstr>Register-Allokation</vt:lpstr>
      <vt:lpstr>Register-Allokation</vt:lpstr>
      <vt:lpstr>Register-Allokation</vt:lpstr>
      <vt:lpstr>Register-Allokation</vt:lpstr>
      <vt:lpstr>Register-Allokation</vt:lpstr>
      <vt:lpstr>Register-Allokation</vt:lpstr>
      <vt:lpstr>Register-Allokation</vt:lpstr>
      <vt:lpstr>Register-Allokation</vt:lpstr>
      <vt:lpstr>Heuristik für die Register-Allokation</vt:lpstr>
      <vt:lpstr>Heuristik für die Register-Allokation</vt:lpstr>
      <vt:lpstr>Heuristik für die Register-Allokation</vt:lpstr>
      <vt:lpstr>Heuristik für die Register-Allokation</vt:lpstr>
      <vt:lpstr>Genetischer Optimierungsalgorithmus</vt:lpstr>
      <vt:lpstr>Genetischer Optimierungsalgorithmus</vt:lpstr>
      <vt:lpstr>Genetischer Optimierungsalgorithmus</vt:lpstr>
      <vt:lpstr>Verlustleistungsanalyse-Tool</vt:lpstr>
      <vt:lpstr>Hardware-Anpassungen</vt:lpstr>
      <vt:lpstr>Worst-Best-Case Analyse</vt:lpstr>
      <vt:lpstr>Einfluss der Adressierung auf die Verlustleistung</vt:lpstr>
      <vt:lpstr>Einfluss der Lastkapazität auf die Verlustleistung</vt:lpstr>
      <vt:lpstr>Einfluss der Register-Daten</vt:lpstr>
      <vt:lpstr>Synthetische Testfälle </vt:lpstr>
      <vt:lpstr>Verlustleistungseinsparung</vt:lpstr>
      <vt:lpstr>Fitness-Funktionsansätze</vt:lpstr>
      <vt:lpstr>Hörgerätealgorithmen</vt:lpstr>
      <vt:lpstr>Fazit</vt:lpstr>
      <vt:lpstr>Verlustleistungseinsparung</vt:lpstr>
      <vt:lpstr>Scheduler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Rene Weinmann</dc:creator>
  <cp:lastModifiedBy>Rene Weinmann</cp:lastModifiedBy>
  <cp:revision>299</cp:revision>
  <dcterms:created xsi:type="dcterms:W3CDTF">2014-06-29T20:59:57Z</dcterms:created>
  <dcterms:modified xsi:type="dcterms:W3CDTF">2017-11-02T07:05:22Z</dcterms:modified>
</cp:coreProperties>
</file>