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3"/>
  </p:notesMasterIdLst>
  <p:handoutMasterIdLst>
    <p:handoutMasterId r:id="rId14"/>
  </p:handoutMasterIdLst>
  <p:sldIdLst>
    <p:sldId id="277" r:id="rId3"/>
    <p:sldId id="283" r:id="rId4"/>
    <p:sldId id="271" r:id="rId5"/>
    <p:sldId id="267" r:id="rId6"/>
    <p:sldId id="268" r:id="rId7"/>
    <p:sldId id="275" r:id="rId8"/>
    <p:sldId id="279" r:id="rId9"/>
    <p:sldId id="284" r:id="rId10"/>
    <p:sldId id="280" r:id="rId11"/>
    <p:sldId id="28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299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D71D7-55AC-46BD-81B3-09AB2F9EFBD8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0BD58-3BFF-4EAF-BB8B-AC67FE801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94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9424F-BB59-4F4E-9822-4CA3E770FFD2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22CDD-9D6C-4F63-9EC2-648226624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2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606040"/>
            <a:ext cx="10058400" cy="27432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800">
                <a:solidFill>
                  <a:schemeClr val="tx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5360437"/>
            <a:ext cx="10058400" cy="36576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baseline="0">
                <a:solidFill>
                  <a:schemeClr val="accent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25000" y="382230"/>
            <a:ext cx="1371600" cy="556136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82230"/>
            <a:ext cx="7863840" cy="556137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65829"/>
            <a:ext cx="5943600" cy="41148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1" y="5682343"/>
            <a:ext cx="5943600" cy="41054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200" b="1" cap="all" baseline="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7628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9152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1" y="2514600"/>
            <a:ext cx="34747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302" y="685800"/>
            <a:ext cx="612648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0" y="2514600"/>
            <a:ext cx="34747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25880"/>
            <a:ext cx="6858000" cy="4206240"/>
          </a:xfrm>
          <a:solidFill>
            <a:schemeClr val="bg2"/>
          </a:solidFill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accent1"/>
          </a:solidFill>
          <a:effectLst>
            <a:outerShdw blurRad="38100" dist="25400" dir="18900000" algn="bl" rotWithShape="0">
              <a:schemeClr val="bg1">
                <a:alpha val="8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51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10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毕业答辩模板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PPT </a:t>
            </a:r>
            <a:r>
              <a:rPr lang="zh-CN" altLang="en-US" dirty="0" smtClean="0"/>
              <a:t>设计前沿 主页君 整理发布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2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Sentiment Classification –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/>
              <a:t>A</a:t>
            </a:r>
            <a:r>
              <a:rPr lang="en-US" dirty="0" smtClean="0"/>
              <a:t>djust proportion </a:t>
            </a:r>
            <a:r>
              <a:rPr lang="en-US" dirty="0"/>
              <a:t>of data used for </a:t>
            </a:r>
            <a:r>
              <a:rPr lang="en-US" dirty="0" smtClean="0"/>
              <a:t>training, and compute accuracy</a:t>
            </a:r>
          </a:p>
          <a:p>
            <a:endParaRPr lang="en-US" dirty="0"/>
          </a:p>
          <a:p>
            <a:r>
              <a:rPr lang="en-US" dirty="0" smtClean="0"/>
              <a:t>2. Multi-classification: 1-2:negative; 3: neutral; 4-5: positive.</a:t>
            </a:r>
          </a:p>
          <a:p>
            <a:pPr lvl="1"/>
            <a:r>
              <a:rPr lang="en-US" dirty="0" smtClean="0"/>
              <a:t>Logistic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21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Latent </a:t>
            </a:r>
            <a:r>
              <a:rPr lang="en-US" dirty="0" err="1" smtClean="0"/>
              <a:t>Dirichlet</a:t>
            </a:r>
            <a:r>
              <a:rPr lang="en-US" dirty="0" smtClean="0"/>
              <a:t> Allocation 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			– Graphical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Three levels:</a:t>
            </a:r>
          </a:p>
          <a:p>
            <a:pPr lvl="1"/>
            <a:r>
              <a:rPr lang="en-US" dirty="0" smtClean="0"/>
              <a:t>Corpus level: </a:t>
            </a:r>
            <a:r>
              <a:rPr lang="el-GR" dirty="0" smtClean="0"/>
              <a:t>α</a:t>
            </a:r>
            <a:r>
              <a:rPr lang="en-US" dirty="0" smtClean="0"/>
              <a:t>, </a:t>
            </a:r>
            <a:r>
              <a:rPr lang="el-GR" dirty="0" smtClean="0"/>
              <a:t>β</a:t>
            </a:r>
            <a:r>
              <a:rPr lang="en-US" dirty="0" smtClean="0"/>
              <a:t> (hyper-parameter)</a:t>
            </a:r>
          </a:p>
          <a:p>
            <a:pPr lvl="1"/>
            <a:r>
              <a:rPr lang="en-US" dirty="0" smtClean="0"/>
              <a:t>Document level: </a:t>
            </a:r>
            <a:r>
              <a:rPr lang="el-GR" dirty="0" smtClean="0"/>
              <a:t>θ</a:t>
            </a:r>
            <a:endParaRPr lang="en-US" dirty="0" smtClean="0"/>
          </a:p>
          <a:p>
            <a:pPr lvl="1"/>
            <a:r>
              <a:rPr lang="en-US" dirty="0" smtClean="0"/>
              <a:t>Vocabulary level: z, w</a:t>
            </a:r>
            <a:endParaRPr lang="en-US" dirty="0"/>
          </a:p>
          <a:p>
            <a:r>
              <a:rPr lang="en-US" dirty="0"/>
              <a:t>Latent variable </a:t>
            </a:r>
            <a:r>
              <a:rPr lang="el-GR" dirty="0"/>
              <a:t>φ</a:t>
            </a:r>
            <a:r>
              <a:rPr lang="en-US" dirty="0"/>
              <a:t> – topic-vocabulary</a:t>
            </a:r>
          </a:p>
          <a:p>
            <a:r>
              <a:rPr lang="en-US" dirty="0" smtClean="0"/>
              <a:t>Generative model: </a:t>
            </a:r>
            <a:endParaRPr lang="en-US" dirty="0"/>
          </a:p>
          <a:p>
            <a:pPr lvl="1"/>
            <a:r>
              <a:rPr lang="en-US" dirty="0"/>
              <a:t>Choose </a:t>
            </a:r>
            <a:r>
              <a:rPr lang="el-GR" dirty="0"/>
              <a:t>θ</a:t>
            </a:r>
            <a:r>
              <a:rPr lang="en-US" sz="1400" dirty="0"/>
              <a:t>m </a:t>
            </a:r>
            <a:r>
              <a:rPr lang="en-US" dirty="0"/>
              <a:t>~Dir(</a:t>
            </a:r>
            <a:r>
              <a:rPr lang="el-GR" dirty="0"/>
              <a:t>α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Choose </a:t>
            </a:r>
            <a:r>
              <a:rPr lang="en-US" dirty="0" err="1"/>
              <a:t>z</a:t>
            </a:r>
            <a:r>
              <a:rPr lang="en-US" sz="1400" dirty="0" err="1"/>
              <a:t>m,n</a:t>
            </a:r>
            <a:r>
              <a:rPr lang="en-US" dirty="0"/>
              <a:t> ~ multinomial(</a:t>
            </a:r>
            <a:r>
              <a:rPr lang="el-GR" dirty="0"/>
              <a:t>θ</a:t>
            </a:r>
            <a:r>
              <a:rPr lang="en-US" sz="1400" dirty="0"/>
              <a:t>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Choose </a:t>
            </a:r>
            <a:r>
              <a:rPr lang="el-GR" dirty="0"/>
              <a:t>φ</a:t>
            </a:r>
            <a:r>
              <a:rPr lang="en-US" sz="1400" dirty="0"/>
              <a:t>k</a:t>
            </a:r>
            <a:r>
              <a:rPr lang="en-US" dirty="0"/>
              <a:t> ~ Dir(</a:t>
            </a:r>
            <a:r>
              <a:rPr lang="el-GR" dirty="0"/>
              <a:t>β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Choose </a:t>
            </a:r>
            <a:r>
              <a:rPr lang="en-US" dirty="0" err="1"/>
              <a:t>w</a:t>
            </a:r>
            <a:r>
              <a:rPr lang="en-US" sz="1400" dirty="0" err="1"/>
              <a:t>m,n</a:t>
            </a:r>
            <a:r>
              <a:rPr lang="en-US" dirty="0"/>
              <a:t> ~ multinomial(</a:t>
            </a:r>
            <a:r>
              <a:rPr lang="el-GR" dirty="0"/>
              <a:t>φ</a:t>
            </a:r>
            <a:r>
              <a:rPr lang="en-US" dirty="0"/>
              <a:t>*</a:t>
            </a:r>
            <a:r>
              <a:rPr lang="en-US" dirty="0" err="1"/>
              <a:t>z</a:t>
            </a:r>
            <a:r>
              <a:rPr lang="en-US" sz="1400" dirty="0" err="1"/>
              <a:t>m,n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1026" name="Picture 2" descr="http://nanjunxiao.github.io/img/LDA/ldapg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648" y="1523999"/>
            <a:ext cx="4018209" cy="243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2488" t="7257" r="6964" b="7501"/>
          <a:stretch/>
        </p:blipFill>
        <p:spPr>
          <a:xfrm>
            <a:off x="7740203" y="3958436"/>
            <a:ext cx="2588654" cy="228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03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Document </a:t>
            </a:r>
            <a:r>
              <a:rPr lang="en-US" altLang="zh-CN" dirty="0" smtClean="0"/>
              <a:t>Classification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Amazon Food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17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Document Classification</a:t>
            </a:r>
            <a:r>
              <a:rPr lang="zh-CN" altLang="en-US" dirty="0" smtClean="0"/>
              <a:t>：</a:t>
            </a:r>
            <a:r>
              <a:rPr lang="en-US" dirty="0" smtClean="0"/>
              <a:t>food </a:t>
            </a:r>
            <a:r>
              <a:rPr lang="en-US" altLang="zh-CN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topic number = 5,10,15,20,25,30,50,75</a:t>
            </a:r>
          </a:p>
          <a:p>
            <a:r>
              <a:rPr lang="en-US" dirty="0"/>
              <a:t>90% for </a:t>
            </a:r>
            <a:r>
              <a:rPr lang="en-US" dirty="0" smtClean="0"/>
              <a:t>training (1344) </a:t>
            </a:r>
            <a:r>
              <a:rPr lang="en-US" dirty="0"/>
              <a:t>and 10% for </a:t>
            </a:r>
            <a:r>
              <a:rPr lang="en-US" dirty="0" smtClean="0"/>
              <a:t>testing(156)</a:t>
            </a:r>
            <a:endParaRPr lang="en-US" dirty="0"/>
          </a:p>
          <a:p>
            <a:r>
              <a:rPr lang="en-US" dirty="0"/>
              <a:t>Compute </a:t>
            </a:r>
            <a:r>
              <a:rPr lang="en-US" dirty="0" smtClean="0"/>
              <a:t>perplexity</a:t>
            </a:r>
            <a:endParaRPr 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9870353"/>
              </p:ext>
            </p:extLst>
          </p:nvPr>
        </p:nvGraphicFramePr>
        <p:xfrm>
          <a:off x="2628005" y="3249410"/>
          <a:ext cx="3767111" cy="7687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3" imgW="2489040" imgH="507960" progId="Equation.DSMT4">
                  <p:embed/>
                </p:oleObj>
              </mc:Choice>
              <mc:Fallback>
                <p:oleObj name="Equation" r:id="rId3" imgW="248904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28005" y="3249410"/>
                        <a:ext cx="3767111" cy="7687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46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Choose number of Topics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图片 4" descr="C:\Users\Think\Desktop\5-30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12751"/>
            <a:ext cx="5299710" cy="3359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6256337" y="2203225"/>
            <a:ext cx="4979035" cy="337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92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</a:t>
            </a:r>
            <a:r>
              <a:rPr lang="en-US" dirty="0" err="1" smtClean="0"/>
              <a:t>Num</a:t>
            </a:r>
            <a:r>
              <a:rPr lang="en-US" dirty="0" smtClean="0"/>
              <a:t> of Topics = 20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372" y="103032"/>
            <a:ext cx="5074275" cy="666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453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Topics –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ABOUT PRODUCTS:</a:t>
            </a:r>
          </a:p>
          <a:p>
            <a:pPr lvl="1"/>
            <a:r>
              <a:rPr lang="en-US" dirty="0" smtClean="0"/>
              <a:t>Topic </a:t>
            </a:r>
            <a:r>
              <a:rPr lang="en-US" dirty="0"/>
              <a:t>4: food </a:t>
            </a:r>
            <a:r>
              <a:rPr lang="en-US" dirty="0" smtClean="0"/>
              <a:t>| dog | treat | cat | chicken | year |chew | old | bag</a:t>
            </a:r>
            <a:endParaRPr lang="en-US" dirty="0"/>
          </a:p>
          <a:p>
            <a:pPr lvl="1"/>
            <a:r>
              <a:rPr lang="en-US" dirty="0"/>
              <a:t>Topic 5: </a:t>
            </a:r>
            <a:r>
              <a:rPr lang="en-US" dirty="0" smtClean="0"/>
              <a:t>coffee | </a:t>
            </a:r>
            <a:r>
              <a:rPr lang="en-US" dirty="0"/>
              <a:t>cup </a:t>
            </a:r>
            <a:r>
              <a:rPr lang="en-US" dirty="0" smtClean="0"/>
              <a:t>| use | pod | brew | strong | roast | bold | dark</a:t>
            </a:r>
          </a:p>
          <a:p>
            <a:r>
              <a:rPr lang="en-US" dirty="0" smtClean="0"/>
              <a:t>ABOUT SENTIMENT:</a:t>
            </a:r>
          </a:p>
          <a:p>
            <a:pPr lvl="1"/>
            <a:r>
              <a:rPr lang="en-US" dirty="0"/>
              <a:t>Topic 9: </a:t>
            </a:r>
            <a:r>
              <a:rPr lang="en-US" dirty="0" smtClean="0"/>
              <a:t>taste | like | however | smell | good | look | oil | disappoint | really</a:t>
            </a:r>
            <a:endParaRPr lang="en-US" dirty="0"/>
          </a:p>
          <a:p>
            <a:pPr lvl="1"/>
            <a:r>
              <a:rPr lang="en-US" dirty="0"/>
              <a:t>Topic 12: love </a:t>
            </a:r>
            <a:r>
              <a:rPr lang="en-US" dirty="0" smtClean="0"/>
              <a:t>| great | tri | </a:t>
            </a:r>
            <a:r>
              <a:rPr lang="en-US" dirty="0"/>
              <a:t>best </a:t>
            </a:r>
            <a:r>
              <a:rPr lang="en-US" dirty="0" smtClean="0"/>
              <a:t>| favorite | recommend | hard | </a:t>
            </a:r>
            <a:r>
              <a:rPr lang="en-US" dirty="0"/>
              <a:t>way </a:t>
            </a:r>
            <a:r>
              <a:rPr lang="en-US" dirty="0" smtClean="0"/>
              <a:t>| friend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362120"/>
              </p:ext>
            </p:extLst>
          </p:nvPr>
        </p:nvGraphicFramePr>
        <p:xfrm>
          <a:off x="307154" y="2052403"/>
          <a:ext cx="11577691" cy="652272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1132523"/>
                <a:gridCol w="516893"/>
                <a:gridCol w="516893"/>
                <a:gridCol w="516893"/>
                <a:gridCol w="516893"/>
                <a:gridCol w="570547"/>
                <a:gridCol w="570547"/>
                <a:gridCol w="516893"/>
                <a:gridCol w="516893"/>
                <a:gridCol w="516893"/>
                <a:gridCol w="516893"/>
                <a:gridCol w="516893"/>
                <a:gridCol w="516893"/>
                <a:gridCol w="516893"/>
                <a:gridCol w="516893"/>
                <a:gridCol w="516893"/>
                <a:gridCol w="516893"/>
                <a:gridCol w="516893"/>
                <a:gridCol w="516893"/>
                <a:gridCol w="516893"/>
                <a:gridCol w="516893"/>
              </a:tblGrid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topics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9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16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587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numbers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60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114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126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61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60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47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49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65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686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Tag document using top N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</a:t>
            </a:r>
            <a:r>
              <a:rPr lang="en-US" smtClean="0"/>
              <a:t>top </a:t>
            </a:r>
            <a:r>
              <a:rPr lang="en-US" smtClean="0"/>
              <a:t>N (3 or so) </a:t>
            </a:r>
            <a:r>
              <a:rPr lang="en-US" dirty="0" smtClean="0"/>
              <a:t>topics of each review text, and tag them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Example: </a:t>
            </a:r>
            <a:endParaRPr lang="en-US" dirty="0" smtClean="0"/>
          </a:p>
          <a:p>
            <a:pPr lvl="1"/>
            <a:r>
              <a:rPr lang="en-US" dirty="0"/>
              <a:t>I'm a cyclist, personal trainer, registered nurse and avid health nut, and I fully </a:t>
            </a:r>
            <a:r>
              <a:rPr lang="en-US" dirty="0">
                <a:solidFill>
                  <a:srgbClr val="FF0000"/>
                </a:solidFill>
              </a:rPr>
              <a:t>endorse</a:t>
            </a:r>
            <a:r>
              <a:rPr lang="en-US" dirty="0"/>
              <a:t> these products :) Seriously, they are not only </a:t>
            </a:r>
            <a:r>
              <a:rPr lang="en-US" dirty="0">
                <a:solidFill>
                  <a:srgbClr val="FF0000"/>
                </a:solidFill>
              </a:rPr>
              <a:t>good tasting </a:t>
            </a:r>
            <a:r>
              <a:rPr lang="en-US" dirty="0"/>
              <a:t>but follow all the criteria for a </a:t>
            </a:r>
            <a:r>
              <a:rPr lang="en-US" dirty="0">
                <a:solidFill>
                  <a:srgbClr val="FF0000"/>
                </a:solidFill>
              </a:rPr>
              <a:t>healthful</a:t>
            </a:r>
            <a:r>
              <a:rPr lang="en-US" dirty="0"/>
              <a:t> snack -- not processes, </a:t>
            </a:r>
            <a:r>
              <a:rPr lang="en-US" dirty="0">
                <a:solidFill>
                  <a:srgbClr val="FF0000"/>
                </a:solidFill>
              </a:rPr>
              <a:t>raw ingredients</a:t>
            </a:r>
            <a:r>
              <a:rPr lang="en-US" dirty="0"/>
              <a:t>, not a lot of sugar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Topic2   (0.149):</a:t>
            </a:r>
            <a:r>
              <a:rPr lang="en-US" dirty="0" smtClean="0"/>
              <a:t> hot | sauce | got | </a:t>
            </a:r>
            <a:r>
              <a:rPr lang="en-US" dirty="0" err="1"/>
              <a:t>oz</a:t>
            </a:r>
            <a:r>
              <a:rPr lang="en-US" dirty="0"/>
              <a:t> </a:t>
            </a:r>
            <a:r>
              <a:rPr lang="en-US" dirty="0" smtClean="0"/>
              <a:t>| good | nice | </a:t>
            </a:r>
            <a:r>
              <a:rPr lang="en-US" dirty="0" smtClean="0">
                <a:solidFill>
                  <a:srgbClr val="FF0000"/>
                </a:solidFill>
              </a:rPr>
              <a:t>origin</a:t>
            </a:r>
            <a:r>
              <a:rPr lang="en-US" dirty="0" smtClean="0"/>
              <a:t> | jar		health</a:t>
            </a:r>
            <a:endParaRPr lang="en-US" dirty="0"/>
          </a:p>
          <a:p>
            <a:pPr lvl="1"/>
            <a:r>
              <a:rPr lang="en-US" dirty="0" smtClean="0"/>
              <a:t>Topic15(0.113):</a:t>
            </a:r>
            <a:r>
              <a:rPr lang="en-US" dirty="0" smtClean="0"/>
              <a:t> </a:t>
            </a:r>
            <a:r>
              <a:rPr lang="en-US" dirty="0"/>
              <a:t>flavor </a:t>
            </a:r>
            <a:r>
              <a:rPr lang="en-US" dirty="0" smtClean="0"/>
              <a:t>| </a:t>
            </a:r>
            <a:r>
              <a:rPr lang="en-US" dirty="0" smtClean="0">
                <a:solidFill>
                  <a:srgbClr val="FF0000"/>
                </a:solidFill>
              </a:rPr>
              <a:t>tasty</a:t>
            </a:r>
            <a:r>
              <a:rPr lang="en-US" dirty="0" smtClean="0"/>
              <a:t> | chip | salt | regular | right | variety | spice	</a:t>
            </a:r>
            <a:r>
              <a:rPr lang="en-US" dirty="0"/>
              <a:t>t</a:t>
            </a:r>
            <a:r>
              <a:rPr lang="en-US" dirty="0" smtClean="0"/>
              <a:t>aste	</a:t>
            </a:r>
          </a:p>
          <a:p>
            <a:pPr lvl="1"/>
            <a:r>
              <a:rPr lang="en-US" dirty="0" smtClean="0"/>
              <a:t>Topic12(0.077): </a:t>
            </a:r>
            <a:r>
              <a:rPr lang="en-US" dirty="0" smtClean="0">
                <a:solidFill>
                  <a:srgbClr val="FF0000"/>
                </a:solidFill>
              </a:rPr>
              <a:t>love</a:t>
            </a:r>
            <a:r>
              <a:rPr lang="en-US" dirty="0" smtClean="0"/>
              <a:t> | </a:t>
            </a:r>
            <a:r>
              <a:rPr lang="en-US" dirty="0"/>
              <a:t>great </a:t>
            </a:r>
            <a:r>
              <a:rPr lang="en-US" dirty="0" smtClean="0"/>
              <a:t>| tri | best | </a:t>
            </a:r>
            <a:r>
              <a:rPr lang="en-US" dirty="0" smtClean="0">
                <a:solidFill>
                  <a:srgbClr val="FF0000"/>
                </a:solidFill>
              </a:rPr>
              <a:t>favorite</a:t>
            </a:r>
            <a:r>
              <a:rPr lang="en-US" dirty="0" smtClean="0"/>
              <a:t> | recommend | |friend	recommend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30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Sentiment Classification – two Binary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Simplest idea:</a:t>
            </a:r>
            <a:endParaRPr lang="en-US" dirty="0" smtClean="0"/>
          </a:p>
          <a:p>
            <a:r>
              <a:rPr lang="en-US" dirty="0" smtClean="0"/>
              <a:t>Negative </a:t>
            </a:r>
            <a:r>
              <a:rPr lang="en-US" dirty="0" smtClean="0">
                <a:sym typeface="Wingdings" panose="05000000000000000000" pitchFamily="2" charset="2"/>
              </a:rPr>
              <a:t> </a:t>
            </a:r>
            <a:r>
              <a:rPr lang="en-US" dirty="0" smtClean="0"/>
              <a:t>(</a:t>
            </a:r>
            <a:r>
              <a:rPr lang="el-GR" dirty="0" smtClean="0"/>
              <a:t>θ</a:t>
            </a:r>
            <a:r>
              <a:rPr lang="en-US" sz="1600" dirty="0" smtClean="0"/>
              <a:t>9</a:t>
            </a:r>
            <a:r>
              <a:rPr lang="en-US" dirty="0" smtClean="0"/>
              <a:t>&gt;</a:t>
            </a:r>
            <a:r>
              <a:rPr lang="el-GR" dirty="0"/>
              <a:t>θ</a:t>
            </a:r>
            <a:r>
              <a:rPr lang="en-US" sz="1600" dirty="0" smtClean="0"/>
              <a:t>12</a:t>
            </a:r>
            <a:r>
              <a:rPr lang="en-US" dirty="0"/>
              <a:t>) or </a:t>
            </a:r>
            <a:r>
              <a:rPr lang="en-US" dirty="0" smtClean="0"/>
              <a:t>positive </a:t>
            </a:r>
            <a:r>
              <a:rPr lang="en-US" dirty="0" smtClean="0">
                <a:sym typeface="Wingdings" panose="05000000000000000000" pitchFamily="2" charset="2"/>
              </a:rPr>
              <a:t> </a:t>
            </a:r>
            <a:r>
              <a:rPr lang="en-US" dirty="0" smtClean="0"/>
              <a:t>(</a:t>
            </a:r>
            <a:r>
              <a:rPr lang="el-GR" dirty="0"/>
              <a:t>θ</a:t>
            </a:r>
            <a:r>
              <a:rPr lang="en-US" sz="1600" dirty="0" smtClean="0"/>
              <a:t>9</a:t>
            </a:r>
            <a:r>
              <a:rPr lang="en-US" dirty="0" smtClean="0"/>
              <a:t>&lt;</a:t>
            </a:r>
            <a:r>
              <a:rPr lang="el-GR" dirty="0"/>
              <a:t>θ</a:t>
            </a:r>
            <a:r>
              <a:rPr lang="en-US" sz="1600" dirty="0" smtClean="0"/>
              <a:t>12</a:t>
            </a:r>
            <a:r>
              <a:rPr lang="en-US" dirty="0" smtClean="0"/>
              <a:t>):  {</a:t>
            </a:r>
            <a:r>
              <a:rPr lang="en-US" dirty="0"/>
              <a:t>'negative': 503, 'positive': 841</a:t>
            </a:r>
            <a:r>
              <a:rPr lang="en-US" dirty="0" smtClean="0"/>
              <a:t>}</a:t>
            </a:r>
          </a:p>
          <a:p>
            <a:r>
              <a:rPr lang="en-US" dirty="0" smtClean="0"/>
              <a:t>Drawback: however, the ONLY problem, others, ….</a:t>
            </a:r>
          </a:p>
          <a:p>
            <a:endParaRPr lang="en-US" dirty="0"/>
          </a:p>
          <a:p>
            <a:r>
              <a:rPr lang="en-US" dirty="0" smtClean="0"/>
              <a:t>SVM:</a:t>
            </a:r>
          </a:p>
          <a:p>
            <a:r>
              <a:rPr lang="en-US" dirty="0" smtClean="0"/>
              <a:t>Score: 1-2: negative; 3-5: positive</a:t>
            </a:r>
          </a:p>
          <a:p>
            <a:r>
              <a:rPr lang="en-US" dirty="0" smtClean="0"/>
              <a:t>Results: 1344 for training and 156 for testing:</a:t>
            </a:r>
          </a:p>
          <a:p>
            <a:r>
              <a:rPr lang="en-US" dirty="0" smtClean="0"/>
              <a:t>Accuracy: 70%(</a:t>
            </a:r>
            <a:r>
              <a:rPr lang="zh-CN" altLang="en-US" dirty="0" smtClean="0"/>
              <a:t>编的，我还在跑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34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d Line Business 16x9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F180B1C-2212-497F-A259-C959ADD048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TS103031023</Template>
  <TotalTime>0</TotalTime>
  <Words>450</Words>
  <Application>Microsoft Office PowerPoint</Application>
  <PresentationFormat>宽屏</PresentationFormat>
  <Paragraphs>94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宋体</vt:lpstr>
      <vt:lpstr>幼圆</vt:lpstr>
      <vt:lpstr>Arial</vt:lpstr>
      <vt:lpstr>Calibri</vt:lpstr>
      <vt:lpstr>Cambria</vt:lpstr>
      <vt:lpstr>Times New Roman</vt:lpstr>
      <vt:lpstr>Wingdings</vt:lpstr>
      <vt:lpstr>Red Line Business 16x9</vt:lpstr>
      <vt:lpstr>Equation</vt:lpstr>
      <vt:lpstr>毕业答辩模板</vt:lpstr>
      <vt:lpstr>Latent Dirichlet Allocation       – Graphical model</vt:lpstr>
      <vt:lpstr>Document Classification</vt:lpstr>
      <vt:lpstr>Document Classification：food Review</vt:lpstr>
      <vt:lpstr>Choose number of Topics</vt:lpstr>
      <vt:lpstr>Set Num of Topics = 20</vt:lpstr>
      <vt:lpstr>Topics – description</vt:lpstr>
      <vt:lpstr>Tag document using top N topics</vt:lpstr>
      <vt:lpstr>Sentiment Classification – two Binary </vt:lpstr>
      <vt:lpstr>Sentiment Classification – future work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2014-05-15T11:54:50Z</dcterms:created>
  <dcterms:modified xsi:type="dcterms:W3CDTF">2017-06-13T14:51:21Z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TC030310239991</vt:lpwstr>
  </property>
</Properties>
</file>