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490" r:id="rId2"/>
    <p:sldId id="491" r:id="rId3"/>
    <p:sldId id="492" r:id="rId4"/>
    <p:sldId id="493" r:id="rId5"/>
    <p:sldId id="494" r:id="rId6"/>
    <p:sldId id="495" r:id="rId7"/>
    <p:sldId id="455" r:id="rId8"/>
    <p:sldId id="509" r:id="rId9"/>
    <p:sldId id="458" r:id="rId10"/>
    <p:sldId id="456" r:id="rId11"/>
    <p:sldId id="499" r:id="rId12"/>
    <p:sldId id="500" r:id="rId13"/>
    <p:sldId id="501" r:id="rId14"/>
    <p:sldId id="502" r:id="rId15"/>
    <p:sldId id="508" r:id="rId16"/>
    <p:sldId id="503" r:id="rId17"/>
    <p:sldId id="504" r:id="rId18"/>
    <p:sldId id="505" r:id="rId19"/>
    <p:sldId id="507" r:id="rId20"/>
  </p:sldIdLst>
  <p:sldSz cx="9144000" cy="6858000" type="screen4x3"/>
  <p:notesSz cx="9269413" cy="7019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4" autoAdjust="0"/>
    <p:restoredTop sz="95256" autoAdjust="0"/>
  </p:normalViewPr>
  <p:slideViewPr>
    <p:cSldViewPr>
      <p:cViewPr varScale="1">
        <p:scale>
          <a:sx n="114" d="100"/>
          <a:sy n="114" d="100"/>
        </p:scale>
        <p:origin x="58" y="8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A26E707-5641-4484-A0C3-B12B531784F2}" type="datetime1">
              <a:rPr lang="en-US" altLang="en-US"/>
              <a:pPr/>
              <a:t>10/19/2021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D8D3936-C1EB-40CC-BB1D-93B9464D9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012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F50A21D2-04A6-4BBF-AE57-6BB9AAE34E4E}" type="datetime1">
              <a:rPr lang="en-US" altLang="en-US"/>
              <a:pPr/>
              <a:t>10/19/2021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C04E60-5161-4965-83FA-F9B9385241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834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04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94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10/19/2021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10/19/2021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35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10/19/2021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4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10/19/2021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8755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10/19/2021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0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10/19/2021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30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8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39026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10/19/2021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10/19/2021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10/19/2021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10/19/2021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1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10/19/2021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9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10/19/2021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10/19/2021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8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10/19/2021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27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.ust.hk/msbd5003/nb/DC.ipynb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Algorithm Design </a:t>
            </a:r>
            <a:br>
              <a:rPr lang="en-US" altLang="en-US" dirty="0"/>
            </a:br>
            <a:r>
              <a:rPr lang="en-US" altLang="en-US" dirty="0"/>
              <a:t>for Big Data Systems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77961" y="4036144"/>
            <a:ext cx="5388077" cy="18288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Divide and conquer</a:t>
            </a:r>
          </a:p>
          <a:p>
            <a:r>
              <a:rPr lang="en-US" sz="2800" dirty="0"/>
              <a:t>Graph algorithms</a:t>
            </a:r>
          </a:p>
          <a:p>
            <a:r>
              <a:rPr lang="en-US" sz="2800" dirty="0"/>
              <a:t>Streaming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93875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7886700" cy="4800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Q: How to sample one element uniformly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stored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servers?</a:t>
                </a:r>
              </a:p>
              <a:p>
                <a:r>
                  <a:rPr lang="en-US" dirty="0"/>
                  <a:t>A:</a:t>
                </a:r>
              </a:p>
              <a:p>
                <a:pPr lvl="1"/>
                <a:r>
                  <a:rPr lang="en-US" dirty="0"/>
                  <a:t>First randomly sample a server</a:t>
                </a:r>
              </a:p>
              <a:p>
                <a:pPr lvl="1"/>
                <a:r>
                  <a:rPr lang="en-US" dirty="0"/>
                  <a:t>Then ask that server to return an element randomly chosen from its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elements. </a:t>
                </a:r>
              </a:p>
              <a:p>
                <a:pPr lvl="1"/>
                <a:r>
                  <a:rPr lang="en-US" dirty="0"/>
                  <a:t>The probability of each element being sampled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How to sample many elements at once?</a:t>
                </a:r>
              </a:p>
              <a:p>
                <a:r>
                  <a:rPr lang="en-US" dirty="0"/>
                  <a:t>A: Do each of the two steps above in batch mode</a:t>
                </a:r>
              </a:p>
              <a:p>
                <a:pPr lvl="1"/>
                <a:r>
                  <a:rPr lang="en-US" dirty="0"/>
                  <a:t>First sample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servers with replacement (this can be done at the master node). </a:t>
                </a:r>
              </a:p>
              <a:p>
                <a:pPr lvl="1"/>
                <a:r>
                  <a:rPr lang="en-US" dirty="0"/>
                  <a:t>If a server is sampled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times, we ask that server to 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(with replacement) from its local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7886700" cy="4800600"/>
              </a:xfrm>
              <a:blipFill>
                <a:blip r:embed="rId2"/>
                <a:stretch>
                  <a:fillRect l="-1160" t="-2284" r="-170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49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Maximum Subarray Problem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4299" y="1497275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(M$)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9144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Input: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Profit history of a company of the years.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2552700"/>
                <a:ext cx="8001000" cy="3848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Problem:</a:t>
                </a:r>
                <a:r>
                  <a:rPr kumimoji="1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 Find the span of years in which the company earned the most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Answer: </a:t>
                </a:r>
                <a:r>
                  <a:rPr kumimoji="1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Year 5-8 , 9 M$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endPara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mic Sans MS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Formal definition: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Input: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An array of numbers </a:t>
                </a:r>
                <a14:m>
                  <m:oMath xmlns:m="http://schemas.openxmlformats.org/officeDocument/2006/math"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[1…</m:t>
                    </m:r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, both positive and negative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Output: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 Find the maximum </a:t>
                </a:r>
                <a14:m>
                  <m:oMath xmlns:m="http://schemas.openxmlformats.org/officeDocument/2006/math"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1" lang="en-US" sz="20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1" lang="en-US" sz="20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1" lang="en-US" sz="20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r>
                      <a:rPr kumimoji="1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1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p>
                      <m:e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e>
                    </m:nary>
                  </m:oMath>
                </a14:m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endPara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52700"/>
                <a:ext cx="8001000" cy="3848100"/>
              </a:xfrm>
              <a:prstGeom prst="rect">
                <a:avLst/>
              </a:prstGeom>
              <a:blipFill>
                <a:blip r:embed="rId2"/>
                <a:stretch>
                  <a:fillRect l="-762" t="-792" r="-152" b="-1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12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divide-and-conquer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4299" y="1010920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(M$)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2057400"/>
            <a:ext cx="8001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Idea: </a:t>
            </a:r>
          </a:p>
          <a:p>
            <a:pPr marL="631825" marR="0" lvl="1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 the array into two halves</a:t>
            </a:r>
          </a:p>
          <a:p>
            <a:pPr marL="631825" marR="0" lvl="1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subarrays can be classified into three cases:</a:t>
            </a:r>
          </a:p>
          <a:p>
            <a:pPr marL="912813" marR="0" lvl="2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80000"/>
              <a:buFontTx/>
              <a:buChar char="–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1: entirely in the first half</a:t>
            </a:r>
          </a:p>
          <a:p>
            <a:pPr marL="912813" marR="0" lvl="2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80000"/>
              <a:buFontTx/>
              <a:buChar char="–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2: entirely in the second half</a:t>
            </a:r>
          </a:p>
          <a:p>
            <a:pPr marL="912813" marR="0" lvl="2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80000"/>
              <a:buFontTx/>
              <a:buChar char="–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3: crosses the cut</a:t>
            </a:r>
          </a:p>
          <a:p>
            <a:pPr marL="631825" marR="0" lvl="1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Largest of three cases is final solution</a:t>
            </a:r>
          </a:p>
          <a:p>
            <a:pPr marL="631825" marR="0" lvl="1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optimal solutions for case 1 and 2 can be found recursively.</a:t>
            </a:r>
          </a:p>
          <a:p>
            <a:pPr marL="631825" marR="0" lvl="1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need to consider case 3.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715000" y="838200"/>
            <a:ext cx="0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70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4299" y="1010920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(M$)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2057400"/>
                <a:ext cx="8001000" cy="434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Idea: </a:t>
                </a: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)/2</m:t>
                        </m:r>
                      </m:e>
                    </m:d>
                  </m:oMath>
                </a14:m>
                <a:endParaRPr kumimoji="1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Any case 3 subarray must have starting position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and ending position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endParaRPr kumimoji="1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Such a subarray can be divided into two parts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..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</a:t>
                </a:r>
                <a:b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+1..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for some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endParaRPr kumimoji="1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Just need to maximize each of them separately</a:t>
                </a:r>
              </a:p>
              <a:p>
                <a:pPr marL="285750" marR="0" lvl="0" indent="-285750" algn="l" defTabSz="4572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Maximize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+1,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:r>
                  <a:rPr kumimoji="1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’, j’, be the indices that maximize the values.</a:t>
                </a: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i’, j’ can be found using linear scans to left and right of q</a:t>
                </a: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A[</a:t>
                </a:r>
                <a:r>
                  <a:rPr kumimoji="1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’,j’]  has largest value of all subarrays that cross q</a:t>
                </a:r>
                <a:b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endParaRPr kumimoji="1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057400"/>
                <a:ext cx="8001000" cy="4343400"/>
              </a:xfrm>
              <a:prstGeom prst="rect">
                <a:avLst/>
              </a:prstGeom>
              <a:blipFill>
                <a:blip r:embed="rId2"/>
                <a:stretch>
                  <a:fillRect l="-6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 bwMode="auto">
          <a:xfrm>
            <a:off x="5715000" y="838200"/>
            <a:ext cx="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3962400" y="1905000"/>
            <a:ext cx="2819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99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753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(binary) divide-and-conquer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2209800"/>
                <a:ext cx="3733800" cy="1981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Analysis:</a:t>
                </a:r>
              </a:p>
              <a:p>
                <a:pPr marL="631825" lvl="1" indent="-285750"/>
                <a:r>
                  <a:rPr lang="en-US" dirty="0"/>
                  <a:t>Recurrence: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2209800"/>
                <a:ext cx="3733800" cy="1981200"/>
              </a:xfrm>
              <a:blipFill>
                <a:blip r:embed="rId2"/>
                <a:stretch>
                  <a:fillRect l="-3431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985524"/>
                <a:ext cx="4114800" cy="51866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MaxSubarray(</a:t>
                </a:r>
                <a14:m>
                  <m:oMath xmlns:m="http://schemas.openxmlformats.org/officeDocument/2006/math">
                    <m:r>
                      <a:rPr kumimoji="1" lang="en-US" altLang="en-US" sz="16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r>
                      <a:rPr kumimoji="1" lang="en-US" altLang="en-US" sz="16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r>
                      <a:rPr kumimoji="1" lang="en-US" altLang="en-US" sz="16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𝑝</m:t>
                    </m:r>
                    <m:r>
                      <a:rPr kumimoji="1" lang="en-US" altLang="en-US" sz="16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r>
                      <a:rPr kumimoji="1" lang="en-US" altLang="en-US" sz="16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kumimoji="1" lang="en-US" altLang="en-US" sz="16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):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𝑝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=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[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𝑝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kumimoji="1" lang="en-US" alt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en-US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MaxSubarray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𝑝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MaxSubarray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𝑞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+1, 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←−∞</m:t>
                      </m:r>
                      <m:r>
                        <a:rPr kumimoji="1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←−∞</m:t>
                      </m:r>
                    </m:oMath>
                  </m:oMathPara>
                </a14:m>
                <a:endParaRPr kumimoji="1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for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downto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if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then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kumimoji="1" lang="en-US" alt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for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𝑞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to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if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then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return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en-US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max</m:t>
                    </m:r>
                    <m:r>
                      <a:rPr kumimoji="1" lang="en-US" altLang="en-US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{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First call: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MaxSubarray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1, 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)</a:t>
                </a:r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85524"/>
                <a:ext cx="4114800" cy="51866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11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If we use the same algorithm on Spark: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356853"/>
                <a:ext cx="8229600" cy="52725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en-US" dirty="0"/>
                  <a:t>Level 1: </a:t>
                </a:r>
              </a:p>
              <a:p>
                <a:pPr lvl="1"/>
                <a:r>
                  <a:rPr lang="en-US" altLang="en-US" dirty="0"/>
                  <a:t>Naively: 2 executors are working, all others idle</a:t>
                </a:r>
              </a:p>
              <a:p>
                <a:pPr lvl="1"/>
                <a:r>
                  <a:rPr lang="en-US" altLang="en-US" dirty="0"/>
                  <a:t>time =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/>
                  <a:t>Smarter: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/>
                  <a:t> can be found by the prefix-sum algorithm</a:t>
                </a:r>
              </a:p>
              <a:p>
                <a:pPr lvl="1"/>
                <a:r>
                  <a:rPr lang="en-US" altLang="en-US" dirty="0"/>
                  <a:t>Can use all executors, time =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Level 2:</a:t>
                </a:r>
              </a:p>
              <a:p>
                <a:pPr lvl="1"/>
                <a:r>
                  <a:rPr lang="en-US" altLang="en-US" dirty="0"/>
                  <a:t>We have 4 subarrays, and solve two prefix-sums for each subarray</a:t>
                </a:r>
              </a:p>
              <a:p>
                <a:pPr lvl="1"/>
                <a:r>
                  <a:rPr lang="en-US" altLang="en-US" dirty="0"/>
                  <a:t>Each subarray has size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en-US" dirty="0"/>
                  <a:t>, and we make sure that each has the same number of partitions</a:t>
                </a:r>
              </a:p>
              <a:p>
                <a:pPr lvl="1"/>
                <a:r>
                  <a:rPr lang="en-US" altLang="en-US" dirty="0"/>
                  <a:t>Time =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Level 3: Time =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Stop recursion when each subarray is one partition.</a:t>
                </a:r>
              </a:p>
              <a:p>
                <a:r>
                  <a:rPr lang="en-US" altLang="en-US" dirty="0"/>
                  <a:t>Total time: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356853"/>
                <a:ext cx="8229600" cy="5272548"/>
              </a:xfrm>
              <a:blipFill>
                <a:blip r:embed="rId2"/>
                <a:stretch>
                  <a:fillRect l="-1037" t="-219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4E18A-A75C-4AF1-A88E-3505ADEFE78D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3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linear-time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6479" y="1066800"/>
                <a:ext cx="4271211" cy="151196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Define: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479" y="1066800"/>
                <a:ext cx="4271211" cy="1511968"/>
              </a:xfrm>
              <a:blipFill>
                <a:blip r:embed="rId2"/>
                <a:stretch>
                  <a:fillRect l="-1284" t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/>
            </p:nvGraphicFramePr>
            <p:xfrm>
              <a:off x="590200" y="3222605"/>
              <a:ext cx="7862699" cy="113468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794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Profit (M$)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3803024"/>
                  </p:ext>
                </p:extLst>
              </p:nvPr>
            </p:nvGraphicFramePr>
            <p:xfrm>
              <a:off x="590200" y="3222605"/>
              <a:ext cx="7862699" cy="113468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79411"/>
                    <a:gridCol w="687032"/>
                    <a:gridCol w="687032"/>
                    <a:gridCol w="687032"/>
                    <a:gridCol w="687032"/>
                    <a:gridCol w="687032"/>
                    <a:gridCol w="687032"/>
                    <a:gridCol w="687032"/>
                    <a:gridCol w="687032"/>
                    <a:gridCol w="687032"/>
                  </a:tblGrid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8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9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Profit (M$)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8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2" t="-208065" r="-36847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Freeform 6"/>
          <p:cNvSpPr/>
          <p:nvPr/>
        </p:nvSpPr>
        <p:spPr bwMode="auto">
          <a:xfrm>
            <a:off x="2590800" y="1066800"/>
            <a:ext cx="5991726" cy="1892968"/>
          </a:xfrm>
          <a:custGeom>
            <a:avLst/>
            <a:gdLst>
              <a:gd name="connsiteX0" fmla="*/ 0 w 5991726"/>
              <a:gd name="connsiteY0" fmla="*/ 1010653 h 1892968"/>
              <a:gd name="connsiteX1" fmla="*/ 673769 w 5991726"/>
              <a:gd name="connsiteY1" fmla="*/ 1692442 h 1892968"/>
              <a:gd name="connsiteX2" fmla="*/ 1339516 w 5991726"/>
              <a:gd name="connsiteY2" fmla="*/ 1259305 h 1892968"/>
              <a:gd name="connsiteX3" fmla="*/ 2093495 w 5991726"/>
              <a:gd name="connsiteY3" fmla="*/ 1034716 h 1892968"/>
              <a:gd name="connsiteX4" fmla="*/ 2719137 w 5991726"/>
              <a:gd name="connsiteY4" fmla="*/ 1892968 h 1892968"/>
              <a:gd name="connsiteX5" fmla="*/ 3424990 w 5991726"/>
              <a:gd name="connsiteY5" fmla="*/ 850231 h 1892968"/>
              <a:gd name="connsiteX6" fmla="*/ 4050632 w 5991726"/>
              <a:gd name="connsiteY6" fmla="*/ 296779 h 1892968"/>
              <a:gd name="connsiteX7" fmla="*/ 4812632 w 5991726"/>
              <a:gd name="connsiteY7" fmla="*/ 689810 h 1892968"/>
              <a:gd name="connsiteX8" fmla="*/ 5430253 w 5991726"/>
              <a:gd name="connsiteY8" fmla="*/ 0 h 1892968"/>
              <a:gd name="connsiteX9" fmla="*/ 5991726 w 5991726"/>
              <a:gd name="connsiteY9" fmla="*/ 280737 h 18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91726" h="1892968">
                <a:moveTo>
                  <a:pt x="0" y="1010653"/>
                </a:moveTo>
                <a:lnTo>
                  <a:pt x="673769" y="1692442"/>
                </a:lnTo>
                <a:lnTo>
                  <a:pt x="1339516" y="1259305"/>
                </a:lnTo>
                <a:lnTo>
                  <a:pt x="2093495" y="1034716"/>
                </a:lnTo>
                <a:lnTo>
                  <a:pt x="2719137" y="1892968"/>
                </a:lnTo>
                <a:lnTo>
                  <a:pt x="3424990" y="850231"/>
                </a:lnTo>
                <a:lnTo>
                  <a:pt x="4050632" y="296779"/>
                </a:lnTo>
                <a:lnTo>
                  <a:pt x="4812632" y="689810"/>
                </a:lnTo>
                <a:lnTo>
                  <a:pt x="5430253" y="0"/>
                </a:lnTo>
                <a:lnTo>
                  <a:pt x="5991726" y="280737"/>
                </a:lnTo>
              </a:path>
            </a:pathLst>
          </a:custGeom>
          <a:noFill/>
          <a:ln w="38100" cap="rnd" cmpd="sng" algn="ctr">
            <a:solidFill>
              <a:srgbClr val="003399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omic Sans MS" pitchFamily="92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5005137" y="1066800"/>
            <a:ext cx="3429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5081337" y="2959768"/>
            <a:ext cx="335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 bwMode="auto">
              <a:xfrm>
                <a:off x="628816" y="4546076"/>
                <a:ext cx="7848600" cy="21215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Observations:</a:t>
                </a:r>
                <a:endParaRPr kumimoji="1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−1)=</m:t>
                    </m:r>
                    <m:nary>
                      <m:naryPr>
                        <m:chr m:val="∑"/>
                        <m:ctrlP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kumimoji="1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  <m:e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e>
                    </m:nary>
                    <m:r>
                      <a:rPr kumimoji="1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</m:d>
                  </m:oMath>
                </a14:m>
                <a:endParaRPr kumimoji="1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fixed j,  finding largest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1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same as finding the index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for which 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is smallest</a:t>
                </a: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Idea: doing this for each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1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find overall largest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e>
                    </m:d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816" y="4546076"/>
                <a:ext cx="7848600" cy="2121568"/>
              </a:xfrm>
              <a:prstGeom prst="rect">
                <a:avLst/>
              </a:prstGeom>
              <a:blipFill>
                <a:blip r:embed="rId4"/>
                <a:stretch>
                  <a:fillRect l="-621" t="-34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67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linear-time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034382"/>
                <a:ext cx="4271211" cy="151196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Define: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Goal: </a:t>
                </a:r>
                <a:r>
                  <a:rPr lang="en-US" sz="2000" dirty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034382"/>
                <a:ext cx="4271211" cy="1511968"/>
              </a:xfrm>
              <a:blipFill>
                <a:blip r:embed="rId2"/>
                <a:stretch>
                  <a:fillRect l="-1284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609562" y="1028933"/>
            <a:ext cx="5991726" cy="1892968"/>
          </a:xfrm>
          <a:custGeom>
            <a:avLst/>
            <a:gdLst>
              <a:gd name="connsiteX0" fmla="*/ 0 w 5991726"/>
              <a:gd name="connsiteY0" fmla="*/ 1010653 h 1892968"/>
              <a:gd name="connsiteX1" fmla="*/ 673769 w 5991726"/>
              <a:gd name="connsiteY1" fmla="*/ 1692442 h 1892968"/>
              <a:gd name="connsiteX2" fmla="*/ 1339516 w 5991726"/>
              <a:gd name="connsiteY2" fmla="*/ 1259305 h 1892968"/>
              <a:gd name="connsiteX3" fmla="*/ 2093495 w 5991726"/>
              <a:gd name="connsiteY3" fmla="*/ 1034716 h 1892968"/>
              <a:gd name="connsiteX4" fmla="*/ 2719137 w 5991726"/>
              <a:gd name="connsiteY4" fmla="*/ 1892968 h 1892968"/>
              <a:gd name="connsiteX5" fmla="*/ 3424990 w 5991726"/>
              <a:gd name="connsiteY5" fmla="*/ 850231 h 1892968"/>
              <a:gd name="connsiteX6" fmla="*/ 4050632 w 5991726"/>
              <a:gd name="connsiteY6" fmla="*/ 296779 h 1892968"/>
              <a:gd name="connsiteX7" fmla="*/ 4812632 w 5991726"/>
              <a:gd name="connsiteY7" fmla="*/ 689810 h 1892968"/>
              <a:gd name="connsiteX8" fmla="*/ 5430253 w 5991726"/>
              <a:gd name="connsiteY8" fmla="*/ 0 h 1892968"/>
              <a:gd name="connsiteX9" fmla="*/ 5991726 w 5991726"/>
              <a:gd name="connsiteY9" fmla="*/ 280737 h 18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91726" h="1892968">
                <a:moveTo>
                  <a:pt x="0" y="1010653"/>
                </a:moveTo>
                <a:lnTo>
                  <a:pt x="673769" y="1692442"/>
                </a:lnTo>
                <a:lnTo>
                  <a:pt x="1339516" y="1259305"/>
                </a:lnTo>
                <a:lnTo>
                  <a:pt x="2093495" y="1034716"/>
                </a:lnTo>
                <a:lnTo>
                  <a:pt x="2719137" y="1892968"/>
                </a:lnTo>
                <a:lnTo>
                  <a:pt x="3424990" y="850231"/>
                </a:lnTo>
                <a:lnTo>
                  <a:pt x="4050632" y="296779"/>
                </a:lnTo>
                <a:lnTo>
                  <a:pt x="4812632" y="689810"/>
                </a:lnTo>
                <a:lnTo>
                  <a:pt x="5430253" y="0"/>
                </a:lnTo>
                <a:lnTo>
                  <a:pt x="5991726" y="280737"/>
                </a:lnTo>
              </a:path>
            </a:pathLst>
          </a:custGeom>
          <a:noFill/>
          <a:ln w="38100" cap="rnd" cmpd="sng" algn="ctr">
            <a:solidFill>
              <a:srgbClr val="003399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omic Sans MS" pitchFamily="92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5023899" y="1028933"/>
            <a:ext cx="3429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5100099" y="2921901"/>
            <a:ext cx="335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 bwMode="auto">
              <a:xfrm>
                <a:off x="533400" y="4572000"/>
                <a:ext cx="8610600" cy="2171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Algorithm:</a:t>
                </a:r>
                <a:endParaRPr kumimoji="1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each 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needs to know   </a:t>
                </a:r>
                <a:r>
                  <a:rPr kumimoji="1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&lt; j that minimizes 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  <a:r>
                  <a:rPr kumimoji="1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  <a:r>
                  <a:rPr kumimoji="1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(i.e., maximizes </a:t>
                </a:r>
                <a14:m>
                  <m:oMath xmlns:m="http://schemas.openxmlformats.org/officeDocument/2006/math">
                    <m:r>
                      <a:rPr kumimoji="1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1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1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</a:p>
              <a:p>
                <a:pPr marL="912813" marR="0" lvl="2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80000"/>
                  <a:buFontTx/>
                  <a:buChar char="–"/>
                  <a:tabLst/>
                  <a:defRPr/>
                </a:pPr>
                <a:r>
                  <a:rPr kumimoji="1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(Then maximize over all j)</a:t>
                </a: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Algorithm increases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by +1 each step </a:t>
                </a: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Keeps track of smallest 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so far  </a:t>
                </a:r>
              </a:p>
              <a:p>
                <a:pPr marL="912813" marR="0" lvl="2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80000"/>
                  <a:buFontTx/>
                  <a:buChar char="–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Could be old  smallest one or it could be current 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e>
                    </m:d>
                  </m:oMath>
                </a14:m>
                <a:endParaRPr kumimoji="1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572000"/>
                <a:ext cx="8610600" cy="2171700"/>
              </a:xfrm>
              <a:prstGeom prst="rect">
                <a:avLst/>
              </a:prstGeom>
              <a:blipFill>
                <a:blip r:embed="rId3"/>
                <a:stretch>
                  <a:fillRect l="-6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7538512"/>
                  </p:ext>
                </p:extLst>
              </p:nvPr>
            </p:nvGraphicFramePr>
            <p:xfrm>
              <a:off x="602790" y="3301041"/>
              <a:ext cx="7862699" cy="113468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794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Profit (M$)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7538512"/>
                  </p:ext>
                </p:extLst>
              </p:nvPr>
            </p:nvGraphicFramePr>
            <p:xfrm>
              <a:off x="602790" y="3301041"/>
              <a:ext cx="7862699" cy="113468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794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8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9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Profit (M$)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2" t="-209677" r="-36847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055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linear-time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538127" y="1600200"/>
                <a:ext cx="3962400" cy="31341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𝑚𝑎𝑥</m:t>
                          </m:r>
                        </m:sub>
                      </m:sSub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 ←−∞,</m:t>
                      </m:r>
                      <m:sSub>
                        <m:sSubPr>
                          <m:ctrlP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𝑚𝑖𝑛</m:t>
                          </m:r>
                        </m:sub>
                      </m:sSub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=0</m:t>
                      </m:r>
                    </m:oMath>
                  </m:oMathPara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𝑋</m:t>
                      </m:r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←0,</m:t>
                      </m:r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do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if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then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kumimoji="1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𝑋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𝑋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𝑋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&lt;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then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𝑋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127" y="1600200"/>
                <a:ext cx="3962400" cy="3134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4800600" y="1600200"/>
                <a:ext cx="3962400" cy="1942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𝑚𝑎𝑥</m:t>
                          </m:r>
                        </m:sub>
                      </m:sSub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 ←−∞</m:t>
                      </m:r>
                      <m:r>
                        <a:rPr kumimoji="1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,</m:t>
                      </m:r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do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if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then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kumimoji="1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1600200"/>
                <a:ext cx="3962400" cy="1942198"/>
              </a:xfrm>
              <a:prstGeom prst="rect">
                <a:avLst/>
              </a:prstGeom>
              <a:blipFill rotWithShape="0">
                <a:blip r:embed="rId3"/>
                <a:stretch>
                  <a:fillRect b="-94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00600" y="106680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 “simpler”: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3743791"/>
                <a:ext cx="3962400" cy="1981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Observation: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Because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 need to actually store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3743791"/>
                <a:ext cx="3962400" cy="1981200"/>
              </a:xfrm>
              <a:blipFill>
                <a:blip r:embed="rId4"/>
                <a:stretch>
                  <a:fillRect l="-2615" t="-4923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3881" y="5257800"/>
                <a:ext cx="400811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0" lang="en-US" altLang="en-US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kumimoji="0" lang="en-US" altLang="en-US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keeps track of smallest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 far.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0" lang="en-US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contains  difference between current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smallest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so far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1" y="5257800"/>
                <a:ext cx="4008119" cy="1077218"/>
              </a:xfrm>
              <a:prstGeom prst="rect">
                <a:avLst/>
              </a:prstGeom>
              <a:blipFill rotWithShape="0">
                <a:blip r:embed="rId5"/>
                <a:stretch>
                  <a:fillRect t="-1136" r="-1674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efficient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0040"/>
                <a:ext cx="8229600" cy="495612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For each partition, solve the problem directly using one executor and the linear-time algorithm</a:t>
                </a:r>
              </a:p>
              <a:p>
                <a:r>
                  <a:rPr lang="en-US" dirty="0"/>
                  <a:t>Now it remains to solve the “cross the boundary” case</a:t>
                </a:r>
              </a:p>
              <a:p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for each partition, as well as its sum</a:t>
                </a:r>
              </a:p>
              <a:p>
                <a:r>
                  <a:rPr lang="en-US" dirty="0"/>
                  <a:t>For each contiguous subsets of partitions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 optimal solution with left boundary in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right boundary in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0040"/>
                <a:ext cx="8229600" cy="4956124"/>
              </a:xfrm>
              <a:blipFill>
                <a:blip r:embed="rId2"/>
                <a:stretch>
                  <a:fillRect l="-1481" t="-3198" r="-1481" b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6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Embarrassingly Parallel Problems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Problems that can be easily decomposed into many independent problems.</a:t>
            </a:r>
          </a:p>
          <a:p>
            <a:r>
              <a:rPr lang="en-US" altLang="en-US" sz="2400" dirty="0"/>
              <a:t>Examples. </a:t>
            </a:r>
          </a:p>
          <a:p>
            <a:pPr lvl="1"/>
            <a:r>
              <a:rPr lang="en-US" altLang="en-US" sz="2000" dirty="0"/>
              <a:t>Word count</a:t>
            </a:r>
          </a:p>
          <a:p>
            <a:pPr lvl="1"/>
            <a:r>
              <a:rPr lang="en-US" altLang="en-US" sz="2000" dirty="0"/>
              <a:t>k-means</a:t>
            </a:r>
          </a:p>
          <a:p>
            <a:pPr lvl="1"/>
            <a:r>
              <a:rPr lang="en-US" altLang="en-US" sz="2000" dirty="0"/>
              <a:t>PageRank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8F2DE7-6C67-4ADB-BB61-1E3520DABD8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8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at: </a:t>
            </a:r>
            <a:r>
              <a:rPr lang="en-US">
                <a:hlinkClick r:id="rId2"/>
              </a:rPr>
              <a:t>https://www.cse.ust.hk/msbd5003/nb/DC.ipynb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50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Classical D&amp;C</a:t>
                </a:r>
              </a:p>
              <a:p>
                <a:pPr lvl="1"/>
                <a:r>
                  <a:rPr lang="en-US" altLang="en-US" sz="2000" dirty="0"/>
                  <a:t>Divide problem into 2 parts</a:t>
                </a:r>
              </a:p>
              <a:p>
                <a:pPr lvl="1"/>
                <a:r>
                  <a:rPr lang="en-US" altLang="en-US" sz="2000" dirty="0"/>
                  <a:t>Recursively solve each part</a:t>
                </a:r>
              </a:p>
              <a:p>
                <a:pPr lvl="1"/>
                <a:r>
                  <a:rPr lang="en-US" altLang="en-US" sz="2000" dirty="0"/>
                  <a:t>Combine the results together</a:t>
                </a:r>
              </a:p>
              <a:p>
                <a:r>
                  <a:rPr lang="en-US" sz="2400" dirty="0"/>
                  <a:t>D&amp;C under big data systems</a:t>
                </a:r>
              </a:p>
              <a:p>
                <a:pPr lvl="1"/>
                <a:r>
                  <a:rPr lang="en-US" altLang="en-US" sz="2000" dirty="0"/>
                  <a:t>Divide problem into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000" dirty="0"/>
                  <a:t> partitions, where (ideally)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000" dirty="0"/>
                  <a:t> is the number of executors in the system</a:t>
                </a:r>
              </a:p>
              <a:p>
                <a:pPr lvl="1"/>
                <a:r>
                  <a:rPr lang="en-US" altLang="en-US" sz="2000" dirty="0"/>
                  <a:t>Solve the problem on each partition</a:t>
                </a:r>
              </a:p>
              <a:p>
                <a:pPr lvl="1"/>
                <a:r>
                  <a:rPr lang="en-US" altLang="en-US" sz="2000" dirty="0"/>
                  <a:t>Combine the results together</a:t>
                </a:r>
              </a:p>
              <a:p>
                <a:r>
                  <a:rPr lang="en-US" sz="2400" dirty="0"/>
                  <a:t>Example: sum(), reduce()</a:t>
                </a:r>
              </a:p>
              <a:p>
                <a:pPr marL="114300" lvl="1" indent="0"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3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Sums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Input: Sequence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of </a:t>
                </a:r>
                <a:r>
                  <a:rPr lang="en-US" altLang="zh-TW" i="1" dirty="0"/>
                  <a:t>n </a:t>
                </a:r>
                <a:r>
                  <a:rPr lang="en-US" altLang="zh-TW" dirty="0"/>
                  <a:t>elements, binary associative operator +</a:t>
                </a:r>
              </a:p>
              <a:p>
                <a:r>
                  <a:rPr lang="en-US" altLang="zh-TW" dirty="0"/>
                  <a:t>Output: Sequence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of </a:t>
                </a:r>
                <a:r>
                  <a:rPr lang="en-US" altLang="zh-TW" i="1" dirty="0"/>
                  <a:t>n </a:t>
                </a:r>
                <a:r>
                  <a:rPr lang="en-US" altLang="zh-TW" dirty="0"/>
                  <a:t>elements, with</a:t>
                </a:r>
                <a:br>
                  <a:rPr lang="en-US" altLang="zh-TW" dirty="0"/>
                </a:br>
                <a:r>
                  <a:rPr lang="en-US" altLang="zh-TW" i="1" dirty="0" err="1"/>
                  <a:t>y</a:t>
                </a:r>
                <a:r>
                  <a:rPr lang="en-US" altLang="zh-TW" i="1" baseline="-25000" dirty="0" err="1"/>
                  <a:t>k</a:t>
                </a:r>
                <a:r>
                  <a:rPr lang="en-US" altLang="zh-TW" dirty="0"/>
                  <a:t> = </a:t>
                </a:r>
                <a:r>
                  <a:rPr lang="en-US" altLang="zh-TW" i="1" dirty="0"/>
                  <a:t>x</a:t>
                </a:r>
                <a:r>
                  <a:rPr lang="en-US" altLang="zh-TW" i="1" baseline="-25000" dirty="0"/>
                  <a:t>1</a:t>
                </a:r>
                <a:r>
                  <a:rPr lang="en-US" altLang="zh-TW" dirty="0"/>
                  <a:t> + ... + </a:t>
                </a:r>
                <a:r>
                  <a:rPr lang="en-US" altLang="zh-TW" i="1" dirty="0" err="1"/>
                  <a:t>x</a:t>
                </a:r>
                <a:r>
                  <a:rPr lang="en-US" altLang="zh-TW" i="1" baseline="-25000" dirty="0" err="1"/>
                  <a:t>k</a:t>
                </a:r>
                <a:endParaRPr lang="en-US" altLang="zh-TW" i="1" dirty="0"/>
              </a:p>
              <a:p>
                <a:r>
                  <a:rPr lang="en-US" altLang="zh-TW" dirty="0"/>
                  <a:t>Example:</a:t>
                </a:r>
              </a:p>
              <a:p>
                <a:pPr lvl="1">
                  <a:buFontTx/>
                  <a:buNone/>
                </a:pPr>
                <a:r>
                  <a:rPr lang="en-US" altLang="zh-TW" dirty="0"/>
                  <a:t>x = [1, 4, 3, 5, 6, 7, 0, 1]</a:t>
                </a:r>
              </a:p>
              <a:p>
                <a:pPr lvl="1">
                  <a:buFontTx/>
                  <a:buNone/>
                </a:pPr>
                <a:r>
                  <a:rPr lang="en-US" altLang="zh-TW" dirty="0"/>
                  <a:t>y = [1, 5, 8, 13, 19, 26, 26, 27]</a:t>
                </a:r>
              </a:p>
              <a:p>
                <a:r>
                  <a:rPr lang="en-US" dirty="0"/>
                  <a:t>Algorithm:</a:t>
                </a:r>
              </a:p>
              <a:p>
                <a:pPr lvl="1"/>
                <a:r>
                  <a:rPr lang="en-US" dirty="0"/>
                  <a:t>Compute sum for each partition</a:t>
                </a:r>
              </a:p>
              <a:p>
                <a:pPr lvl="1"/>
                <a:r>
                  <a:rPr lang="en-US" dirty="0"/>
                  <a:t>Compute the prefix sums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sums</a:t>
                </a:r>
              </a:p>
              <a:p>
                <a:pPr lvl="1"/>
                <a:r>
                  <a:rPr lang="en-US" dirty="0"/>
                  <a:t>Compute prefix sums in each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5181600"/>
              </a:xfrm>
              <a:blipFill>
                <a:blip r:embed="rId2"/>
                <a:stretch>
                  <a:fillRect l="-1546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Prefix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 consecutive id’s for each element</a:t>
            </a:r>
          </a:p>
          <a:p>
            <a:pPr lvl="1"/>
            <a:r>
              <a:rPr lang="en-US" dirty="0" err="1"/>
              <a:t>zipWithIndex</a:t>
            </a:r>
            <a:r>
              <a:rPr lang="en-US" dirty="0"/>
              <a:t>()</a:t>
            </a:r>
          </a:p>
          <a:p>
            <a:r>
              <a:rPr lang="en-US" dirty="0"/>
              <a:t>Given a list of words, find the first appearance of “spark”</a:t>
            </a:r>
          </a:p>
          <a:p>
            <a:r>
              <a:rPr lang="en-US" dirty="0"/>
              <a:t>Given two long strings, compare them lexicographically</a:t>
            </a:r>
          </a:p>
          <a:p>
            <a:r>
              <a:rPr lang="en-US" dirty="0"/>
              <a:t>Given a sequence of integers, check whether these numbers are monotonically decreasing.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31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(Sample Sort)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82000" cy="50609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Step 1: Sampling</a:t>
                </a:r>
              </a:p>
              <a:p>
                <a:pPr marL="631825" lvl="1">
                  <a:buFont typeface="Arial" panose="020B0604020202020204" pitchFamily="34" charset="0"/>
                  <a:buChar char="•"/>
                </a:pPr>
                <a:r>
                  <a:rPr lang="en-US" dirty="0"/>
                  <a:t>Master node collects a sample of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 elements (will determine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later)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Step 2: Choose splitters</a:t>
                </a:r>
              </a:p>
              <a:p>
                <a:pPr marL="800100" lvl="1" indent="-342900"/>
                <a:r>
                  <a:rPr lang="en-US" dirty="0"/>
                  <a:t>Pick every 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in the sample as splitters,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800100" lvl="1" indent="-342900"/>
                <a:r>
                  <a:rPr lang="en-US" dirty="0"/>
                  <a:t>Broadcast them to all machines</a:t>
                </a:r>
              </a:p>
              <a:p>
                <a:pPr marL="342900" indent="-342900"/>
                <a:r>
                  <a:rPr lang="en-US" dirty="0"/>
                  <a:t>Step 3: Shuffling</a:t>
                </a:r>
              </a:p>
              <a:p>
                <a:pPr lvl="1" indent="-342900"/>
                <a:r>
                  <a:rPr lang="en-US" dirty="0"/>
                  <a:t>Each machine partitions its data using the splitters</a:t>
                </a:r>
              </a:p>
              <a:p>
                <a:pPr lvl="1" indent="-342900"/>
                <a:r>
                  <a:rPr lang="en-US" dirty="0"/>
                  <a:t>Send data to the target machine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Step 4: Sort each partition</a:t>
                </a:r>
              </a:p>
              <a:p>
                <a:pPr lvl="1" indent="-342900"/>
                <a:r>
                  <a:rPr lang="en-US" dirty="0"/>
                  <a:t>Each machine sorts all data received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82000" cy="5060950"/>
              </a:xfrm>
              <a:blipFill>
                <a:blip r:embed="rId2"/>
                <a:stretch>
                  <a:fillRect l="-1455" t="-3133" r="-50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6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81BD-9051-474D-8BF6-50917F1A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Probability Tools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DA840-A841-4A42-A230-CD4B4B2EC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800" dirty="0"/>
                  <a:t>Chernoff inequality</a:t>
                </a:r>
                <a:br>
                  <a:rPr lang="en-US" sz="2800" dirty="0"/>
                </a:br>
                <a:r>
                  <a:rPr lang="en-US" sz="2800" dirty="0"/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be independent 0-1 random variables (not necessarily identical),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.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Then for any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, </a:t>
                </a:r>
                <a:br>
                  <a:rPr lang="en-US" sz="2800" i="1" dirty="0">
                    <a:solidFill>
                      <a:schemeClr val="tx1"/>
                    </a:solidFill>
                  </a:rPr>
                </a:br>
                <a:br>
                  <a:rPr lang="en-US" sz="2800" i="1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sz="2400" i="1" dirty="0">
                    <a:solidFill>
                      <a:schemeClr val="tx1"/>
                    </a:solidFill>
                  </a:rPr>
                </a:br>
                <a:br>
                  <a:rPr lang="en-US" sz="2400" i="1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>
                            <a:solidFill>
                              <a:schemeClr val="tx1"/>
                            </a:solidFill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</a:rPr>
                              <m:t>𝑋</m:t>
                            </m:r>
                            <m:r>
                              <a:rPr lang="en-US" sz="2400">
                                <a:solidFill>
                                  <a:schemeClr val="tx1"/>
                                </a:solidFill>
                              </a:rPr>
                              <m:t>≥</m:t>
                            </m:r>
                            <m:d>
                              <m:dPr>
                                <m:ctrl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sz="2400">
                                <a:solidFill>
                                  <a:schemeClr val="tx1"/>
                                </a:solidFill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sz="2400">
                        <a:solidFill>
                          <a:schemeClr val="tx1"/>
                        </a:solidFill>
                      </a:rPr>
                      <m:t>≤</m:t>
                    </m:r>
                    <m:func>
                      <m:funcPr>
                        <m:ctrlPr>
                          <a:rPr lang="en-US" sz="2400">
                            <a:solidFill>
                              <a:schemeClr val="tx1"/>
                            </a:solidFill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fPr>
                              <m:num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𝜇</m:t>
                                </m:r>
                                <m:sSup>
                                  <m:sSupPr>
                                    <m:ctrl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altLang="en-US" sz="2800" dirty="0"/>
              </a:p>
              <a:p>
                <a:r>
                  <a:rPr lang="en-US" altLang="en-US" sz="2800" dirty="0"/>
                  <a:t>Union bound.  Given events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800" dirty="0"/>
                  <a:t>, …,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8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/>
                  <a:t>, independent or not,</a:t>
                </a:r>
                <a:br>
                  <a:rPr lang="en-US" sz="1600" i="1" dirty="0">
                    <a:solidFill>
                      <a:schemeClr val="tx1"/>
                    </a:solidFill>
                  </a:rPr>
                </a:br>
                <a:br>
                  <a:rPr lang="en-US" sz="2800" i="1" dirty="0">
                    <a:solidFill>
                      <a:schemeClr val="tx1"/>
                    </a:solidFill>
                  </a:rPr>
                </a:br>
                <a:endParaRPr lang="en-HK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DA840-A841-4A42-A230-CD4B4B2EC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3"/>
                <a:stretch>
                  <a:fillRect l="-963" t="-173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BABEF05-D0FB-4DFA-8465-72E44C7A0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852975"/>
              </p:ext>
            </p:extLst>
          </p:nvPr>
        </p:nvGraphicFramePr>
        <p:xfrm>
          <a:off x="3450167" y="5181600"/>
          <a:ext cx="224366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346040" imgH="457200" progId="Equation.3">
                  <p:embed/>
                </p:oleObj>
              </mc:Choice>
              <mc:Fallback>
                <p:oleObj name="Equation" r:id="rId4" imgW="1346040" imgH="457200" progId="Equation.3">
                  <p:embed/>
                  <p:pic>
                    <p:nvPicPr>
                      <p:cNvPr id="584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167" y="5181600"/>
                        <a:ext cx="2243666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760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8ADA-B3E0-48B8-B2FB-7E2CF80C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Determining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8DDA2-9F15-4E70-A5A5-4F2DA0202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HK" dirty="0"/>
                  <a:t>Goal: No machine receives more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HK" dirty="0"/>
                  <a:t> elements </a:t>
                </a:r>
                <a:r>
                  <a:rPr lang="en-HK" dirty="0" err="1"/>
                  <a:t>w.h.p</a:t>
                </a:r>
                <a:r>
                  <a:rPr lang="en-HK" dirty="0"/>
                  <a:t>.</a:t>
                </a:r>
              </a:p>
              <a:p>
                <a:pPr lvl="1"/>
                <a:r>
                  <a:rPr lang="en-HK" dirty="0"/>
                  <a:t>How large should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HK" dirty="0"/>
                  <a:t> be?</a:t>
                </a:r>
              </a:p>
              <a:p>
                <a:r>
                  <a:rPr lang="en-HK" dirty="0"/>
                  <a:t>Let the elements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HK" dirty="0"/>
                  <a:t> in sorted order</a:t>
                </a:r>
              </a:p>
              <a:p>
                <a:r>
                  <a:rPr lang="en-HK" dirty="0"/>
                  <a:t>A sub-sequence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HK" dirty="0"/>
                  <a:t> is </a:t>
                </a:r>
                <a:r>
                  <a:rPr lang="en-HK" dirty="0">
                    <a:solidFill>
                      <a:srgbClr val="FF0000"/>
                    </a:solidFill>
                  </a:rPr>
                  <a:t>bad</a:t>
                </a:r>
                <a:r>
                  <a:rPr lang="en-HK" dirty="0"/>
                  <a:t> if it contains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HK" dirty="0"/>
                  <a:t> sampled elements</a:t>
                </a:r>
              </a:p>
              <a:p>
                <a:pPr lvl="1"/>
                <a:r>
                  <a:rPr lang="en-HK" dirty="0"/>
                  <a:t>Goal achieved if no sub-sequence is bad</a:t>
                </a:r>
              </a:p>
              <a:p>
                <a:r>
                  <a:rPr lang="en-HK" dirty="0"/>
                  <a:t>Consider a particular sub-sequence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HK" dirty="0"/>
                  <a:t> # sampled elements in it;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By Chernoff inequality:</a:t>
                </a:r>
                <a:br>
                  <a:rPr lang="en-HK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num>
                                  <m:den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HK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/8</m:t>
                        </m:r>
                      </m:sup>
                    </m:sSup>
                  </m:oMath>
                </a14:m>
                <a:endParaRPr lang="en-HK" dirty="0"/>
              </a:p>
              <a:p>
                <a:r>
                  <a:rPr lang="en-HK" dirty="0"/>
                  <a:t>By union bound,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⁡[∃</m:t>
                    </m:r>
                  </m:oMath>
                </a14:m>
                <a:r>
                  <a:rPr lang="en-HK" dirty="0"/>
                  <a:t> a bad subsequence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]≤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HK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/8</m:t>
                        </m:r>
                      </m:sup>
                    </m:sSup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If want failure probability 1%, suffices to set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HK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>
                            <a:latin typeface="Cambria Math" panose="02040503050406030204" pitchFamily="18" charset="0"/>
                          </a:rPr>
                          <m:t>8 </m:t>
                        </m:r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⁡(100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 tighter analysis improves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HK" dirty="0"/>
                  <a:t> term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func>
                  </m:oMath>
                </a14:m>
                <a:r>
                  <a:rPr lang="en-HK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8DDA2-9F15-4E70-A5A5-4F2DA0202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>
                <a:blip r:embed="rId2"/>
                <a:stretch>
                  <a:fillRect l="-815" t="-927" r="-37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049E4-7062-4237-AC38-9D9BE48F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9</a:t>
            </a:fld>
            <a:endParaRPr lang="en-US" dirty="0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14229</TotalTime>
  <Words>1764</Words>
  <Application>Microsoft Office PowerPoint</Application>
  <PresentationFormat>On-screen Show (4:3)</PresentationFormat>
  <Paragraphs>318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Monotype Sorts</vt:lpstr>
      <vt:lpstr>Arial</vt:lpstr>
      <vt:lpstr>Calibri</vt:lpstr>
      <vt:lpstr>Cambria Math</vt:lpstr>
      <vt:lpstr>Comic Sans MS</vt:lpstr>
      <vt:lpstr>Courier New</vt:lpstr>
      <vt:lpstr>Georgia</vt:lpstr>
      <vt:lpstr>Times New Roman</vt:lpstr>
      <vt:lpstr>Introducing PowerPoint 2010</vt:lpstr>
      <vt:lpstr>Equation</vt:lpstr>
      <vt:lpstr>Algorithm Design  for Big Data Systems</vt:lpstr>
      <vt:lpstr>Embarrassingly Parallel Problems</vt:lpstr>
      <vt:lpstr>Divide and Conquer</vt:lpstr>
      <vt:lpstr>Classical Divide-and-Conquer</vt:lpstr>
      <vt:lpstr>Prefix Sums</vt:lpstr>
      <vt:lpstr>Variants of Prefix Sums</vt:lpstr>
      <vt:lpstr>Sorting (Sample Sort)</vt:lpstr>
      <vt:lpstr>Probability Tools</vt:lpstr>
      <vt:lpstr>Determining Sample Size</vt:lpstr>
      <vt:lpstr>Distributed Sampling</vt:lpstr>
      <vt:lpstr>The Maximum Subarray Problem</vt:lpstr>
      <vt:lpstr>A divide-and-conquer algorithm</vt:lpstr>
      <vt:lpstr>Solving case 3</vt:lpstr>
      <vt:lpstr>The (binary) divide-and-conquer algorithm</vt:lpstr>
      <vt:lpstr>If we use the same algorithm on Spark:</vt:lpstr>
      <vt:lpstr>A linear-time algorithm?</vt:lpstr>
      <vt:lpstr>A linear-time algorithm?</vt:lpstr>
      <vt:lpstr>The linear-time algorithm</vt:lpstr>
      <vt:lpstr>A more efficient algorithm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Ke YI</cp:lastModifiedBy>
  <cp:revision>1076</cp:revision>
  <cp:lastPrinted>2005-06-13T17:20:42Z</cp:lastPrinted>
  <dcterms:created xsi:type="dcterms:W3CDTF">1999-12-31T01:41:01Z</dcterms:created>
  <dcterms:modified xsi:type="dcterms:W3CDTF">2021-10-19T07:21:35Z</dcterms:modified>
</cp:coreProperties>
</file>