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  <p:sldMasterId id="2147484564" r:id="rId2"/>
  </p:sldMasterIdLst>
  <p:notesMasterIdLst>
    <p:notesMasterId r:id="rId8"/>
  </p:notesMasterIdLst>
  <p:handoutMasterIdLst>
    <p:handoutMasterId r:id="rId9"/>
  </p:handoutMasterIdLst>
  <p:sldIdLst>
    <p:sldId id="457" r:id="rId3"/>
    <p:sldId id="644" r:id="rId4"/>
    <p:sldId id="652" r:id="rId5"/>
    <p:sldId id="647" r:id="rId6"/>
    <p:sldId id="649" r:id="rId7"/>
  </p:sldIdLst>
  <p:sldSz cx="9144000" cy="6858000" type="screen4x3"/>
  <p:notesSz cx="6900863" cy="9291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090"/>
    <a:srgbClr val="0000FF"/>
    <a:srgbClr val="FFFF66"/>
    <a:srgbClr val="FFFF00"/>
    <a:srgbClr val="FFDFD7"/>
    <a:srgbClr val="FFC5D7"/>
    <a:srgbClr val="C8FFFF"/>
    <a:srgbClr val="66FFFF"/>
    <a:srgbClr val="FF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7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302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302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73013C68-D71C-4A06-9D82-778B32553B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2851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302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95325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712" y="4414163"/>
            <a:ext cx="5519441" cy="418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302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CD3EAE35-63B2-40DB-B14C-AD9AEFA419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7661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8F2EB-1B11-4891-8D3D-B62EA4110385}" type="slidenum">
              <a:rPr lang="en-US" smtClean="0">
                <a:ea typeface="ＭＳ Ｐゴシック" charset="-128"/>
              </a:rPr>
              <a:pPr/>
              <a:t>1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865" y="4414163"/>
            <a:ext cx="5063133" cy="4180920"/>
          </a:xfrm>
          <a:noFill/>
          <a:ln/>
        </p:spPr>
        <p:txBody>
          <a:bodyPr lIns="92914" tIns="46457" rIns="92914" bIns="46457"/>
          <a:lstStyle/>
          <a:p>
            <a:pPr eaLnBrk="1" hangingPunct="1"/>
            <a:endParaRPr lang="en-US" dirty="0" smtClean="0">
              <a:latin typeface="Helvetica" pitchFamily="-10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3494-142F-4704-BC60-6D7BA501A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2B998-7929-4A90-BD6C-1E4A919C5E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5338-251A-47B6-94A0-C7D2C114B4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D2E4-C55C-44B3-AE80-62E4B5F42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002E-4822-4232-9899-FB31352820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A326-1D18-42B5-9069-CD61ACD9A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DBE9-E55A-4D03-A6C3-C00FFCAD1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D69F3-00C8-4E5F-AB06-B239EF4D6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90754-535E-4975-9CD3-4E6F5D30D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9019F-3C63-4F22-8EA6-24FC2EBA9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8002-2864-4B40-89A7-651BC7628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tif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5213" y="6608763"/>
            <a:ext cx="4587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F9BC48B5-43F5-4D52-8C87-6694B9C748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SzPct val="80000"/>
        <a:buFont typeface="Zapf Dingbats" pitchFamily="-108" charset="2"/>
        <a:buChar char=""/>
        <a:defRPr sz="2000" b="1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–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•"/>
        <a:defRPr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–"/>
        <a:defRPr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1257"/>
            <a:ext cx="7636933" cy="866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2115"/>
            <a:ext cx="8229600" cy="514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06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1" name="Picture 20" descr="Program Logo raw.tif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5900" y="125095"/>
            <a:ext cx="1219200" cy="1158240"/>
          </a:xfrm>
          <a:prstGeom prst="rect">
            <a:avLst/>
          </a:prstGeom>
        </p:spPr>
      </p:pic>
      <p:pic>
        <p:nvPicPr>
          <p:cNvPr id="11" name="Picture 18" descr="meatball bes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16328" y="533409"/>
            <a:ext cx="718492" cy="631402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>
            <a:off x="457200" y="1108184"/>
            <a:ext cx="7406640" cy="1588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0090"/>
        </a:buClr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0090"/>
        </a:buClr>
        <a:buFont typeface="Calibri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009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009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0090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667750" y="6635750"/>
            <a:ext cx="466725" cy="204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Helvetica" pitchFamily="-10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2817" y="2015896"/>
            <a:ext cx="8604471" cy="38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b="1" dirty="0" smtClean="0">
                <a:solidFill>
                  <a:srgbClr val="000090"/>
                </a:solidFill>
                <a:latin typeface="Helvetica" pitchFamily="-108" charset="0"/>
              </a:rPr>
              <a:t>One of three NASA Astrophysics programs (PCOS, Cosmic Origins and </a:t>
            </a:r>
            <a:r>
              <a:rPr lang="en-US" sz="2800" b="1" dirty="0" err="1" smtClean="0">
                <a:solidFill>
                  <a:srgbClr val="000090"/>
                </a:solidFill>
                <a:latin typeface="Helvetica" pitchFamily="-108" charset="0"/>
              </a:rPr>
              <a:t>Exoplanets</a:t>
            </a:r>
            <a:r>
              <a:rPr lang="en-US" sz="2800" b="1" dirty="0" smtClean="0">
                <a:solidFill>
                  <a:srgbClr val="000090"/>
                </a:solidFill>
                <a:latin typeface="Helvetica" pitchFamily="-108" charset="0"/>
              </a:rPr>
              <a:t>)</a:t>
            </a:r>
            <a:endParaRPr lang="en-US" sz="2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2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2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sz="2800" b="1" dirty="0" smtClean="0">
                <a:solidFill>
                  <a:srgbClr val="000090"/>
                </a:solidFill>
                <a:latin typeface="Helvetica" pitchFamily="-108" charset="0"/>
              </a:rPr>
              <a:t>ANN </a:t>
            </a:r>
            <a:r>
              <a:rPr lang="en-US" sz="2800" b="1" dirty="0" smtClean="0">
                <a:solidFill>
                  <a:srgbClr val="000090"/>
                </a:solidFill>
                <a:latin typeface="Helvetica" pitchFamily="-108" charset="0"/>
              </a:rPr>
              <a:t>HORNSCHEMEIER</a:t>
            </a: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1800" b="1" dirty="0" smtClean="0">
                <a:solidFill>
                  <a:srgbClr val="000090"/>
                </a:solidFill>
                <a:latin typeface="Helvetica" pitchFamily="-108" charset="0"/>
              </a:rPr>
              <a:t>Chief Scientist, Physics of the Cosmos Program</a:t>
            </a: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endParaRPr lang="en-US" sz="1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1800" b="1" dirty="0" smtClean="0">
                <a:solidFill>
                  <a:srgbClr val="000090"/>
                </a:solidFill>
                <a:latin typeface="Helvetica" pitchFamily="-108" charset="0"/>
              </a:rPr>
              <a:t>NASA Goddard Space Flight Center</a:t>
            </a:r>
            <a:endParaRPr lang="en-US" sz="1800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1800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/>
            <a:endParaRPr lang="en-US" sz="1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1800" dirty="0">
              <a:solidFill>
                <a:srgbClr val="000090"/>
              </a:solidFill>
              <a:latin typeface="Helvetica" pitchFamily="-108" charset="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501900" y="0"/>
            <a:ext cx="369570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Helvetica" pitchFamily="-108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 t="31181" r="55830" b="8145"/>
          <a:stretch>
            <a:fillRect/>
          </a:stretch>
        </p:blipFill>
        <p:spPr bwMode="auto">
          <a:xfrm>
            <a:off x="2241316" y="308558"/>
            <a:ext cx="4690154" cy="164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670" y="1501084"/>
            <a:ext cx="5860098" cy="4371325"/>
          </a:xfrm>
        </p:spPr>
        <p:txBody>
          <a:bodyPr/>
          <a:lstStyle/>
          <a:p>
            <a:r>
              <a:rPr lang="en-US" dirty="0" smtClean="0"/>
              <a:t>Expand our knowledge of dark energy</a:t>
            </a:r>
          </a:p>
          <a:p>
            <a:r>
              <a:rPr lang="en-US" dirty="0" smtClean="0"/>
              <a:t>Precisely measure the cosmological parameters governing the evolution of the universe and test the inflation hypothesis of the Big Bang </a:t>
            </a:r>
          </a:p>
          <a:p>
            <a:r>
              <a:rPr lang="en-US" dirty="0" smtClean="0"/>
              <a:t>Test the validity of Einstein's General Theory of Relativity and investigate the nature of </a:t>
            </a:r>
            <a:r>
              <a:rPr lang="en-US" dirty="0" err="1" smtClean="0"/>
              <a:t>spacetime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 the formation and growth of massive black holes and their role in the evolution of galaxies</a:t>
            </a:r>
          </a:p>
          <a:p>
            <a:r>
              <a:rPr lang="en-US" dirty="0" smtClean="0"/>
              <a:t>Explore the behavior of matter and energy in its most extreme environments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" y="101152"/>
            <a:ext cx="2935978" cy="1467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95" y="1725893"/>
            <a:ext cx="2358446" cy="2358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0716" t="12523" r="11359" b="17123"/>
          <a:stretch>
            <a:fillRect/>
          </a:stretch>
        </p:blipFill>
        <p:spPr>
          <a:xfrm>
            <a:off x="6630689" y="70963"/>
            <a:ext cx="2414347" cy="163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96" y="5334898"/>
            <a:ext cx="2256447" cy="15231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3526" y="324123"/>
            <a:ext cx="5018891" cy="1143000"/>
          </a:xfrm>
        </p:spPr>
        <p:txBody>
          <a:bodyPr/>
          <a:lstStyle/>
          <a:p>
            <a:r>
              <a:rPr lang="en-US" dirty="0" smtClean="0"/>
              <a:t>Physics of the Cosmos </a:t>
            </a:r>
            <a:br>
              <a:rPr lang="en-US" dirty="0" smtClean="0"/>
            </a:br>
            <a:r>
              <a:rPr lang="en-US" dirty="0" smtClean="0"/>
              <a:t>Science Objectives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087" y="4153340"/>
            <a:ext cx="2382684" cy="2697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2088" y="4204467"/>
            <a:ext cx="132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W44 SNR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235" y="5633659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cos.gsfc.nasa.gov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670" y="1501084"/>
            <a:ext cx="5860098" cy="4371325"/>
          </a:xfrm>
        </p:spPr>
        <p:txBody>
          <a:bodyPr/>
          <a:lstStyle/>
          <a:p>
            <a:r>
              <a:rPr lang="en-US" dirty="0" smtClean="0"/>
              <a:t>Expand our knowledge of dark energy</a:t>
            </a:r>
          </a:p>
          <a:p>
            <a:r>
              <a:rPr lang="en-US" dirty="0" smtClean="0"/>
              <a:t>Precisely measure the cosmological parameters governing the evolution of the universe and test the inflation hypothesis of the Big Bang </a:t>
            </a:r>
          </a:p>
          <a:p>
            <a:r>
              <a:rPr lang="en-US" dirty="0" smtClean="0"/>
              <a:t>Test the validity of Einstein's General Theory of Relativity and investigate the nature of </a:t>
            </a:r>
            <a:r>
              <a:rPr lang="en-US" dirty="0" err="1" smtClean="0"/>
              <a:t>spacetime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 the formation and growth of massive black holes and their role in the evolution of galaxies</a:t>
            </a:r>
          </a:p>
          <a:p>
            <a:r>
              <a:rPr lang="en-US" dirty="0" smtClean="0"/>
              <a:t>Explore the behavior of matter and energy in its most extreme environments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" y="101152"/>
            <a:ext cx="2935978" cy="1467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95" y="1725893"/>
            <a:ext cx="2358446" cy="2358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0716" t="12523" r="11359" b="17123"/>
          <a:stretch>
            <a:fillRect/>
          </a:stretch>
        </p:blipFill>
        <p:spPr>
          <a:xfrm>
            <a:off x="6630689" y="70963"/>
            <a:ext cx="2414347" cy="163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96" y="5334898"/>
            <a:ext cx="2256447" cy="15231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3526" y="324123"/>
            <a:ext cx="5018891" cy="1143000"/>
          </a:xfrm>
        </p:spPr>
        <p:txBody>
          <a:bodyPr/>
          <a:lstStyle/>
          <a:p>
            <a:r>
              <a:rPr lang="en-US" dirty="0" smtClean="0"/>
              <a:t>Physics of the Cosmos </a:t>
            </a:r>
            <a:br>
              <a:rPr lang="en-US" dirty="0" smtClean="0"/>
            </a:br>
            <a:r>
              <a:rPr lang="en-US" dirty="0" smtClean="0"/>
              <a:t>Science Objectives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087" y="4153340"/>
            <a:ext cx="2382684" cy="2697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2088" y="4204467"/>
            <a:ext cx="132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W44 SNR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235" y="5633659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cos.gsfc.nasa.gov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61722" y="0"/>
            <a:ext cx="2996751" cy="6980667"/>
            <a:chOff x="3161722" y="0"/>
            <a:chExt cx="2996751" cy="698066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1722" y="0"/>
              <a:ext cx="2996751" cy="69806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rcRect l="62546" t="38142" b="47343"/>
            <a:stretch>
              <a:fillRect/>
            </a:stretch>
          </p:blipFill>
          <p:spPr>
            <a:xfrm>
              <a:off x="3607608" y="2769543"/>
              <a:ext cx="2324000" cy="7835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05349" y="3350473"/>
            <a:ext cx="7890796" cy="1107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NASA Astrophysics via the Program Analysis Groups (</a:t>
            </a:r>
            <a:r>
              <a:rPr lang="en-US" dirty="0" err="1" smtClean="0"/>
              <a:t>PAGs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Physics of the Cosmos Program Analysis Group (</a:t>
            </a:r>
            <a:r>
              <a:rPr lang="en-US" dirty="0" err="1" smtClean="0"/>
              <a:t>PhysPAG</a:t>
            </a:r>
            <a:r>
              <a:rPr lang="en-US" dirty="0" smtClean="0"/>
              <a:t>) serves as a forum for soliciting and coordinating input and analysis from the scientific community in support of the PCOS program objectives.</a:t>
            </a:r>
            <a:endParaRPr lang="en-US" dirty="0" smtClean="0"/>
          </a:p>
          <a:p>
            <a:r>
              <a:rPr lang="en-US" dirty="0" err="1" smtClean="0"/>
              <a:t>PAGs</a:t>
            </a:r>
            <a:r>
              <a:rPr lang="en-US" dirty="0" smtClean="0"/>
              <a:t> </a:t>
            </a:r>
            <a:r>
              <a:rPr lang="en-US" dirty="0" smtClean="0"/>
              <a:t>report to NASA via the </a:t>
            </a:r>
            <a:r>
              <a:rPr lang="en-US" dirty="0" err="1" smtClean="0"/>
              <a:t>NAC’s</a:t>
            </a:r>
            <a:r>
              <a:rPr lang="en-US" dirty="0" smtClean="0"/>
              <a:t> Astrophysics subcommittee</a:t>
            </a:r>
          </a:p>
          <a:p>
            <a:r>
              <a:rPr lang="en-US" sz="2500" dirty="0" err="1" smtClean="0">
                <a:solidFill>
                  <a:srgbClr val="FF0000"/>
                </a:solidFill>
              </a:rPr>
              <a:t>PhysPAG</a:t>
            </a:r>
            <a:r>
              <a:rPr lang="en-US" sz="2500" dirty="0" smtClean="0">
                <a:solidFill>
                  <a:srgbClr val="FF0000"/>
                </a:solidFill>
              </a:rPr>
              <a:t> Executive Committee (EC) members:</a:t>
            </a:r>
            <a:r>
              <a:rPr lang="en-US" sz="2500" dirty="0" smtClean="0">
                <a:solidFill>
                  <a:srgbClr val="FF0000"/>
                </a:solidFill>
              </a:rPr>
              <a:t>     S</a:t>
            </a:r>
            <a:r>
              <a:rPr lang="en-US" sz="2500" dirty="0" smtClean="0">
                <a:solidFill>
                  <a:srgbClr val="FF0000"/>
                </a:solidFill>
              </a:rPr>
              <a:t>. Ritz (Chair), J. Bookbinder, S. </a:t>
            </a:r>
            <a:r>
              <a:rPr lang="en-US" sz="2500" dirty="0" err="1" smtClean="0">
                <a:solidFill>
                  <a:srgbClr val="FF0000"/>
                </a:solidFill>
              </a:rPr>
              <a:t>Hanany</a:t>
            </a:r>
            <a:r>
              <a:rPr lang="en-US" sz="2500" dirty="0" smtClean="0">
                <a:solidFill>
                  <a:srgbClr val="FF0000"/>
                </a:solidFill>
              </a:rPr>
              <a:t>, G. Mueller, E. Hays, J. Rhodes</a:t>
            </a:r>
          </a:p>
          <a:p>
            <a:r>
              <a:rPr lang="en-US" dirty="0" smtClean="0"/>
              <a:t>The EC is NOT the </a:t>
            </a:r>
            <a:r>
              <a:rPr lang="en-US" dirty="0" err="1" smtClean="0"/>
              <a:t>PhysPAG</a:t>
            </a:r>
            <a:r>
              <a:rPr lang="en-US" dirty="0" smtClean="0"/>
              <a:t>, everyone </a:t>
            </a:r>
            <a:r>
              <a:rPr lang="en-US" dirty="0" smtClean="0"/>
              <a:t>here is welcome to participate in the </a:t>
            </a:r>
            <a:r>
              <a:rPr lang="en-US" dirty="0" err="1" smtClean="0"/>
              <a:t>PhysPAG</a:t>
            </a:r>
            <a:r>
              <a:rPr lang="en-US" dirty="0" smtClean="0"/>
              <a:t>!  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PhysPAG</a:t>
            </a:r>
            <a:r>
              <a:rPr lang="en-US" dirty="0" smtClean="0"/>
              <a:t> meets annually in a face-to-face meeting and plans on a presence at APS April 2013 in Denver, 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2878" y="4767181"/>
            <a:ext cx="8346085" cy="14186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68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07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PhysPAG</a:t>
            </a:r>
            <a:r>
              <a:rPr lang="en-US" dirty="0" smtClean="0"/>
              <a:t> and PCOS program are pleased to announce a summer 2012 workshop whose purposes will be:</a:t>
            </a:r>
            <a:endParaRPr lang="en-US" dirty="0" smtClean="0"/>
          </a:p>
          <a:p>
            <a:pPr lvl="1"/>
            <a:r>
              <a:rPr lang="en-US" dirty="0" smtClean="0"/>
              <a:t>Special </a:t>
            </a:r>
            <a:r>
              <a:rPr lang="en-US" dirty="0" smtClean="0"/>
              <a:t>breakout sessions:</a:t>
            </a:r>
          </a:p>
          <a:p>
            <a:pPr lvl="2"/>
            <a:r>
              <a:rPr lang="en-US" dirty="0" smtClean="0"/>
              <a:t>Kick-off meetings for the XRSAG, GWSAG and GRSAG</a:t>
            </a:r>
            <a:endParaRPr lang="en-US" dirty="0" smtClean="0"/>
          </a:p>
          <a:p>
            <a:pPr lvl="2"/>
            <a:r>
              <a:rPr lang="en-US" dirty="0" smtClean="0"/>
              <a:t>Special session on “</a:t>
            </a:r>
            <a:r>
              <a:rPr lang="en-US" dirty="0" smtClean="0"/>
              <a:t>Dark Energy from Space”</a:t>
            </a:r>
            <a:r>
              <a:rPr lang="en-US" dirty="0" smtClean="0"/>
              <a:t>  </a:t>
            </a:r>
          </a:p>
          <a:p>
            <a:r>
              <a:rPr lang="en-US" dirty="0" smtClean="0"/>
              <a:t>LOCATION: WASHINGTON, D.C. AREA (DETAILS TBD)</a:t>
            </a:r>
          </a:p>
          <a:p>
            <a:r>
              <a:rPr lang="en-US" dirty="0" smtClean="0"/>
              <a:t>REGISTRATION will open by the end of April </a:t>
            </a:r>
            <a:r>
              <a:rPr lang="en-US" dirty="0" smtClean="0"/>
              <a:t>2012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solidFill>
                  <a:srgbClr val="660066"/>
                </a:solidFill>
              </a:rPr>
              <a:t>FULL WEBCASTING WILL BE AVAILABLE FOR THOSE WHO CANNOT ATTEND IN PERSON,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BUT YOU MUST REGISTER (FREE!)</a:t>
            </a:r>
          </a:p>
          <a:p>
            <a:r>
              <a:rPr lang="en-US" dirty="0" smtClean="0"/>
              <a:t>CONSULT:  </a:t>
            </a:r>
            <a:r>
              <a:rPr lang="en-US" dirty="0" err="1" smtClean="0"/>
              <a:t>pcos.gsfc.nasa.gov/physpag</a:t>
            </a:r>
            <a:r>
              <a:rPr lang="en-US" dirty="0" smtClean="0"/>
              <a:t>   for more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88" t="54776"/>
          <a:stretch>
            <a:fillRect/>
          </a:stretch>
        </p:blipFill>
        <p:spPr>
          <a:xfrm>
            <a:off x="1945138" y="820428"/>
            <a:ext cx="5066501" cy="1039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65155"/>
          <a:stretch>
            <a:fillRect/>
          </a:stretch>
        </p:blipFill>
        <p:spPr>
          <a:xfrm>
            <a:off x="1935805" y="184948"/>
            <a:ext cx="5091360" cy="800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35163</TotalTime>
  <Words>416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1_Blank Presentation</vt:lpstr>
      <vt:lpstr>Office Theme</vt:lpstr>
      <vt:lpstr>Slide 1</vt:lpstr>
      <vt:lpstr>Physics of the Cosmos  Science Objectives</vt:lpstr>
      <vt:lpstr>Physics of the Cosmos  Science Objectives</vt:lpstr>
      <vt:lpstr>Communicating with NASA Astrophysics via the Program Analysis Groups (PAGs)</vt:lpstr>
      <vt:lpstr>Slide 5</vt:lpstr>
    </vt:vector>
  </TitlesOfParts>
  <Company>J. Keith Kalinowski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Status</dc:title>
  <dc:creator>matthew.mazur@nasa.gov</dc:creator>
  <cp:lastModifiedBy>Ann Hornschemeier</cp:lastModifiedBy>
  <cp:revision>663</cp:revision>
  <cp:lastPrinted>2012-02-01T20:49:32Z</cp:lastPrinted>
  <dcterms:created xsi:type="dcterms:W3CDTF">2012-04-01T18:03:20Z</dcterms:created>
  <dcterms:modified xsi:type="dcterms:W3CDTF">2012-04-03T20:25:35Z</dcterms:modified>
</cp:coreProperties>
</file>