
<file path=[Content_Types].xml><?xml version="1.0" encoding="utf-8"?>
<Types xmlns="http://schemas.openxmlformats.org/package/2006/content-types"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theme/theme4.xml" ContentType="application/vnd.openxmlformats-officedocument.theme+xml"/>
  <Override PartName="/ppt/slideLayouts/slideLayout3.xml" ContentType="application/vnd.openxmlformats-officedocument.presentationml.slideLayout+xml"/>
  <Default Extension="tiff" ContentType="image/tiff"/>
  <Override PartName="/ppt/slideLayouts/slideLayout1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>
  <p:sldMasterIdLst>
    <p:sldMasterId id="2147483649" r:id="rId1"/>
    <p:sldMasterId id="2147484564" r:id="rId2"/>
  </p:sldMasterIdLst>
  <p:notesMasterIdLst>
    <p:notesMasterId r:id="rId14"/>
  </p:notesMasterIdLst>
  <p:handoutMasterIdLst>
    <p:handoutMasterId r:id="rId15"/>
  </p:handoutMasterIdLst>
  <p:sldIdLst>
    <p:sldId id="457" r:id="rId3"/>
    <p:sldId id="644" r:id="rId4"/>
    <p:sldId id="645" r:id="rId5"/>
    <p:sldId id="621" r:id="rId6"/>
    <p:sldId id="650" r:id="rId7"/>
    <p:sldId id="646" r:id="rId8"/>
    <p:sldId id="628" r:id="rId9"/>
    <p:sldId id="629" r:id="rId10"/>
    <p:sldId id="647" r:id="rId11"/>
    <p:sldId id="648" r:id="rId12"/>
    <p:sldId id="649" r:id="rId13"/>
  </p:sldIdLst>
  <p:sldSz cx="9144000" cy="6858000" type="screen4x3"/>
  <p:notesSz cx="6900863" cy="9291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000090"/>
    <a:srgbClr val="0000FF"/>
    <a:srgbClr val="FFFF66"/>
    <a:srgbClr val="FFFF00"/>
    <a:srgbClr val="FFDFD7"/>
    <a:srgbClr val="FFC5D7"/>
    <a:srgbClr val="C8FFFF"/>
    <a:srgbClr val="66FFFF"/>
    <a:srgbClr val="FF000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3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8302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8302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73013C68-D71C-4A06-9D82-778B32553B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2851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8302" y="1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8713" y="695325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0712" y="4414163"/>
            <a:ext cx="5519441" cy="418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defTabSz="929627" eaLnBrk="0" hangingPunct="0">
              <a:defRPr sz="1200">
                <a:latin typeface="Helvetica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8302" y="8825152"/>
            <a:ext cx="2990999" cy="46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39" tIns="46470" rIns="92939" bIns="46470" numCol="1" anchor="b" anchorCtr="0" compatLnSpc="1">
            <a:prstTxWarp prst="textNoShape">
              <a:avLst/>
            </a:prstTxWarp>
          </a:bodyPr>
          <a:lstStyle>
            <a:lvl1pPr algn="r" defTabSz="929627" eaLnBrk="0" hangingPunct="0">
              <a:defRPr sz="1200">
                <a:latin typeface="Helvetica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CD3EAE35-63B2-40DB-B14C-AD9AEFA419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07661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ＭＳ Ｐゴシック" pitchFamily="1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8F2EB-1B11-4891-8D3D-B62EA4110385}" type="slidenum">
              <a:rPr lang="en-US" smtClean="0">
                <a:ea typeface="ＭＳ Ｐゴシック" charset="-128"/>
              </a:rPr>
              <a:pPr/>
              <a:t>1</a:t>
            </a:fld>
            <a:endParaRPr lang="en-US" dirty="0" smtClean="0">
              <a:ea typeface="ＭＳ Ｐゴシック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865" y="4414163"/>
            <a:ext cx="5063133" cy="4180920"/>
          </a:xfrm>
          <a:noFill/>
          <a:ln/>
        </p:spPr>
        <p:txBody>
          <a:bodyPr lIns="92914" tIns="46457" rIns="92914" bIns="46457"/>
          <a:lstStyle/>
          <a:p>
            <a:pPr eaLnBrk="1" hangingPunct="1"/>
            <a:endParaRPr lang="en-US" dirty="0" smtClean="0">
              <a:latin typeface="Helvetica" pitchFamily="-10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B3494-142F-4704-BC60-6D7BA501A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2B998-7929-4A90-BD6C-1E4A919C5E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25338-251A-47B6-94A0-C7D2C114B4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1D2E4-C55C-44B3-AE80-62E4B5F422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002E-4822-4232-9899-FB31352820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3A326-1D18-42B5-9069-CD61ACD9AD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DBE9-E55A-4D03-A6C3-C00FFCAD1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2D69F3-00C8-4E5F-AB06-B239EF4D60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90754-535E-4975-9CD3-4E6F5D30DE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9019F-3C63-4F22-8EA6-24FC2EBA9A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58002-2864-4B40-89A7-651BC76284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tif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5213" y="6608763"/>
            <a:ext cx="458787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Helvetica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fld id="{F9BC48B5-43F5-4D52-8C87-6694B9C748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ＭＳ Ｐゴシック" pitchFamily="-108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  <a:cs typeface="ＭＳ Ｐゴシック" pitchFamily="-10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Helvetica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SzPct val="80000"/>
        <a:buFont typeface="Zapf Dingbats" pitchFamily="-108" charset="2"/>
        <a:buChar char=""/>
        <a:defRPr sz="2000" b="1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–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•"/>
        <a:defRPr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–"/>
        <a:defRPr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80000"/>
        </a:lnSpc>
        <a:spcBef>
          <a:spcPct val="0"/>
        </a:spcBef>
        <a:spcAft>
          <a:spcPct val="50000"/>
        </a:spcAft>
        <a:buClr>
          <a:srgbClr val="0000FF"/>
        </a:buClr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41257"/>
            <a:ext cx="7636933" cy="866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2115"/>
            <a:ext cx="8229600" cy="5144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306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392C-5BE7-214B-9E5F-CC8853CBAA6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3429000"/>
            <a:ext cx="4572000" cy="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21" name="Picture 20" descr="Program Logo raw.tif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35900" y="125095"/>
            <a:ext cx="1219200" cy="1158240"/>
          </a:xfrm>
          <a:prstGeom prst="rect">
            <a:avLst/>
          </a:prstGeom>
        </p:spPr>
      </p:pic>
      <p:pic>
        <p:nvPicPr>
          <p:cNvPr id="11" name="Picture 18" descr="meatball best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7916328" y="533409"/>
            <a:ext cx="718492" cy="631402"/>
          </a:xfrm>
          <a:prstGeom prst="rect">
            <a:avLst/>
          </a:prstGeom>
          <a:noFill/>
        </p:spPr>
      </p:pic>
      <p:cxnSp>
        <p:nvCxnSpPr>
          <p:cNvPr id="15" name="Straight Connector 14"/>
          <p:cNvCxnSpPr/>
          <p:nvPr/>
        </p:nvCxnSpPr>
        <p:spPr>
          <a:xfrm>
            <a:off x="457200" y="1108184"/>
            <a:ext cx="7406640" cy="1588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3" r:id="rId9"/>
    <p:sldLayoutId id="2147484574" r:id="rId10"/>
    <p:sldLayoutId id="214748457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00009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0090"/>
        </a:buClr>
        <a:buFont typeface="Arial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0090"/>
        </a:buClr>
        <a:buFont typeface="Calibri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009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009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0090"/>
        </a:buClr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667750" y="6635750"/>
            <a:ext cx="466725" cy="204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Helvetica" pitchFamily="-10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72282" y="3218284"/>
            <a:ext cx="8604471" cy="274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85000"/>
              </a:lnSpc>
            </a:pPr>
            <a:endParaRPr lang="en-US" sz="2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sz="2800" b="1" dirty="0" smtClean="0">
                <a:solidFill>
                  <a:srgbClr val="000090"/>
                </a:solidFill>
                <a:latin typeface="Helvetica" pitchFamily="-108" charset="0"/>
              </a:rPr>
              <a:t>ANN HORNSCHEMEIER</a:t>
            </a:r>
          </a:p>
          <a:p>
            <a:pPr algn="ctr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1800" b="1" dirty="0" smtClean="0">
                <a:solidFill>
                  <a:srgbClr val="000090"/>
                </a:solidFill>
                <a:latin typeface="Helvetica" pitchFamily="-108" charset="0"/>
              </a:rPr>
              <a:t>Chief Scientist, Physics of the Cosmos Program</a:t>
            </a:r>
          </a:p>
          <a:p>
            <a:pPr algn="ctr" eaLnBrk="0" hangingPunct="0">
              <a:lnSpc>
                <a:spcPct val="85000"/>
              </a:lnSpc>
              <a:spcAft>
                <a:spcPts val="1200"/>
              </a:spcAft>
            </a:pPr>
            <a:endParaRPr lang="en-US" sz="1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  <a:spcAft>
                <a:spcPts val="1200"/>
              </a:spcAft>
            </a:pPr>
            <a:r>
              <a:rPr lang="en-US" sz="1800" b="1" dirty="0" smtClean="0">
                <a:solidFill>
                  <a:srgbClr val="000090"/>
                </a:solidFill>
                <a:latin typeface="Helvetica" pitchFamily="-108" charset="0"/>
              </a:rPr>
              <a:t>NASA Goddard Space Flight Center</a:t>
            </a:r>
            <a:endParaRPr lang="en-US" sz="1800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1800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/>
            <a:endParaRPr lang="en-US" sz="1800" b="1" dirty="0" smtClean="0">
              <a:solidFill>
                <a:srgbClr val="000090"/>
              </a:solidFill>
              <a:latin typeface="Helvetica" pitchFamily="-108" charset="0"/>
            </a:endParaRPr>
          </a:p>
          <a:p>
            <a:pPr algn="ctr" eaLnBrk="0" hangingPunct="0">
              <a:lnSpc>
                <a:spcPct val="85000"/>
              </a:lnSpc>
            </a:pPr>
            <a:endParaRPr lang="en-US" sz="1800" dirty="0">
              <a:solidFill>
                <a:srgbClr val="000090"/>
              </a:solidFill>
              <a:latin typeface="Helvetica" pitchFamily="-108" charset="0"/>
            </a:endParaRP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501900" y="0"/>
            <a:ext cx="3695700" cy="50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Helvetica" pitchFamily="-108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/>
          <a:srcRect t="31181" r="55830" b="8145"/>
          <a:stretch>
            <a:fillRect/>
          </a:stretch>
        </p:blipFill>
        <p:spPr bwMode="auto">
          <a:xfrm>
            <a:off x="1336036" y="1092136"/>
            <a:ext cx="6333792" cy="2223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PhysPAG</a:t>
            </a:r>
            <a:r>
              <a:rPr lang="en-US" dirty="0" smtClean="0"/>
              <a:t> and </a:t>
            </a:r>
            <a:r>
              <a:rPr lang="en-US" dirty="0" err="1" smtClean="0"/>
              <a:t>SAGs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PhysPAG</a:t>
            </a:r>
            <a:r>
              <a:rPr lang="en-US" dirty="0" smtClean="0"/>
              <a:t> identifies specific, well-defined topics for further detailed studies, and sets up taskforces of volunteers to perform the analysis – Study Analysis Groups (</a:t>
            </a:r>
            <a:r>
              <a:rPr lang="en-US" dirty="0" err="1" smtClean="0"/>
              <a:t>SAGs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PhysPAG</a:t>
            </a:r>
            <a:r>
              <a:rPr lang="en-US" dirty="0" smtClean="0"/>
              <a:t> has four </a:t>
            </a:r>
            <a:r>
              <a:rPr lang="en-US" dirty="0" err="1" smtClean="0"/>
              <a:t>SAGs</a:t>
            </a:r>
            <a:r>
              <a:rPr lang="en-US" dirty="0" smtClean="0"/>
              <a:t> in operation or in development:</a:t>
            </a:r>
          </a:p>
          <a:p>
            <a:pPr lvl="1"/>
            <a:r>
              <a:rPr lang="en-US" dirty="0" smtClean="0"/>
              <a:t>Inflation Probe SAG  (Chair:  </a:t>
            </a:r>
            <a:r>
              <a:rPr lang="en-US" dirty="0" err="1" smtClean="0"/>
              <a:t>Shaul</a:t>
            </a:r>
            <a:r>
              <a:rPr lang="en-US" dirty="0" smtClean="0"/>
              <a:t> </a:t>
            </a:r>
            <a:r>
              <a:rPr lang="en-US" dirty="0" err="1" smtClean="0"/>
              <a:t>Hanany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Gravitational Wave SAG (Chair:  Guido Mueller)</a:t>
            </a:r>
          </a:p>
          <a:p>
            <a:pPr lvl="1"/>
            <a:r>
              <a:rPr lang="en-US" dirty="0" smtClean="0"/>
              <a:t>X-ray SAG (Chair: Jay Bookbinder)</a:t>
            </a:r>
          </a:p>
          <a:p>
            <a:pPr lvl="1"/>
            <a:r>
              <a:rPr lang="en-US" dirty="0" smtClean="0"/>
              <a:t>Gamma ray SAG (Chair:  Liz Hays)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62878" y="4767181"/>
            <a:ext cx="8346085" cy="14186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688"/>
            <a:ext cx="8229600" cy="1143000"/>
          </a:xfrm>
        </p:spPr>
        <p:txBody>
          <a:bodyPr/>
          <a:lstStyle/>
          <a:p>
            <a:r>
              <a:rPr lang="en-US" dirty="0" err="1" smtClean="0"/>
              <a:t>PhysPAG</a:t>
            </a:r>
            <a:r>
              <a:rPr lang="en-US" dirty="0" smtClean="0"/>
              <a:t> Workshop</a:t>
            </a:r>
            <a:br>
              <a:rPr lang="en-US" dirty="0" smtClean="0"/>
            </a:br>
            <a:r>
              <a:rPr lang="en-US" dirty="0" smtClean="0"/>
              <a:t>August 14-16,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3390"/>
            <a:ext cx="8229600" cy="452596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PhysPAG</a:t>
            </a:r>
            <a:r>
              <a:rPr lang="en-US" dirty="0" smtClean="0"/>
              <a:t> and PCOS program are pleased to announce a summer 2012 workshop whose purposes will be:</a:t>
            </a:r>
          </a:p>
          <a:p>
            <a:pPr lvl="1"/>
            <a:r>
              <a:rPr lang="en-US" dirty="0" smtClean="0"/>
              <a:t>Include updates to the community from all three </a:t>
            </a:r>
            <a:r>
              <a:rPr lang="en-US" dirty="0" err="1" smtClean="0"/>
              <a:t>PAGs</a:t>
            </a:r>
            <a:r>
              <a:rPr lang="en-US" dirty="0" smtClean="0"/>
              <a:t> (</a:t>
            </a:r>
            <a:r>
              <a:rPr lang="en-US" dirty="0" err="1" smtClean="0"/>
              <a:t>PhysPAG</a:t>
            </a:r>
            <a:r>
              <a:rPr lang="en-US" dirty="0" smtClean="0"/>
              <a:t>, </a:t>
            </a:r>
            <a:r>
              <a:rPr lang="en-US" dirty="0" err="1" smtClean="0"/>
              <a:t>ExoPAG</a:t>
            </a:r>
            <a:r>
              <a:rPr lang="en-US" dirty="0" smtClean="0"/>
              <a:t>, </a:t>
            </a:r>
            <a:r>
              <a:rPr lang="en-US" dirty="0" err="1" smtClean="0"/>
              <a:t>CoPAG</a:t>
            </a:r>
            <a:r>
              <a:rPr lang="en-US" dirty="0" smtClean="0"/>
              <a:t>) in scientific and technical areas of interest to the </a:t>
            </a:r>
            <a:r>
              <a:rPr lang="en-US" dirty="0" err="1" smtClean="0"/>
              <a:t>PhysPAG</a:t>
            </a:r>
            <a:r>
              <a:rPr lang="en-US" dirty="0" smtClean="0"/>
              <a:t> community</a:t>
            </a:r>
          </a:p>
          <a:p>
            <a:pPr lvl="1"/>
            <a:r>
              <a:rPr lang="en-US" dirty="0" smtClean="0"/>
              <a:t>Public presentation of the reports from the PCOS Gravitational Wave and X-ray Studies</a:t>
            </a:r>
          </a:p>
          <a:p>
            <a:pPr lvl="1"/>
            <a:r>
              <a:rPr lang="en-US" dirty="0" smtClean="0"/>
              <a:t>Special breakout sessions:</a:t>
            </a:r>
          </a:p>
          <a:p>
            <a:pPr lvl="2"/>
            <a:r>
              <a:rPr lang="en-US" dirty="0" smtClean="0"/>
              <a:t>Kick-off meetings for the XRSAG, GWSAG and GRSAG</a:t>
            </a:r>
          </a:p>
          <a:p>
            <a:pPr lvl="2"/>
            <a:r>
              <a:rPr lang="en-US" dirty="0" smtClean="0"/>
              <a:t>“Dark Energy from Space” special one-day symposium</a:t>
            </a:r>
          </a:p>
          <a:p>
            <a:r>
              <a:rPr lang="en-US" dirty="0" smtClean="0"/>
              <a:t>LOCATION: WASHINGTON, D.C. AREA (DETAILS TBD)</a:t>
            </a:r>
          </a:p>
          <a:p>
            <a:r>
              <a:rPr lang="en-US" dirty="0" smtClean="0"/>
              <a:t>REGISTRATION will open by the end of April 2012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660066"/>
                </a:solidFill>
              </a:rPr>
              <a:t>FULL WEBCASTING WILL BE AVAILABLE FOR THOSE WHO CANNOT ATTEND IN PERSON,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BUT YOU MUST REGISTER (FREE!)</a:t>
            </a:r>
          </a:p>
          <a:p>
            <a:r>
              <a:rPr lang="en-US" dirty="0" smtClean="0"/>
              <a:t>CONSULT:  </a:t>
            </a:r>
            <a:r>
              <a:rPr lang="en-US" dirty="0" err="1" smtClean="0"/>
              <a:t>pcos.gsfc.nasa.gov/physpag</a:t>
            </a:r>
            <a:r>
              <a:rPr lang="en-US" dirty="0" smtClean="0"/>
              <a:t>   for more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670" y="1501084"/>
            <a:ext cx="5860098" cy="4371325"/>
          </a:xfrm>
        </p:spPr>
        <p:txBody>
          <a:bodyPr/>
          <a:lstStyle/>
          <a:p>
            <a:r>
              <a:rPr lang="en-US" dirty="0" smtClean="0"/>
              <a:t>Expand our knowledge of dark energy</a:t>
            </a:r>
          </a:p>
          <a:p>
            <a:r>
              <a:rPr lang="en-US" dirty="0" smtClean="0"/>
              <a:t>Precisely measure the cosmological parameters governing the evolution of the universe and test the inflation hypothesis of the Big Bang </a:t>
            </a:r>
          </a:p>
          <a:p>
            <a:r>
              <a:rPr lang="en-US" dirty="0" smtClean="0"/>
              <a:t>Test the validity of Einstein's General Theory of Relativity and investigate the nature of </a:t>
            </a:r>
            <a:r>
              <a:rPr lang="en-US" dirty="0" err="1" smtClean="0"/>
              <a:t>spacetime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Understand the formation and growth of massive black holes and their role in the evolution of galaxies</a:t>
            </a:r>
          </a:p>
          <a:p>
            <a:r>
              <a:rPr lang="en-US" dirty="0" smtClean="0"/>
              <a:t>Explore the behavior of matter and energy in its most extreme environments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9" y="101152"/>
            <a:ext cx="2935978" cy="1467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95" y="1725893"/>
            <a:ext cx="2358446" cy="23584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l="10716" t="12523" r="11359" b="17123"/>
          <a:stretch>
            <a:fillRect/>
          </a:stretch>
        </p:blipFill>
        <p:spPr>
          <a:xfrm>
            <a:off x="6630689" y="70963"/>
            <a:ext cx="2414347" cy="16348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96" y="5334898"/>
            <a:ext cx="2256447" cy="152310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03526" y="324123"/>
            <a:ext cx="5018891" cy="1143000"/>
          </a:xfrm>
        </p:spPr>
        <p:txBody>
          <a:bodyPr/>
          <a:lstStyle/>
          <a:p>
            <a:r>
              <a:rPr lang="en-US" dirty="0" smtClean="0"/>
              <a:t>Physics of the Cosmos </a:t>
            </a:r>
            <a:br>
              <a:rPr lang="en-US" dirty="0" smtClean="0"/>
            </a:br>
            <a:r>
              <a:rPr lang="en-US" dirty="0" smtClean="0"/>
              <a:t>Science Objectives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087" y="4153340"/>
            <a:ext cx="2382684" cy="26979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2088" y="4204467"/>
            <a:ext cx="132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W44 SNR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58793"/>
          </a:xfrm>
        </p:spPr>
        <p:txBody>
          <a:bodyPr/>
          <a:lstStyle/>
          <a:p>
            <a:r>
              <a:rPr lang="en-US" dirty="0" smtClean="0"/>
              <a:t>Current PCOS Portfolio </a:t>
            </a:r>
            <a:br>
              <a:rPr lang="en-US" dirty="0" smtClean="0"/>
            </a:br>
            <a:r>
              <a:rPr lang="en-US" dirty="0" smtClean="0"/>
              <a:t>Across the Electromagnetic Spectrum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3392" y="927239"/>
            <a:ext cx="8649174" cy="5294367"/>
            <a:chOff x="313392" y="927239"/>
            <a:chExt cx="8649174" cy="52943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rcRect r="37013" b="29976"/>
            <a:stretch>
              <a:fillRect/>
            </a:stretch>
          </p:blipFill>
          <p:spPr>
            <a:xfrm>
              <a:off x="313392" y="927239"/>
              <a:ext cx="5443102" cy="412038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rcRect t="48371"/>
            <a:stretch>
              <a:fillRect/>
            </a:stretch>
          </p:blipFill>
          <p:spPr>
            <a:xfrm>
              <a:off x="320955" y="3183638"/>
              <a:ext cx="8641611" cy="30379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PCOS :  future missions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7199" y="642600"/>
            <a:ext cx="8223037" cy="5520318"/>
          </a:xfrm>
        </p:spPr>
        <p:txBody>
          <a:bodyPr/>
          <a:lstStyle/>
          <a:p>
            <a:r>
              <a:rPr lang="en-US" dirty="0" smtClean="0"/>
              <a:t>Provide scientific and technical stewardship for decadal-survey recommended missions:</a:t>
            </a:r>
          </a:p>
          <a:p>
            <a:pPr lvl="2"/>
            <a:r>
              <a:rPr lang="en-US" dirty="0" smtClean="0"/>
              <a:t>Of the six highly-ranked medium and large-scale space-based priorities in NWNH, THREE fall within the PCOS science program: </a:t>
            </a:r>
          </a:p>
          <a:p>
            <a:pPr marL="1714500" lvl="3" indent="-342900"/>
            <a:r>
              <a:rPr lang="en-US" dirty="0" smtClean="0"/>
              <a:t>Inflation Probe  (medium-scale)</a:t>
            </a:r>
          </a:p>
          <a:p>
            <a:pPr marL="1714500" lvl="3" indent="-342900"/>
            <a:r>
              <a:rPr lang="en-US" dirty="0" smtClean="0"/>
              <a:t>LISA</a:t>
            </a:r>
          </a:p>
          <a:p>
            <a:pPr marL="1714500" lvl="3" indent="-342900"/>
            <a:r>
              <a:rPr lang="en-US" dirty="0" smtClean="0"/>
              <a:t>IXO</a:t>
            </a:r>
          </a:p>
          <a:p>
            <a:pPr marL="1257300" lvl="2" indent="-342900"/>
            <a:r>
              <a:rPr lang="en-US" dirty="0" smtClean="0">
                <a:solidFill>
                  <a:srgbClr val="000000"/>
                </a:solidFill>
              </a:rPr>
              <a:t>NOTE:  WFIRST is located within the </a:t>
            </a:r>
            <a:r>
              <a:rPr lang="en-US" dirty="0" err="1" smtClean="0">
                <a:solidFill>
                  <a:srgbClr val="000000"/>
                </a:solidFill>
              </a:rPr>
              <a:t>Exoplanet</a:t>
            </a:r>
            <a:r>
              <a:rPr lang="en-US" dirty="0" smtClean="0">
                <a:solidFill>
                  <a:srgbClr val="000000"/>
                </a:solidFill>
              </a:rPr>
              <a:t> Program and the science of dark energy is within PCOS</a:t>
            </a:r>
          </a:p>
          <a:p>
            <a:pPr marL="1257300" lvl="2" indent="-342900"/>
            <a:endParaRPr lang="en-US" dirty="0" smtClean="0">
              <a:solidFill>
                <a:srgbClr val="000000"/>
              </a:solidFill>
            </a:endParaRPr>
          </a:p>
          <a:p>
            <a:pPr marL="457200"/>
            <a:r>
              <a:rPr lang="en-US" dirty="0" smtClean="0">
                <a:solidFill>
                  <a:srgbClr val="000000"/>
                </a:solidFill>
              </a:rPr>
              <a:t>X-ray and Gravitational Wave Mission Architecture Studies</a:t>
            </a:r>
          </a:p>
          <a:p>
            <a:pPr lvl="1"/>
            <a:r>
              <a:rPr lang="en-US" dirty="0" smtClean="0"/>
              <a:t>Explore alternative mission architectures and technical solutions (e.g., instrument concepts, enabling technologies) to accomplish some or all of the LISA and IXO science objectives at lower cost points </a:t>
            </a:r>
          </a:p>
          <a:p>
            <a:pPr lvl="1"/>
            <a:r>
              <a:rPr lang="en-US" dirty="0" smtClean="0"/>
              <a:t>Reports due to NASA HQ in July 2012</a:t>
            </a:r>
          </a:p>
          <a:p>
            <a:pPr marL="457200"/>
            <a:endParaRPr lang="en-US" dirty="0" smtClean="0">
              <a:solidFill>
                <a:srgbClr val="000000"/>
              </a:solidFill>
            </a:endParaRPr>
          </a:p>
          <a:p>
            <a:pPr marL="1714500" lvl="3" indent="-342900">
              <a:buFont typeface="+mj-lt"/>
              <a:buAutoNum type="arabicPeriod"/>
            </a:pPr>
            <a:endParaRPr lang="en-US" dirty="0" smtClean="0">
              <a:solidFill>
                <a:srgbClr val="000000"/>
              </a:solidFill>
            </a:endParaRPr>
          </a:p>
          <a:p>
            <a:pPr marL="457200"/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14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PCOS: Future Missions</a:t>
            </a:r>
            <a:br>
              <a:rPr lang="en-US" dirty="0" smtClean="0"/>
            </a:br>
            <a:r>
              <a:rPr lang="en-US" dirty="0" smtClean="0"/>
              <a:t>X-ray and Gravitational Wave Architecture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845"/>
            <a:ext cx="8235270" cy="529490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GRAVITATIONAL WAVE ARCHITECTURE STUDY</a:t>
            </a:r>
          </a:p>
          <a:p>
            <a:r>
              <a:rPr lang="en-US" dirty="0" smtClean="0"/>
              <a:t>Three mission concepts (+1 instrument study) under exploration at the TEAMX mission design facility at JPL: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No drag-free concept:  LAGRANGE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Geocentric orbits: OMEGA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LISA-like:  SGO-mid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Low-cost instrument study:  OMEGA instrument </a:t>
            </a:r>
          </a:p>
          <a:p>
            <a:pPr>
              <a:buNone/>
            </a:pPr>
            <a:r>
              <a:rPr lang="en-US" dirty="0" smtClean="0"/>
              <a:t>X-RAY MISSION ARCHITECTURE STUDY</a:t>
            </a:r>
          </a:p>
          <a:p>
            <a:r>
              <a:rPr lang="en-US" dirty="0" smtClean="0"/>
              <a:t>Four mission concepts under exploration at Mission Design Laboratory at GSFC: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AXSIO – Cost goal:   &lt;$2B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Gratings only - Cost Goal: &lt; $600M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Calorimeter only – Cost goal: &lt; $1B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Wide Field only – Cost goal: &lt; $1B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9688"/>
            <a:ext cx="8229600" cy="1143000"/>
          </a:xfrm>
        </p:spPr>
        <p:txBody>
          <a:bodyPr/>
          <a:lstStyle/>
          <a:p>
            <a:r>
              <a:rPr lang="en-US" dirty="0" smtClean="0"/>
              <a:t>PCOS: technology development funding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7199" y="807550"/>
            <a:ext cx="8223037" cy="5520318"/>
          </a:xfrm>
        </p:spPr>
        <p:txBody>
          <a:bodyPr/>
          <a:lstStyle/>
          <a:p>
            <a:pPr marL="457200"/>
            <a:r>
              <a:rPr lang="en-US" dirty="0" smtClean="0">
                <a:solidFill>
                  <a:srgbClr val="000000"/>
                </a:solidFill>
              </a:rPr>
              <a:t>NWNH priorities and NASA strategic roadmaps inform technology development funding.  For example these were the projects funded by the 2010 ROSES SAT under PCOS: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1" y="1815741"/>
            <a:ext cx="8683185" cy="4278105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14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is going on in the PCOS program?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67931" y="784698"/>
            <a:ext cx="5865590" cy="4525963"/>
          </a:xfrm>
        </p:spPr>
        <p:txBody>
          <a:bodyPr/>
          <a:lstStyle/>
          <a:p>
            <a:pPr lvl="1"/>
            <a:r>
              <a:rPr lang="en-US" dirty="0" smtClean="0"/>
              <a:t>Three published PCOS newsletters giving updates to the community on the X-ray and GW studies, the technology management process, news from NASA HQ, science updates for operating missions</a:t>
            </a:r>
          </a:p>
          <a:p>
            <a:pPr lvl="1"/>
            <a:r>
              <a:rPr lang="en-US" dirty="0" smtClean="0"/>
              <a:t>PCOS program website (</a:t>
            </a:r>
            <a:r>
              <a:rPr lang="en-US" dirty="0" err="1" smtClean="0"/>
              <a:t>pcos.gsfc.nasa.gov</a:t>
            </a:r>
            <a:r>
              <a:rPr lang="en-US" dirty="0" smtClean="0"/>
              <a:t>), continues to be the interface between all program and </a:t>
            </a:r>
            <a:r>
              <a:rPr lang="en-US" dirty="0" err="1" smtClean="0"/>
              <a:t>PhysPAG</a:t>
            </a:r>
            <a:r>
              <a:rPr lang="en-US" dirty="0" smtClean="0"/>
              <a:t> activities and the community:  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 descr="Home.jpg"/>
          <p:cNvPicPr>
            <a:picLocks noChangeAspect="1"/>
          </p:cNvPicPr>
          <p:nvPr/>
        </p:nvPicPr>
        <p:blipFill>
          <a:blip r:embed="rId2"/>
          <a:srcRect l="4281" t="12213" r="9067" b="32379"/>
          <a:stretch>
            <a:fillRect/>
          </a:stretch>
        </p:blipFill>
        <p:spPr>
          <a:xfrm>
            <a:off x="2948347" y="3311462"/>
            <a:ext cx="6195653" cy="35465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31" y="674293"/>
            <a:ext cx="3318164" cy="438547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14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968" y="274638"/>
            <a:ext cx="5728183" cy="1143000"/>
          </a:xfrm>
        </p:spPr>
        <p:txBody>
          <a:bodyPr/>
          <a:lstStyle/>
          <a:p>
            <a:r>
              <a:rPr lang="en-US" dirty="0" smtClean="0"/>
              <a:t>Opportunities to interface with PCOS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6289" y="773230"/>
            <a:ext cx="5198528" cy="4525963"/>
          </a:xfrm>
        </p:spPr>
        <p:txBody>
          <a:bodyPr/>
          <a:lstStyle/>
          <a:p>
            <a:pPr lvl="1"/>
            <a:r>
              <a:rPr lang="en-US" dirty="0" smtClean="0"/>
              <a:t>Personnel in the PCOS office listed on the website and in the brochure distributed here</a:t>
            </a:r>
          </a:p>
          <a:p>
            <a:pPr lvl="1"/>
            <a:r>
              <a:rPr lang="en-US" dirty="0" smtClean="0"/>
              <a:t>FY12 Conference/Workshop activity yet-to-come:</a:t>
            </a:r>
          </a:p>
          <a:p>
            <a:pPr lvl="2"/>
            <a:r>
              <a:rPr lang="en-US" dirty="0" smtClean="0"/>
              <a:t>PCOS/COR joint booth planned for Anchorage, AK in June 2012</a:t>
            </a:r>
          </a:p>
          <a:p>
            <a:pPr lvl="2"/>
            <a:r>
              <a:rPr lang="en-US" dirty="0" smtClean="0"/>
              <a:t>August 2012 </a:t>
            </a:r>
            <a:r>
              <a:rPr lang="en-US" dirty="0" err="1" smtClean="0"/>
              <a:t>PhysPAG</a:t>
            </a:r>
            <a:r>
              <a:rPr lang="en-US" dirty="0" smtClean="0"/>
              <a:t> workshop: kick-off for GW, X-ray and Gamma Ray </a:t>
            </a:r>
            <a:r>
              <a:rPr lang="en-US" dirty="0" err="1" smtClean="0"/>
              <a:t>SAGs</a:t>
            </a:r>
            <a:r>
              <a:rPr lang="en-US" dirty="0" smtClean="0"/>
              <a:t> plus “Dark Energy from Space” session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90754-535E-4975-9CD3-4E6F5D30DE5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54" y="0"/>
            <a:ext cx="2833068" cy="6599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65155"/>
          <a:stretch>
            <a:fillRect/>
          </a:stretch>
        </p:blipFill>
        <p:spPr>
          <a:xfrm>
            <a:off x="449525" y="4346020"/>
            <a:ext cx="5091360" cy="8005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88" t="54776"/>
          <a:stretch>
            <a:fillRect/>
          </a:stretch>
        </p:blipFill>
        <p:spPr>
          <a:xfrm>
            <a:off x="445346" y="5130110"/>
            <a:ext cx="5066501" cy="1039032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14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NASA Astrophysics via the Program Analysis Groups (</a:t>
            </a:r>
            <a:r>
              <a:rPr lang="en-US" dirty="0" err="1" smtClean="0"/>
              <a:t>PAGs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Physics of the Cosmos Program Analysis Group (</a:t>
            </a:r>
            <a:r>
              <a:rPr lang="en-US" dirty="0" err="1" smtClean="0"/>
              <a:t>PhysPAG</a:t>
            </a:r>
            <a:r>
              <a:rPr lang="en-US" dirty="0" smtClean="0"/>
              <a:t>) serves as a forum for soliciting and coordinating input and analysis from the scientific community in support of the PCOS program objectives.</a:t>
            </a:r>
          </a:p>
          <a:p>
            <a:r>
              <a:rPr lang="en-US" dirty="0" smtClean="0"/>
              <a:t>The Program Analysis Groups (</a:t>
            </a:r>
            <a:r>
              <a:rPr lang="en-US" dirty="0" err="1" smtClean="0"/>
              <a:t>PAGs</a:t>
            </a:r>
            <a:r>
              <a:rPr lang="en-US" dirty="0" smtClean="0"/>
              <a:t>) include all members of the community interested in providing input to NASA on issues of strategic importance via analysis studies</a:t>
            </a:r>
          </a:p>
          <a:p>
            <a:r>
              <a:rPr lang="en-US" dirty="0" err="1" smtClean="0"/>
              <a:t>PAGs</a:t>
            </a:r>
            <a:r>
              <a:rPr lang="en-US" dirty="0" smtClean="0"/>
              <a:t> hold regular public meetings to provide their members the opportunity to hear about their work and voice their input</a:t>
            </a:r>
          </a:p>
          <a:p>
            <a:r>
              <a:rPr lang="en-US" dirty="0" err="1" smtClean="0"/>
              <a:t>PAGs</a:t>
            </a:r>
            <a:r>
              <a:rPr lang="en-US" dirty="0" smtClean="0"/>
              <a:t> report to NASA via the </a:t>
            </a:r>
            <a:r>
              <a:rPr lang="en-US" dirty="0" err="1" smtClean="0"/>
              <a:t>NAC’s</a:t>
            </a:r>
            <a:r>
              <a:rPr lang="en-US" dirty="0" smtClean="0"/>
              <a:t> Astrophysics subcommittee</a:t>
            </a:r>
          </a:p>
          <a:p>
            <a:r>
              <a:rPr lang="en-US" dirty="0" err="1" smtClean="0"/>
              <a:t>PhysPAG</a:t>
            </a:r>
            <a:r>
              <a:rPr lang="en-US" dirty="0" smtClean="0"/>
              <a:t> Executive Committee (EC) members: S. Ritz (Chair), J. Bookbinder, S. </a:t>
            </a:r>
            <a:r>
              <a:rPr lang="en-US" dirty="0" err="1" smtClean="0"/>
              <a:t>Hanany</a:t>
            </a:r>
            <a:r>
              <a:rPr lang="en-US" dirty="0" smtClean="0"/>
              <a:t>, G. Mueller, E. Hays, J. Rhodes</a:t>
            </a:r>
          </a:p>
          <a:p>
            <a:r>
              <a:rPr lang="en-US" dirty="0" smtClean="0"/>
              <a:t>The EC is NOT the </a:t>
            </a:r>
            <a:r>
              <a:rPr lang="en-US" dirty="0" err="1" smtClean="0"/>
              <a:t>PhysPAG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1D2E4-C55C-44B3-AE80-62E4B5F422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32141</TotalTime>
  <Words>882</Words>
  <Application>Microsoft Macintosh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1_Blank Presentation</vt:lpstr>
      <vt:lpstr>Office Theme</vt:lpstr>
      <vt:lpstr>Slide 1</vt:lpstr>
      <vt:lpstr>Physics of the Cosmos  Science Objectives</vt:lpstr>
      <vt:lpstr>Current PCOS Portfolio  Across the Electromagnetic Spectrum</vt:lpstr>
      <vt:lpstr>PCOS :  future missions</vt:lpstr>
      <vt:lpstr>PCOS: Future Missions X-ray and Gravitational Wave Architecture Studies</vt:lpstr>
      <vt:lpstr>PCOS: technology development funding</vt:lpstr>
      <vt:lpstr>What else is going on in the PCOS program?</vt:lpstr>
      <vt:lpstr>Opportunities to interface with PCOS</vt:lpstr>
      <vt:lpstr>Communicating with NASA Astrophysics via the Program Analysis Groups (PAGs)</vt:lpstr>
      <vt:lpstr>PhysPAG and SAGs</vt:lpstr>
      <vt:lpstr>PhysPAG Workshop August 14-16, 2012</vt:lpstr>
    </vt:vector>
  </TitlesOfParts>
  <Company>J. Keith Kalinowski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APD Status</dc:title>
  <dc:creator>matthew.mazur@nasa.gov</dc:creator>
  <cp:lastModifiedBy>Ann Hornschemeier</cp:lastModifiedBy>
  <cp:revision>659</cp:revision>
  <cp:lastPrinted>2012-02-01T20:49:32Z</cp:lastPrinted>
  <dcterms:created xsi:type="dcterms:W3CDTF">2012-04-03T20:24:48Z</dcterms:created>
  <dcterms:modified xsi:type="dcterms:W3CDTF">2012-04-03T20:25:22Z</dcterms:modified>
</cp:coreProperties>
</file>