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1" r:id="rId4"/>
    <p:sldId id="257" r:id="rId5"/>
    <p:sldId id="259" r:id="rId6"/>
    <p:sldId id="284" r:id="rId7"/>
    <p:sldId id="260" r:id="rId8"/>
    <p:sldId id="261" r:id="rId9"/>
    <p:sldId id="285" r:id="rId10"/>
    <p:sldId id="262" r:id="rId11"/>
    <p:sldId id="263" r:id="rId12"/>
    <p:sldId id="264" r:id="rId13"/>
    <p:sldId id="265" r:id="rId14"/>
    <p:sldId id="266" r:id="rId15"/>
    <p:sldId id="267" r:id="rId16"/>
    <p:sldId id="268" r:id="rId17"/>
    <p:sldId id="269" r:id="rId18"/>
    <p:sldId id="286" r:id="rId19"/>
    <p:sldId id="270" r:id="rId20"/>
    <p:sldId id="287" r:id="rId21"/>
    <p:sldId id="290" r:id="rId22"/>
    <p:sldId id="291" r:id="rId23"/>
    <p:sldId id="271" r:id="rId24"/>
    <p:sldId id="272" r:id="rId25"/>
    <p:sldId id="273" r:id="rId26"/>
    <p:sldId id="288" r:id="rId27"/>
    <p:sldId id="282" r:id="rId28"/>
    <p:sldId id="293" r:id="rId29"/>
    <p:sldId id="292" r:id="rId30"/>
    <p:sldId id="274" r:id="rId31"/>
    <p:sldId id="275" r:id="rId32"/>
    <p:sldId id="276" r:id="rId33"/>
    <p:sldId id="277"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5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4/22/2016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Codd</a:t>
            </a:r>
            <a:r>
              <a:rPr lang="en-US" dirty="0"/>
              <a:t> County Police Department</a:t>
            </a:r>
          </a:p>
        </p:txBody>
      </p:sp>
      <p:sp>
        <p:nvSpPr>
          <p:cNvPr id="3" name="Subtitle 2"/>
          <p:cNvSpPr>
            <a:spLocks noGrp="1"/>
          </p:cNvSpPr>
          <p:nvPr>
            <p:ph type="subTitle" idx="1"/>
          </p:nvPr>
        </p:nvSpPr>
        <p:spPr/>
        <p:txBody>
          <a:bodyPr/>
          <a:lstStyle/>
          <a:p>
            <a:r>
              <a:rPr lang="en-US" dirty="0">
                <a:solidFill>
                  <a:schemeClr val="tx1"/>
                </a:solidFill>
              </a:rPr>
              <a:t>By Ryan Rendeiro</a:t>
            </a:r>
          </a:p>
        </p:txBody>
      </p:sp>
    </p:spTree>
    <p:extLst>
      <p:ext uri="{BB962C8B-B14F-4D97-AF65-F5344CB8AC3E}">
        <p14:creationId xmlns:p14="http://schemas.microsoft.com/office/powerpoint/2010/main" val="70712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Officers</a:t>
            </a:r>
          </a:p>
        </p:txBody>
      </p:sp>
      <p:sp>
        <p:nvSpPr>
          <p:cNvPr id="3" name="Content Placeholder 2"/>
          <p:cNvSpPr>
            <a:spLocks noGrp="1"/>
          </p:cNvSpPr>
          <p:nvPr>
            <p:ph idx="1"/>
          </p:nvPr>
        </p:nvSpPr>
        <p:spPr>
          <a:xfrm>
            <a:off x="684212" y="685800"/>
            <a:ext cx="8534400" cy="4132385"/>
          </a:xfrm>
        </p:spPr>
        <p:txBody>
          <a:bodyPr>
            <a:normAutofit fontScale="85000" lnSpcReduction="20000"/>
          </a:bodyPr>
          <a:lstStyle/>
          <a:p>
            <a:r>
              <a:rPr lang="en-US" dirty="0">
                <a:solidFill>
                  <a:schemeClr val="tx1"/>
                </a:solidFill>
              </a:rPr>
              <a:t>Lists all police officers in the system with their attributes and functional dependencies</a:t>
            </a:r>
          </a:p>
          <a:p>
            <a:r>
              <a:rPr lang="en-US" dirty="0">
                <a:solidFill>
                  <a:schemeClr val="tx1"/>
                </a:solidFill>
              </a:rPr>
              <a:t>CREATE TABLE Officers (</a:t>
            </a:r>
          </a:p>
          <a:p>
            <a:r>
              <a:rPr lang="en-US" dirty="0">
                <a:solidFill>
                  <a:schemeClr val="tx1"/>
                </a:solidFill>
              </a:rPr>
              <a:t>	</a:t>
            </a:r>
            <a:r>
              <a:rPr lang="en-US" dirty="0" err="1">
                <a:solidFill>
                  <a:schemeClr val="tx1"/>
                </a:solidFill>
              </a:rPr>
              <a:t>Oid</a:t>
            </a:r>
            <a:r>
              <a:rPr lang="en-US" dirty="0">
                <a:solidFill>
                  <a:schemeClr val="tx1"/>
                </a:solidFill>
              </a:rPr>
              <a:t> text NOT NULL UNIQUE,</a:t>
            </a:r>
          </a:p>
          <a:p>
            <a:r>
              <a:rPr lang="en-US" dirty="0">
                <a:solidFill>
                  <a:schemeClr val="tx1"/>
                </a:solidFill>
              </a:rPr>
              <a:t>	</a:t>
            </a:r>
            <a:r>
              <a:rPr lang="en-US" dirty="0" err="1">
                <a:solidFill>
                  <a:schemeClr val="tx1"/>
                </a:solidFill>
              </a:rPr>
              <a:t>OnPatrol</a:t>
            </a:r>
            <a:r>
              <a:rPr lang="en-US" dirty="0">
                <a:solidFill>
                  <a:schemeClr val="tx1"/>
                </a:solidFill>
              </a:rPr>
              <a:t> text NOT NULL,</a:t>
            </a:r>
          </a:p>
          <a:p>
            <a:r>
              <a:rPr lang="en-US" dirty="0">
                <a:solidFill>
                  <a:schemeClr val="tx1"/>
                </a:solidFill>
              </a:rPr>
              <a:t>	Armed text NOT NULL,</a:t>
            </a:r>
          </a:p>
          <a:p>
            <a:r>
              <a:rPr lang="en-US" dirty="0">
                <a:solidFill>
                  <a:schemeClr val="tx1"/>
                </a:solidFill>
              </a:rPr>
              <a:t>	Rank text NOT NULL,</a:t>
            </a:r>
          </a:p>
          <a:p>
            <a:r>
              <a:rPr lang="en-US" dirty="0">
                <a:solidFill>
                  <a:schemeClr val="tx1"/>
                </a:solidFill>
              </a:rPr>
              <a:t>	</a:t>
            </a:r>
            <a:r>
              <a:rPr lang="en-US" dirty="0" err="1">
                <a:solidFill>
                  <a:schemeClr val="tx1"/>
                </a:solidFill>
              </a:rPr>
              <a:t>Eid</a:t>
            </a:r>
            <a:r>
              <a:rPr lang="en-US" dirty="0">
                <a:solidFill>
                  <a:schemeClr val="tx1"/>
                </a:solidFill>
              </a:rPr>
              <a:t> text NOT NULL,</a:t>
            </a:r>
          </a:p>
          <a:p>
            <a:r>
              <a:rPr lang="en-US" dirty="0">
                <a:solidFill>
                  <a:schemeClr val="tx1"/>
                </a:solidFill>
              </a:rPr>
              <a:t>	FOREIGN KEY (</a:t>
            </a:r>
            <a:r>
              <a:rPr lang="en-US" dirty="0" err="1">
                <a:solidFill>
                  <a:schemeClr val="tx1"/>
                </a:solidFill>
              </a:rPr>
              <a:t>Eid</a:t>
            </a:r>
            <a:r>
              <a:rPr lang="en-US" dirty="0">
                <a:solidFill>
                  <a:schemeClr val="tx1"/>
                </a:solidFill>
              </a:rPr>
              <a:t>) REFERENCES Employees (</a:t>
            </a:r>
            <a:r>
              <a:rPr lang="en-US" dirty="0" err="1">
                <a:solidFill>
                  <a:schemeClr val="tx1"/>
                </a:solidFill>
              </a:rPr>
              <a:t>Eid</a:t>
            </a:r>
            <a:r>
              <a:rPr lang="en-US" dirty="0">
                <a:solidFill>
                  <a:schemeClr val="tx1"/>
                </a:solidFill>
              </a:rPr>
              <a:t>),</a:t>
            </a:r>
          </a:p>
          <a:p>
            <a:r>
              <a:rPr lang="en-US" dirty="0">
                <a:solidFill>
                  <a:schemeClr val="tx1"/>
                </a:solidFill>
              </a:rPr>
              <a:t>	PRIMARY KEY (</a:t>
            </a:r>
            <a:r>
              <a:rPr lang="en-US" dirty="0" err="1">
                <a:solidFill>
                  <a:schemeClr val="tx1"/>
                </a:solidFill>
              </a:rPr>
              <a:t>Oid,Eid</a:t>
            </a:r>
            <a:r>
              <a:rPr lang="en-US" dirty="0">
                <a:solidFill>
                  <a:schemeClr val="tx1"/>
                </a:solidFill>
              </a:rPr>
              <a:t>)</a:t>
            </a:r>
          </a:p>
          <a:p>
            <a:r>
              <a:rPr lang="en-US" dirty="0">
                <a:solidFill>
                  <a:schemeClr val="tx1"/>
                </a:solidFill>
              </a:rPr>
              <a:t>);</a:t>
            </a:r>
          </a:p>
          <a:p>
            <a:r>
              <a:rPr lang="en-US" dirty="0">
                <a:solidFill>
                  <a:schemeClr val="tx1"/>
                </a:solidFill>
              </a:rPr>
              <a:t>Functional Dependencies </a:t>
            </a:r>
            <a:r>
              <a:rPr lang="en-US" dirty="0" err="1">
                <a:solidFill>
                  <a:schemeClr val="tx1"/>
                </a:solidFill>
              </a:rPr>
              <a:t>Oid</a:t>
            </a:r>
            <a:r>
              <a:rPr lang="en-US" dirty="0">
                <a:solidFill>
                  <a:schemeClr val="tx1"/>
                </a:solidFill>
              </a:rPr>
              <a:t>→ </a:t>
            </a:r>
            <a:r>
              <a:rPr lang="en-US" dirty="0" err="1">
                <a:solidFill>
                  <a:schemeClr val="tx1"/>
                </a:solidFill>
              </a:rPr>
              <a:t>OnPatrol</a:t>
            </a:r>
            <a:r>
              <a:rPr lang="en-US" dirty="0">
                <a:solidFill>
                  <a:schemeClr val="tx1"/>
                </a:solidFill>
              </a:rPr>
              <a:t>, Armed, Rank, </a:t>
            </a:r>
            <a:r>
              <a:rPr lang="en-US" dirty="0" err="1">
                <a:solidFill>
                  <a:schemeClr val="tx1"/>
                </a:solidFill>
              </a:rPr>
              <a:t>Eid</a:t>
            </a:r>
            <a:endParaRPr lang="en-US" dirty="0">
              <a:solidFill>
                <a:schemeClr val="tx1"/>
              </a:solidFill>
            </a:endParaRPr>
          </a:p>
        </p:txBody>
      </p:sp>
      <p:pic>
        <p:nvPicPr>
          <p:cNvPr id="4" name="Picture 3"/>
          <p:cNvPicPr>
            <a:picLocks noChangeAspect="1"/>
          </p:cNvPicPr>
          <p:nvPr/>
        </p:nvPicPr>
        <p:blipFill rotWithShape="1">
          <a:blip r:embed="rId2"/>
          <a:srcRect r="1488" b="63750"/>
          <a:stretch/>
        </p:blipFill>
        <p:spPr>
          <a:xfrm>
            <a:off x="7535943" y="1392404"/>
            <a:ext cx="3731497" cy="3425781"/>
          </a:xfrm>
          <a:prstGeom prst="rect">
            <a:avLst/>
          </a:prstGeom>
        </p:spPr>
      </p:pic>
    </p:spTree>
    <p:extLst>
      <p:ext uri="{BB962C8B-B14F-4D97-AF65-F5344CB8AC3E}">
        <p14:creationId xmlns:p14="http://schemas.microsoft.com/office/powerpoint/2010/main" val="731129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time</a:t>
            </a:r>
          </a:p>
        </p:txBody>
      </p:sp>
      <p:sp>
        <p:nvSpPr>
          <p:cNvPr id="3" name="Content Placeholder 2"/>
          <p:cNvSpPr>
            <a:spLocks noGrp="1"/>
          </p:cNvSpPr>
          <p:nvPr>
            <p:ph idx="1"/>
          </p:nvPr>
        </p:nvSpPr>
        <p:spPr>
          <a:xfrm>
            <a:off x="684212" y="685800"/>
            <a:ext cx="8534400" cy="4079631"/>
          </a:xfrm>
        </p:spPr>
        <p:txBody>
          <a:bodyPr>
            <a:normAutofit fontScale="85000" lnSpcReduction="20000"/>
          </a:bodyPr>
          <a:lstStyle/>
          <a:p>
            <a:r>
              <a:rPr lang="en-US" dirty="0">
                <a:solidFill>
                  <a:schemeClr val="tx1"/>
                </a:solidFill>
              </a:rPr>
              <a:t>Lists all the times employees work and the attributes about those times and their functional dependencies</a:t>
            </a:r>
          </a:p>
          <a:p>
            <a:r>
              <a:rPr lang="en-US" dirty="0">
                <a:solidFill>
                  <a:schemeClr val="tx1"/>
                </a:solidFill>
              </a:rPr>
              <a:t>CREATE TABLE </a:t>
            </a:r>
            <a:r>
              <a:rPr lang="en-US" dirty="0" err="1">
                <a:solidFill>
                  <a:schemeClr val="tx1"/>
                </a:solidFill>
              </a:rPr>
              <a:t>WorkingTimes</a:t>
            </a:r>
            <a:r>
              <a:rPr lang="en-US" dirty="0">
                <a:solidFill>
                  <a:schemeClr val="tx1"/>
                </a:solidFill>
              </a:rPr>
              <a:t> (</a:t>
            </a:r>
          </a:p>
          <a:p>
            <a:r>
              <a:rPr lang="en-US" dirty="0">
                <a:solidFill>
                  <a:schemeClr val="tx1"/>
                </a:solidFill>
              </a:rPr>
              <a:t>	</a:t>
            </a:r>
            <a:r>
              <a:rPr lang="en-US" dirty="0" err="1">
                <a:solidFill>
                  <a:schemeClr val="tx1"/>
                </a:solidFill>
              </a:rPr>
              <a:t>WTid</a:t>
            </a:r>
            <a:r>
              <a:rPr lang="en-US" dirty="0">
                <a:solidFill>
                  <a:schemeClr val="tx1"/>
                </a:solidFill>
              </a:rPr>
              <a:t> text NOT NULL UNIQUE,</a:t>
            </a:r>
          </a:p>
          <a:p>
            <a:r>
              <a:rPr lang="en-US" dirty="0">
                <a:solidFill>
                  <a:schemeClr val="tx1"/>
                </a:solidFill>
              </a:rPr>
              <a:t>	Hours text NOT NULL,</a:t>
            </a:r>
          </a:p>
          <a:p>
            <a:r>
              <a:rPr lang="en-US" dirty="0">
                <a:solidFill>
                  <a:schemeClr val="tx1"/>
                </a:solidFill>
              </a:rPr>
              <a:t>	</a:t>
            </a:r>
            <a:r>
              <a:rPr lang="en-US" dirty="0" err="1">
                <a:solidFill>
                  <a:schemeClr val="tx1"/>
                </a:solidFill>
              </a:rPr>
              <a:t>Eid</a:t>
            </a:r>
            <a:r>
              <a:rPr lang="en-US" dirty="0">
                <a:solidFill>
                  <a:schemeClr val="tx1"/>
                </a:solidFill>
              </a:rPr>
              <a:t> text NOT NULL,</a:t>
            </a:r>
          </a:p>
          <a:p>
            <a:r>
              <a:rPr lang="en-US" dirty="0">
                <a:solidFill>
                  <a:schemeClr val="tx1"/>
                </a:solidFill>
              </a:rPr>
              <a:t>	Aid text NOT NULL,</a:t>
            </a:r>
          </a:p>
          <a:p>
            <a:r>
              <a:rPr lang="en-US" dirty="0">
                <a:solidFill>
                  <a:schemeClr val="tx1"/>
                </a:solidFill>
              </a:rPr>
              <a:t>	FOREIGN KEY (</a:t>
            </a:r>
            <a:r>
              <a:rPr lang="en-US" dirty="0" err="1">
                <a:solidFill>
                  <a:schemeClr val="tx1"/>
                </a:solidFill>
              </a:rPr>
              <a:t>Eid</a:t>
            </a:r>
            <a:r>
              <a:rPr lang="en-US" dirty="0">
                <a:solidFill>
                  <a:schemeClr val="tx1"/>
                </a:solidFill>
              </a:rPr>
              <a:t>) REFERENCES Employees (</a:t>
            </a:r>
            <a:r>
              <a:rPr lang="en-US" dirty="0" err="1">
                <a:solidFill>
                  <a:schemeClr val="tx1"/>
                </a:solidFill>
              </a:rPr>
              <a:t>Eid</a:t>
            </a:r>
            <a:r>
              <a:rPr lang="en-US" dirty="0">
                <a:solidFill>
                  <a:schemeClr val="tx1"/>
                </a:solidFill>
              </a:rPr>
              <a:t>),</a:t>
            </a:r>
          </a:p>
          <a:p>
            <a:r>
              <a:rPr lang="en-US" dirty="0">
                <a:solidFill>
                  <a:schemeClr val="tx1"/>
                </a:solidFill>
              </a:rPr>
              <a:t>	FOREIGN KEY (Aid) REFERENCES Areas (Aid),</a:t>
            </a:r>
          </a:p>
          <a:p>
            <a:r>
              <a:rPr lang="en-US" dirty="0">
                <a:solidFill>
                  <a:schemeClr val="tx1"/>
                </a:solidFill>
              </a:rPr>
              <a:t>	PRIMARY KEY (</a:t>
            </a:r>
            <a:r>
              <a:rPr lang="en-US" dirty="0" err="1">
                <a:solidFill>
                  <a:schemeClr val="tx1"/>
                </a:solidFill>
              </a:rPr>
              <a:t>WTid,Eid,Aid</a:t>
            </a:r>
            <a:r>
              <a:rPr lang="en-US" dirty="0">
                <a:solidFill>
                  <a:schemeClr val="tx1"/>
                </a:solidFill>
              </a:rPr>
              <a:t>)</a:t>
            </a:r>
          </a:p>
          <a:p>
            <a:r>
              <a:rPr lang="en-US" dirty="0">
                <a:solidFill>
                  <a:schemeClr val="tx1"/>
                </a:solidFill>
              </a:rPr>
              <a:t>);</a:t>
            </a:r>
          </a:p>
          <a:p>
            <a:r>
              <a:rPr lang="en-US" dirty="0">
                <a:solidFill>
                  <a:schemeClr val="tx1"/>
                </a:solidFill>
              </a:rPr>
              <a:t>Functional Dependencies </a:t>
            </a:r>
            <a:r>
              <a:rPr lang="en-US" dirty="0" err="1">
                <a:solidFill>
                  <a:schemeClr val="tx1"/>
                </a:solidFill>
              </a:rPr>
              <a:t>WTid</a:t>
            </a:r>
            <a:r>
              <a:rPr lang="en-US" dirty="0">
                <a:solidFill>
                  <a:schemeClr val="tx1"/>
                </a:solidFill>
              </a:rPr>
              <a:t>→ Hours, </a:t>
            </a:r>
            <a:r>
              <a:rPr lang="en-US" dirty="0" err="1">
                <a:solidFill>
                  <a:schemeClr val="tx1"/>
                </a:solidFill>
              </a:rPr>
              <a:t>Eid</a:t>
            </a:r>
            <a:r>
              <a:rPr lang="en-US" dirty="0">
                <a:solidFill>
                  <a:schemeClr val="tx1"/>
                </a:solidFill>
              </a:rPr>
              <a:t>, Aid</a:t>
            </a:r>
          </a:p>
        </p:txBody>
      </p:sp>
      <p:pic>
        <p:nvPicPr>
          <p:cNvPr id="5" name="Picture 4"/>
          <p:cNvPicPr>
            <a:picLocks noChangeAspect="1"/>
          </p:cNvPicPr>
          <p:nvPr/>
        </p:nvPicPr>
        <p:blipFill>
          <a:blip r:embed="rId2"/>
          <a:stretch>
            <a:fillRect/>
          </a:stretch>
        </p:blipFill>
        <p:spPr>
          <a:xfrm>
            <a:off x="7533272" y="1232005"/>
            <a:ext cx="3370679" cy="4897664"/>
          </a:xfrm>
          <a:prstGeom prst="rect">
            <a:avLst/>
          </a:prstGeom>
        </p:spPr>
      </p:pic>
    </p:spTree>
    <p:extLst>
      <p:ext uri="{BB962C8B-B14F-4D97-AF65-F5344CB8AC3E}">
        <p14:creationId xmlns:p14="http://schemas.microsoft.com/office/powerpoint/2010/main" val="416980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Equipment</a:t>
            </a:r>
          </a:p>
        </p:txBody>
      </p:sp>
      <p:sp>
        <p:nvSpPr>
          <p:cNvPr id="3" name="Content Placeholder 2"/>
          <p:cNvSpPr>
            <a:spLocks noGrp="1"/>
          </p:cNvSpPr>
          <p:nvPr>
            <p:ph idx="1"/>
          </p:nvPr>
        </p:nvSpPr>
        <p:spPr>
          <a:xfrm>
            <a:off x="684212" y="325315"/>
            <a:ext cx="8534400" cy="4475285"/>
          </a:xfrm>
        </p:spPr>
        <p:txBody>
          <a:bodyPr>
            <a:normAutofit fontScale="77500" lnSpcReduction="20000"/>
          </a:bodyPr>
          <a:lstStyle/>
          <a:p>
            <a:r>
              <a:rPr lang="en-US" dirty="0">
                <a:solidFill>
                  <a:schemeClr val="tx1"/>
                </a:solidFill>
              </a:rPr>
              <a:t>Lists all attributes and data on equipment in the system with </a:t>
            </a:r>
            <a:r>
              <a:rPr lang="en-US" dirty="0" err="1">
                <a:solidFill>
                  <a:schemeClr val="tx1"/>
                </a:solidFill>
              </a:rPr>
              <a:t>thei</a:t>
            </a:r>
            <a:r>
              <a:rPr lang="en-US" dirty="0">
                <a:solidFill>
                  <a:schemeClr val="tx1"/>
                </a:solidFill>
              </a:rPr>
              <a:t> functional dependencies</a:t>
            </a:r>
          </a:p>
          <a:p>
            <a:r>
              <a:rPr lang="en-US" dirty="0">
                <a:solidFill>
                  <a:schemeClr val="tx1"/>
                </a:solidFill>
              </a:rPr>
              <a:t>CREATE TABLE Equipment (</a:t>
            </a:r>
          </a:p>
          <a:p>
            <a:r>
              <a:rPr lang="en-US" dirty="0">
                <a:solidFill>
                  <a:schemeClr val="tx1"/>
                </a:solidFill>
              </a:rPr>
              <a:t>	</a:t>
            </a:r>
            <a:r>
              <a:rPr lang="en-US" dirty="0" err="1">
                <a:solidFill>
                  <a:schemeClr val="tx1"/>
                </a:solidFill>
              </a:rPr>
              <a:t>EQid</a:t>
            </a:r>
            <a:r>
              <a:rPr lang="en-US" dirty="0">
                <a:solidFill>
                  <a:schemeClr val="tx1"/>
                </a:solidFill>
              </a:rPr>
              <a:t> text NOT NULL UNIQUE,</a:t>
            </a:r>
          </a:p>
          <a:p>
            <a:r>
              <a:rPr lang="en-US" dirty="0">
                <a:solidFill>
                  <a:schemeClr val="tx1"/>
                </a:solidFill>
              </a:rPr>
              <a:t>	</a:t>
            </a:r>
            <a:r>
              <a:rPr lang="en-US" dirty="0" err="1">
                <a:solidFill>
                  <a:schemeClr val="tx1"/>
                </a:solidFill>
              </a:rPr>
              <a:t>TypeOfEquipment</a:t>
            </a:r>
            <a:r>
              <a:rPr lang="en-US" dirty="0">
                <a:solidFill>
                  <a:schemeClr val="tx1"/>
                </a:solidFill>
              </a:rPr>
              <a:t> text NOT NULL,</a:t>
            </a:r>
          </a:p>
          <a:p>
            <a:r>
              <a:rPr lang="en-US" dirty="0">
                <a:solidFill>
                  <a:schemeClr val="tx1"/>
                </a:solidFill>
              </a:rPr>
              <a:t>	Working text NOT NULL,</a:t>
            </a:r>
          </a:p>
          <a:p>
            <a:r>
              <a:rPr lang="en-US" dirty="0">
                <a:solidFill>
                  <a:schemeClr val="tx1"/>
                </a:solidFill>
              </a:rPr>
              <a:t>	</a:t>
            </a:r>
            <a:r>
              <a:rPr lang="en-US" dirty="0" err="1">
                <a:solidFill>
                  <a:schemeClr val="tx1"/>
                </a:solidFill>
              </a:rPr>
              <a:t>InUse</a:t>
            </a:r>
            <a:r>
              <a:rPr lang="en-US" dirty="0">
                <a:solidFill>
                  <a:schemeClr val="tx1"/>
                </a:solidFill>
              </a:rPr>
              <a:t> text NOT NULL,</a:t>
            </a:r>
          </a:p>
          <a:p>
            <a:r>
              <a:rPr lang="en-US" dirty="0">
                <a:solidFill>
                  <a:schemeClr val="tx1"/>
                </a:solidFill>
              </a:rPr>
              <a:t>	</a:t>
            </a:r>
            <a:r>
              <a:rPr lang="en-US" dirty="0" err="1">
                <a:solidFill>
                  <a:schemeClr val="tx1"/>
                </a:solidFill>
              </a:rPr>
              <a:t>Oid</a:t>
            </a:r>
            <a:r>
              <a:rPr lang="en-US" dirty="0">
                <a:solidFill>
                  <a:schemeClr val="tx1"/>
                </a:solidFill>
              </a:rPr>
              <a:t> text NOT NULL,</a:t>
            </a:r>
          </a:p>
          <a:p>
            <a:r>
              <a:rPr lang="en-US" dirty="0">
                <a:solidFill>
                  <a:schemeClr val="tx1"/>
                </a:solidFill>
              </a:rPr>
              <a:t>	Aid text NOT NULL,</a:t>
            </a:r>
          </a:p>
          <a:p>
            <a:r>
              <a:rPr lang="en-US" dirty="0">
                <a:solidFill>
                  <a:schemeClr val="tx1"/>
                </a:solidFill>
              </a:rPr>
              <a:t>	FOREIGN KEY (</a:t>
            </a:r>
            <a:r>
              <a:rPr lang="en-US" dirty="0" err="1">
                <a:solidFill>
                  <a:schemeClr val="tx1"/>
                </a:solidFill>
              </a:rPr>
              <a:t>Oid</a:t>
            </a:r>
            <a:r>
              <a:rPr lang="en-US" dirty="0">
                <a:solidFill>
                  <a:schemeClr val="tx1"/>
                </a:solidFill>
              </a:rPr>
              <a:t>) REFERENCES Officers (</a:t>
            </a:r>
            <a:r>
              <a:rPr lang="en-US" dirty="0" err="1">
                <a:solidFill>
                  <a:schemeClr val="tx1"/>
                </a:solidFill>
              </a:rPr>
              <a:t>Oid</a:t>
            </a:r>
            <a:r>
              <a:rPr lang="en-US" dirty="0">
                <a:solidFill>
                  <a:schemeClr val="tx1"/>
                </a:solidFill>
              </a:rPr>
              <a:t>),</a:t>
            </a:r>
          </a:p>
          <a:p>
            <a:r>
              <a:rPr lang="en-US" dirty="0">
                <a:solidFill>
                  <a:schemeClr val="tx1"/>
                </a:solidFill>
              </a:rPr>
              <a:t>	FOREIGN KEY (Aid) REFERENCES Areas (Aid), </a:t>
            </a:r>
          </a:p>
          <a:p>
            <a:r>
              <a:rPr lang="en-US" dirty="0">
                <a:solidFill>
                  <a:schemeClr val="tx1"/>
                </a:solidFill>
              </a:rPr>
              <a:t>	PRIMARY KEY (</a:t>
            </a:r>
            <a:r>
              <a:rPr lang="en-US" dirty="0" err="1">
                <a:solidFill>
                  <a:schemeClr val="tx1"/>
                </a:solidFill>
              </a:rPr>
              <a:t>EQid,Oid,Aid</a:t>
            </a:r>
            <a:r>
              <a:rPr lang="en-US" dirty="0">
                <a:solidFill>
                  <a:schemeClr val="tx1"/>
                </a:solidFill>
              </a:rPr>
              <a:t>)</a:t>
            </a:r>
          </a:p>
          <a:p>
            <a:r>
              <a:rPr lang="en-US" dirty="0">
                <a:solidFill>
                  <a:schemeClr val="tx1"/>
                </a:solidFill>
              </a:rPr>
              <a:t>);</a:t>
            </a:r>
          </a:p>
          <a:p>
            <a:r>
              <a:rPr lang="en-US" dirty="0">
                <a:solidFill>
                  <a:schemeClr val="tx1"/>
                </a:solidFill>
              </a:rPr>
              <a:t>Functional Dependencies </a:t>
            </a:r>
            <a:r>
              <a:rPr lang="en-US" dirty="0" err="1">
                <a:solidFill>
                  <a:schemeClr val="tx1"/>
                </a:solidFill>
              </a:rPr>
              <a:t>EQid</a:t>
            </a:r>
            <a:r>
              <a:rPr lang="en-US" dirty="0">
                <a:solidFill>
                  <a:schemeClr val="tx1"/>
                </a:solidFill>
              </a:rPr>
              <a:t>→ </a:t>
            </a:r>
            <a:r>
              <a:rPr lang="en-US" dirty="0" err="1">
                <a:solidFill>
                  <a:schemeClr val="tx1"/>
                </a:solidFill>
              </a:rPr>
              <a:t>TypeOfEquipment</a:t>
            </a:r>
            <a:r>
              <a:rPr lang="en-US" dirty="0">
                <a:solidFill>
                  <a:schemeClr val="tx1"/>
                </a:solidFill>
              </a:rPr>
              <a:t>, Working, </a:t>
            </a:r>
            <a:r>
              <a:rPr lang="en-US" dirty="0" err="1">
                <a:solidFill>
                  <a:schemeClr val="tx1"/>
                </a:solidFill>
              </a:rPr>
              <a:t>InUse</a:t>
            </a:r>
            <a:r>
              <a:rPr lang="en-US" dirty="0">
                <a:solidFill>
                  <a:schemeClr val="tx1"/>
                </a:solidFill>
              </a:rPr>
              <a:t>, </a:t>
            </a:r>
            <a:r>
              <a:rPr lang="en-US" dirty="0" err="1">
                <a:solidFill>
                  <a:schemeClr val="tx1"/>
                </a:solidFill>
              </a:rPr>
              <a:t>Oid</a:t>
            </a:r>
            <a:r>
              <a:rPr lang="en-US" dirty="0">
                <a:solidFill>
                  <a:schemeClr val="tx1"/>
                </a:solidFill>
              </a:rPr>
              <a:t>, Aid</a:t>
            </a:r>
          </a:p>
        </p:txBody>
      </p:sp>
      <p:pic>
        <p:nvPicPr>
          <p:cNvPr id="4" name="Picture 3"/>
          <p:cNvPicPr>
            <a:picLocks noChangeAspect="1"/>
          </p:cNvPicPr>
          <p:nvPr/>
        </p:nvPicPr>
        <p:blipFill rotWithShape="1">
          <a:blip r:embed="rId2"/>
          <a:srcRect b="70222"/>
          <a:stretch/>
        </p:blipFill>
        <p:spPr>
          <a:xfrm>
            <a:off x="6817298" y="792479"/>
            <a:ext cx="4480622" cy="3262917"/>
          </a:xfrm>
          <a:prstGeom prst="rect">
            <a:avLst/>
          </a:prstGeom>
        </p:spPr>
      </p:pic>
    </p:spTree>
    <p:extLst>
      <p:ext uri="{BB962C8B-B14F-4D97-AF65-F5344CB8AC3E}">
        <p14:creationId xmlns:p14="http://schemas.microsoft.com/office/powerpoint/2010/main" val="265769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Patrol routes</a:t>
            </a:r>
          </a:p>
        </p:txBody>
      </p:sp>
      <p:sp>
        <p:nvSpPr>
          <p:cNvPr id="3" name="Content Placeholder 2"/>
          <p:cNvSpPr>
            <a:spLocks noGrp="1"/>
          </p:cNvSpPr>
          <p:nvPr>
            <p:ph idx="1"/>
          </p:nvPr>
        </p:nvSpPr>
        <p:spPr>
          <a:xfrm>
            <a:off x="684212" y="685800"/>
            <a:ext cx="8534400" cy="4211515"/>
          </a:xfrm>
        </p:spPr>
        <p:txBody>
          <a:bodyPr>
            <a:normAutofit/>
          </a:bodyPr>
          <a:lstStyle/>
          <a:p>
            <a:r>
              <a:rPr lang="en-US" dirty="0">
                <a:solidFill>
                  <a:schemeClr val="tx1"/>
                </a:solidFill>
              </a:rPr>
              <a:t>Lists all attributes and functional dependencies about patrol routes</a:t>
            </a:r>
          </a:p>
          <a:p>
            <a:r>
              <a:rPr lang="en-US" dirty="0">
                <a:solidFill>
                  <a:schemeClr val="tx1"/>
                </a:solidFill>
              </a:rPr>
              <a:t>CREATE TABLE </a:t>
            </a:r>
            <a:r>
              <a:rPr lang="en-US" dirty="0" err="1">
                <a:solidFill>
                  <a:schemeClr val="tx1"/>
                </a:solidFill>
              </a:rPr>
              <a:t>PatrolRoutes</a:t>
            </a:r>
            <a:r>
              <a:rPr lang="en-US" dirty="0">
                <a:solidFill>
                  <a:schemeClr val="tx1"/>
                </a:solidFill>
              </a:rPr>
              <a:t> (</a:t>
            </a:r>
          </a:p>
          <a:p>
            <a:r>
              <a:rPr lang="en-US" dirty="0">
                <a:solidFill>
                  <a:schemeClr val="tx1"/>
                </a:solidFill>
              </a:rPr>
              <a:t>	</a:t>
            </a:r>
            <a:r>
              <a:rPr lang="en-US" dirty="0" err="1">
                <a:solidFill>
                  <a:schemeClr val="tx1"/>
                </a:solidFill>
              </a:rPr>
              <a:t>PRid</a:t>
            </a:r>
            <a:r>
              <a:rPr lang="en-US" dirty="0">
                <a:solidFill>
                  <a:schemeClr val="tx1"/>
                </a:solidFill>
              </a:rPr>
              <a:t> text NOT NULL UNIQUE, </a:t>
            </a:r>
          </a:p>
          <a:p>
            <a:r>
              <a:rPr lang="en-US" dirty="0">
                <a:solidFill>
                  <a:schemeClr val="tx1"/>
                </a:solidFill>
              </a:rPr>
              <a:t>	</a:t>
            </a:r>
            <a:r>
              <a:rPr lang="en-US" dirty="0" err="1">
                <a:solidFill>
                  <a:schemeClr val="tx1"/>
                </a:solidFill>
              </a:rPr>
              <a:t>PRDescription</a:t>
            </a:r>
            <a:r>
              <a:rPr lang="en-US" dirty="0">
                <a:solidFill>
                  <a:schemeClr val="tx1"/>
                </a:solidFill>
              </a:rPr>
              <a:t> text NOT NULL,  </a:t>
            </a:r>
          </a:p>
          <a:p>
            <a:r>
              <a:rPr lang="en-US" dirty="0">
                <a:solidFill>
                  <a:schemeClr val="tx1"/>
                </a:solidFill>
              </a:rPr>
              <a:t>	PRIMARY KEY (</a:t>
            </a:r>
            <a:r>
              <a:rPr lang="en-US" dirty="0" err="1">
                <a:solidFill>
                  <a:schemeClr val="tx1"/>
                </a:solidFill>
              </a:rPr>
              <a:t>PRid</a:t>
            </a:r>
            <a:r>
              <a:rPr lang="en-US" dirty="0">
                <a:solidFill>
                  <a:schemeClr val="tx1"/>
                </a:solidFill>
              </a:rPr>
              <a:t>)</a:t>
            </a:r>
          </a:p>
          <a:p>
            <a:r>
              <a:rPr lang="en-US" dirty="0">
                <a:solidFill>
                  <a:schemeClr val="tx1"/>
                </a:solidFill>
              </a:rPr>
              <a:t>);Functional Dependencies </a:t>
            </a:r>
            <a:r>
              <a:rPr lang="en-US" dirty="0" err="1">
                <a:solidFill>
                  <a:schemeClr val="tx1"/>
                </a:solidFill>
              </a:rPr>
              <a:t>PRid</a:t>
            </a:r>
            <a:r>
              <a:rPr lang="en-US" dirty="0">
                <a:solidFill>
                  <a:schemeClr val="tx1"/>
                </a:solidFill>
              </a:rPr>
              <a:t>→ </a:t>
            </a:r>
            <a:r>
              <a:rPr lang="en-US" dirty="0" err="1">
                <a:solidFill>
                  <a:schemeClr val="tx1"/>
                </a:solidFill>
              </a:rPr>
              <a:t>PRDescription</a:t>
            </a:r>
            <a:r>
              <a:rPr lang="en-US" dirty="0">
                <a:solidFill>
                  <a:schemeClr val="tx1"/>
                </a:solidFill>
              </a:rPr>
              <a:t>,</a:t>
            </a:r>
          </a:p>
        </p:txBody>
      </p:sp>
      <p:pic>
        <p:nvPicPr>
          <p:cNvPr id="5" name="Picture 4"/>
          <p:cNvPicPr>
            <a:picLocks noChangeAspect="1"/>
          </p:cNvPicPr>
          <p:nvPr/>
        </p:nvPicPr>
        <p:blipFill>
          <a:blip r:embed="rId2"/>
          <a:stretch>
            <a:fillRect/>
          </a:stretch>
        </p:blipFill>
        <p:spPr>
          <a:xfrm>
            <a:off x="6497515" y="1882491"/>
            <a:ext cx="4974636" cy="1507757"/>
          </a:xfrm>
          <a:prstGeom prst="rect">
            <a:avLst/>
          </a:prstGeom>
        </p:spPr>
      </p:pic>
    </p:spTree>
    <p:extLst>
      <p:ext uri="{BB962C8B-B14F-4D97-AF65-F5344CB8AC3E}">
        <p14:creationId xmlns:p14="http://schemas.microsoft.com/office/powerpoint/2010/main" val="146326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Areas</a:t>
            </a:r>
          </a:p>
        </p:txBody>
      </p:sp>
      <p:sp>
        <p:nvSpPr>
          <p:cNvPr id="3" name="Content Placeholder 2"/>
          <p:cNvSpPr>
            <a:spLocks noGrp="1"/>
          </p:cNvSpPr>
          <p:nvPr>
            <p:ph idx="1"/>
          </p:nvPr>
        </p:nvSpPr>
        <p:spPr>
          <a:xfrm>
            <a:off x="684212" y="685800"/>
            <a:ext cx="8534400" cy="4097215"/>
          </a:xfrm>
        </p:spPr>
        <p:txBody>
          <a:bodyPr/>
          <a:lstStyle/>
          <a:p>
            <a:r>
              <a:rPr lang="en-US" dirty="0">
                <a:solidFill>
                  <a:schemeClr val="tx1"/>
                </a:solidFill>
              </a:rPr>
              <a:t>Lists all areas with their attributes and functional </a:t>
            </a:r>
            <a:r>
              <a:rPr lang="en-US" dirty="0" err="1">
                <a:solidFill>
                  <a:schemeClr val="tx1"/>
                </a:solidFill>
              </a:rPr>
              <a:t>depedncies</a:t>
            </a:r>
            <a:endParaRPr lang="en-US" dirty="0">
              <a:solidFill>
                <a:schemeClr val="tx1"/>
              </a:solidFill>
            </a:endParaRPr>
          </a:p>
          <a:p>
            <a:r>
              <a:rPr lang="en-US" dirty="0">
                <a:solidFill>
                  <a:schemeClr val="tx1"/>
                </a:solidFill>
              </a:rPr>
              <a:t>CREATE TABLE Areas (</a:t>
            </a:r>
          </a:p>
          <a:p>
            <a:r>
              <a:rPr lang="en-US" dirty="0">
                <a:solidFill>
                  <a:schemeClr val="tx1"/>
                </a:solidFill>
              </a:rPr>
              <a:t>	Aid text NOT NULL UNIQUE,</a:t>
            </a:r>
          </a:p>
          <a:p>
            <a:r>
              <a:rPr lang="en-US" dirty="0">
                <a:solidFill>
                  <a:schemeClr val="tx1"/>
                </a:solidFill>
              </a:rPr>
              <a:t>	</a:t>
            </a:r>
            <a:r>
              <a:rPr lang="en-US" dirty="0" err="1">
                <a:solidFill>
                  <a:schemeClr val="tx1"/>
                </a:solidFill>
              </a:rPr>
              <a:t>AreaDescription</a:t>
            </a:r>
            <a:r>
              <a:rPr lang="en-US" dirty="0">
                <a:solidFill>
                  <a:schemeClr val="tx1"/>
                </a:solidFill>
              </a:rPr>
              <a:t> text NOT NULL,</a:t>
            </a:r>
          </a:p>
          <a:p>
            <a:r>
              <a:rPr lang="en-US" dirty="0">
                <a:solidFill>
                  <a:schemeClr val="tx1"/>
                </a:solidFill>
              </a:rPr>
              <a:t>	PRIMARY KEY (Aid)</a:t>
            </a:r>
          </a:p>
          <a:p>
            <a:r>
              <a:rPr lang="en-US" dirty="0">
                <a:solidFill>
                  <a:schemeClr val="tx1"/>
                </a:solidFill>
              </a:rPr>
              <a:t>);</a:t>
            </a:r>
          </a:p>
          <a:p>
            <a:r>
              <a:rPr lang="en-US" dirty="0">
                <a:solidFill>
                  <a:schemeClr val="tx1"/>
                </a:solidFill>
              </a:rPr>
              <a:t>Functional Dependencies Aid→ </a:t>
            </a:r>
            <a:r>
              <a:rPr lang="en-US" dirty="0" err="1">
                <a:solidFill>
                  <a:schemeClr val="tx1"/>
                </a:solidFill>
              </a:rPr>
              <a:t>AreaDescription</a:t>
            </a:r>
            <a:endParaRPr lang="en-US" dirty="0">
              <a:solidFill>
                <a:schemeClr val="tx1"/>
              </a:solidFill>
            </a:endParaRPr>
          </a:p>
          <a:p>
            <a:endParaRPr lang="en-US" dirty="0">
              <a:solidFill>
                <a:schemeClr val="tx1"/>
              </a:solidFill>
            </a:endParaRPr>
          </a:p>
        </p:txBody>
      </p:sp>
      <p:pic>
        <p:nvPicPr>
          <p:cNvPr id="4" name="Picture 3"/>
          <p:cNvPicPr>
            <a:picLocks noChangeAspect="1"/>
          </p:cNvPicPr>
          <p:nvPr/>
        </p:nvPicPr>
        <p:blipFill rotWithShape="1">
          <a:blip r:embed="rId2"/>
          <a:srcRect r="13162" b="80139"/>
          <a:stretch/>
        </p:blipFill>
        <p:spPr>
          <a:xfrm>
            <a:off x="7650959" y="1713848"/>
            <a:ext cx="3369466" cy="2555022"/>
          </a:xfrm>
          <a:prstGeom prst="rect">
            <a:avLst/>
          </a:prstGeom>
        </p:spPr>
      </p:pic>
    </p:spTree>
    <p:extLst>
      <p:ext uri="{BB962C8B-B14F-4D97-AF65-F5344CB8AC3E}">
        <p14:creationId xmlns:p14="http://schemas.microsoft.com/office/powerpoint/2010/main" val="290051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Arrested people</a:t>
            </a:r>
          </a:p>
        </p:txBody>
      </p:sp>
      <p:sp>
        <p:nvSpPr>
          <p:cNvPr id="3" name="Content Placeholder 2"/>
          <p:cNvSpPr>
            <a:spLocks noGrp="1"/>
          </p:cNvSpPr>
          <p:nvPr>
            <p:ph idx="1"/>
          </p:nvPr>
        </p:nvSpPr>
        <p:spPr>
          <a:xfrm>
            <a:off x="684212" y="316523"/>
            <a:ext cx="8534400" cy="4528039"/>
          </a:xfrm>
        </p:spPr>
        <p:txBody>
          <a:bodyPr>
            <a:normAutofit fontScale="77500" lnSpcReduction="20000"/>
          </a:bodyPr>
          <a:lstStyle/>
          <a:p>
            <a:r>
              <a:rPr lang="en-US" dirty="0">
                <a:solidFill>
                  <a:schemeClr val="tx1"/>
                </a:solidFill>
              </a:rPr>
              <a:t>Lists all arrested people with their attributes and their functional dependencies</a:t>
            </a:r>
          </a:p>
          <a:p>
            <a:r>
              <a:rPr lang="en-US" dirty="0">
                <a:solidFill>
                  <a:schemeClr val="tx1"/>
                </a:solidFill>
              </a:rPr>
              <a:t>CREATE TABLE </a:t>
            </a:r>
            <a:r>
              <a:rPr lang="en-US" dirty="0" err="1">
                <a:solidFill>
                  <a:schemeClr val="tx1"/>
                </a:solidFill>
              </a:rPr>
              <a:t>Arrestedpeople</a:t>
            </a:r>
            <a:r>
              <a:rPr lang="en-US" dirty="0">
                <a:solidFill>
                  <a:schemeClr val="tx1"/>
                </a:solidFill>
              </a:rPr>
              <a:t> (</a:t>
            </a:r>
          </a:p>
          <a:p>
            <a:r>
              <a:rPr lang="en-US" dirty="0">
                <a:solidFill>
                  <a:schemeClr val="tx1"/>
                </a:solidFill>
              </a:rPr>
              <a:t>	</a:t>
            </a:r>
            <a:r>
              <a:rPr lang="en-US" dirty="0" err="1">
                <a:solidFill>
                  <a:schemeClr val="tx1"/>
                </a:solidFill>
              </a:rPr>
              <a:t>APid</a:t>
            </a:r>
            <a:r>
              <a:rPr lang="en-US" dirty="0">
                <a:solidFill>
                  <a:schemeClr val="tx1"/>
                </a:solidFill>
              </a:rPr>
              <a:t> text NOT NULL UNIQUE,</a:t>
            </a:r>
          </a:p>
          <a:p>
            <a:r>
              <a:rPr lang="en-US" dirty="0">
                <a:solidFill>
                  <a:schemeClr val="tx1"/>
                </a:solidFill>
              </a:rPr>
              <a:t>	Height text NOT NULL,</a:t>
            </a:r>
          </a:p>
          <a:p>
            <a:r>
              <a:rPr lang="en-US" dirty="0">
                <a:solidFill>
                  <a:schemeClr val="tx1"/>
                </a:solidFill>
              </a:rPr>
              <a:t>	Weight text NOT NULL,</a:t>
            </a:r>
          </a:p>
          <a:p>
            <a:r>
              <a:rPr lang="en-US" dirty="0">
                <a:solidFill>
                  <a:schemeClr val="tx1"/>
                </a:solidFill>
              </a:rPr>
              <a:t>	</a:t>
            </a:r>
            <a:r>
              <a:rPr lang="en-US" dirty="0" err="1">
                <a:solidFill>
                  <a:schemeClr val="tx1"/>
                </a:solidFill>
              </a:rPr>
              <a:t>HairColor</a:t>
            </a:r>
            <a:r>
              <a:rPr lang="en-US" dirty="0">
                <a:solidFill>
                  <a:schemeClr val="tx1"/>
                </a:solidFill>
              </a:rPr>
              <a:t> text NOT NULL,</a:t>
            </a:r>
          </a:p>
          <a:p>
            <a:r>
              <a:rPr lang="en-US" dirty="0">
                <a:solidFill>
                  <a:schemeClr val="tx1"/>
                </a:solidFill>
              </a:rPr>
              <a:t>	</a:t>
            </a:r>
            <a:r>
              <a:rPr lang="en-US" dirty="0" err="1">
                <a:solidFill>
                  <a:schemeClr val="tx1"/>
                </a:solidFill>
              </a:rPr>
              <a:t>CEid</a:t>
            </a:r>
            <a:r>
              <a:rPr lang="en-US" dirty="0">
                <a:solidFill>
                  <a:schemeClr val="tx1"/>
                </a:solidFill>
              </a:rPr>
              <a:t> text NOT NULL,</a:t>
            </a:r>
          </a:p>
          <a:p>
            <a:r>
              <a:rPr lang="en-US" dirty="0">
                <a:solidFill>
                  <a:schemeClr val="tx1"/>
                </a:solidFill>
              </a:rPr>
              <a:t>	</a:t>
            </a:r>
            <a:r>
              <a:rPr lang="en-US" dirty="0" err="1">
                <a:solidFill>
                  <a:schemeClr val="tx1"/>
                </a:solidFill>
              </a:rPr>
              <a:t>Pid</a:t>
            </a:r>
            <a:r>
              <a:rPr lang="en-US" dirty="0">
                <a:solidFill>
                  <a:schemeClr val="tx1"/>
                </a:solidFill>
              </a:rPr>
              <a:t> text NOT NULL,</a:t>
            </a:r>
          </a:p>
          <a:p>
            <a:r>
              <a:rPr lang="en-US" dirty="0">
                <a:solidFill>
                  <a:schemeClr val="tx1"/>
                </a:solidFill>
              </a:rPr>
              <a:t>	FOREIGN KEY (</a:t>
            </a:r>
            <a:r>
              <a:rPr lang="en-US" dirty="0" err="1">
                <a:solidFill>
                  <a:schemeClr val="tx1"/>
                </a:solidFill>
              </a:rPr>
              <a:t>CEid</a:t>
            </a:r>
            <a:r>
              <a:rPr lang="en-US" dirty="0">
                <a:solidFill>
                  <a:schemeClr val="tx1"/>
                </a:solidFill>
              </a:rPr>
              <a:t>) REFERENCES cells (</a:t>
            </a:r>
            <a:r>
              <a:rPr lang="en-US" dirty="0" err="1">
                <a:solidFill>
                  <a:schemeClr val="tx1"/>
                </a:solidFill>
              </a:rPr>
              <a:t>CEid</a:t>
            </a:r>
            <a:r>
              <a:rPr lang="en-US" dirty="0">
                <a:solidFill>
                  <a:schemeClr val="tx1"/>
                </a:solidFill>
              </a:rPr>
              <a:t>),</a:t>
            </a:r>
          </a:p>
          <a:p>
            <a:r>
              <a:rPr lang="en-US" dirty="0">
                <a:solidFill>
                  <a:schemeClr val="tx1"/>
                </a:solidFill>
              </a:rPr>
              <a:t>	FOREIGN KEY (</a:t>
            </a:r>
            <a:r>
              <a:rPr lang="en-US" dirty="0" err="1">
                <a:solidFill>
                  <a:schemeClr val="tx1"/>
                </a:solidFill>
              </a:rPr>
              <a:t>Pid</a:t>
            </a:r>
            <a:r>
              <a:rPr lang="en-US" dirty="0">
                <a:solidFill>
                  <a:schemeClr val="tx1"/>
                </a:solidFill>
              </a:rPr>
              <a:t>) REFERENCES people (</a:t>
            </a:r>
            <a:r>
              <a:rPr lang="en-US" dirty="0" err="1">
                <a:solidFill>
                  <a:schemeClr val="tx1"/>
                </a:solidFill>
              </a:rPr>
              <a:t>Pid</a:t>
            </a:r>
            <a:r>
              <a:rPr lang="en-US" dirty="0">
                <a:solidFill>
                  <a:schemeClr val="tx1"/>
                </a:solidFill>
              </a:rPr>
              <a:t>),</a:t>
            </a:r>
          </a:p>
          <a:p>
            <a:r>
              <a:rPr lang="en-US" dirty="0">
                <a:solidFill>
                  <a:schemeClr val="tx1"/>
                </a:solidFill>
              </a:rPr>
              <a:t>	PRIMARY KEY (</a:t>
            </a:r>
            <a:r>
              <a:rPr lang="en-US" dirty="0" err="1">
                <a:solidFill>
                  <a:schemeClr val="tx1"/>
                </a:solidFill>
              </a:rPr>
              <a:t>APid,Pid,CEid</a:t>
            </a:r>
            <a:r>
              <a:rPr lang="en-US" dirty="0">
                <a:solidFill>
                  <a:schemeClr val="tx1"/>
                </a:solidFill>
              </a:rPr>
              <a:t>)</a:t>
            </a:r>
          </a:p>
          <a:p>
            <a:r>
              <a:rPr lang="en-US" dirty="0">
                <a:solidFill>
                  <a:schemeClr val="tx1"/>
                </a:solidFill>
              </a:rPr>
              <a:t>);</a:t>
            </a:r>
          </a:p>
          <a:p>
            <a:r>
              <a:rPr lang="en-US" dirty="0">
                <a:solidFill>
                  <a:schemeClr val="tx1"/>
                </a:solidFill>
              </a:rPr>
              <a:t>Functional Dependencies </a:t>
            </a:r>
            <a:r>
              <a:rPr lang="en-US" dirty="0" err="1">
                <a:solidFill>
                  <a:schemeClr val="tx1"/>
                </a:solidFill>
              </a:rPr>
              <a:t>APid</a:t>
            </a:r>
            <a:r>
              <a:rPr lang="en-US" dirty="0">
                <a:solidFill>
                  <a:schemeClr val="tx1"/>
                </a:solidFill>
              </a:rPr>
              <a:t>→ Height, Weight, </a:t>
            </a:r>
            <a:r>
              <a:rPr lang="en-US" dirty="0" err="1">
                <a:solidFill>
                  <a:schemeClr val="tx1"/>
                </a:solidFill>
              </a:rPr>
              <a:t>HairColor</a:t>
            </a:r>
            <a:r>
              <a:rPr lang="en-US" dirty="0">
                <a:solidFill>
                  <a:schemeClr val="tx1"/>
                </a:solidFill>
              </a:rPr>
              <a:t>, </a:t>
            </a:r>
            <a:r>
              <a:rPr lang="en-US" dirty="0" err="1">
                <a:solidFill>
                  <a:schemeClr val="tx1"/>
                </a:solidFill>
              </a:rPr>
              <a:t>Ceid</a:t>
            </a:r>
            <a:r>
              <a:rPr lang="en-US" dirty="0">
                <a:solidFill>
                  <a:schemeClr val="tx1"/>
                </a:solidFill>
              </a:rPr>
              <a:t>, </a:t>
            </a:r>
            <a:r>
              <a:rPr lang="en-US" dirty="0" err="1">
                <a:solidFill>
                  <a:schemeClr val="tx1"/>
                </a:solidFill>
              </a:rPr>
              <a:t>Pid</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6461628" y="1019742"/>
            <a:ext cx="5017570" cy="2546417"/>
          </a:xfrm>
          <a:prstGeom prst="rect">
            <a:avLst/>
          </a:prstGeom>
        </p:spPr>
      </p:pic>
    </p:spTree>
    <p:extLst>
      <p:ext uri="{BB962C8B-B14F-4D97-AF65-F5344CB8AC3E}">
        <p14:creationId xmlns:p14="http://schemas.microsoft.com/office/powerpoint/2010/main" val="227314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Cells</a:t>
            </a:r>
          </a:p>
        </p:txBody>
      </p:sp>
      <p:sp>
        <p:nvSpPr>
          <p:cNvPr id="3" name="Content Placeholder 2"/>
          <p:cNvSpPr>
            <a:spLocks noGrp="1"/>
          </p:cNvSpPr>
          <p:nvPr>
            <p:ph idx="1"/>
          </p:nvPr>
        </p:nvSpPr>
        <p:spPr/>
        <p:txBody>
          <a:bodyPr>
            <a:normAutofit lnSpcReduction="10000"/>
          </a:bodyPr>
          <a:lstStyle/>
          <a:p>
            <a:r>
              <a:rPr lang="en-US" dirty="0">
                <a:solidFill>
                  <a:schemeClr val="tx1"/>
                </a:solidFill>
              </a:rPr>
              <a:t>Lists all cells within the system and their attributes and functional dependencies</a:t>
            </a:r>
          </a:p>
          <a:p>
            <a:r>
              <a:rPr lang="en-US" dirty="0">
                <a:solidFill>
                  <a:schemeClr val="tx1"/>
                </a:solidFill>
              </a:rPr>
              <a:t>CREATE TABLE cells (</a:t>
            </a:r>
          </a:p>
          <a:p>
            <a:r>
              <a:rPr lang="en-US" dirty="0">
                <a:solidFill>
                  <a:schemeClr val="tx1"/>
                </a:solidFill>
              </a:rPr>
              <a:t>	</a:t>
            </a:r>
            <a:r>
              <a:rPr lang="en-US" dirty="0" err="1">
                <a:solidFill>
                  <a:schemeClr val="tx1"/>
                </a:solidFill>
              </a:rPr>
              <a:t>CEid</a:t>
            </a:r>
            <a:r>
              <a:rPr lang="en-US" dirty="0">
                <a:solidFill>
                  <a:schemeClr val="tx1"/>
                </a:solidFill>
              </a:rPr>
              <a:t> text NOT NULL UNIQUE, </a:t>
            </a:r>
          </a:p>
          <a:p>
            <a:r>
              <a:rPr lang="en-US" dirty="0">
                <a:solidFill>
                  <a:schemeClr val="tx1"/>
                </a:solidFill>
              </a:rPr>
              <a:t>	Aid text NOT NULL, </a:t>
            </a:r>
          </a:p>
          <a:p>
            <a:r>
              <a:rPr lang="en-US" dirty="0">
                <a:solidFill>
                  <a:schemeClr val="tx1"/>
                </a:solidFill>
              </a:rPr>
              <a:t>	FOREIGN KEY (Aid) REFERENCES Areas (Aid), </a:t>
            </a:r>
          </a:p>
          <a:p>
            <a:r>
              <a:rPr lang="en-US" dirty="0">
                <a:solidFill>
                  <a:schemeClr val="tx1"/>
                </a:solidFill>
              </a:rPr>
              <a:t>	PRIMARY KEY (</a:t>
            </a:r>
            <a:r>
              <a:rPr lang="en-US" dirty="0" err="1">
                <a:solidFill>
                  <a:schemeClr val="tx1"/>
                </a:solidFill>
              </a:rPr>
              <a:t>CEid</a:t>
            </a:r>
            <a:r>
              <a:rPr lang="en-US" dirty="0">
                <a:solidFill>
                  <a:schemeClr val="tx1"/>
                </a:solidFill>
              </a:rPr>
              <a:t>, Aid)</a:t>
            </a:r>
          </a:p>
          <a:p>
            <a:r>
              <a:rPr lang="en-US" dirty="0">
                <a:solidFill>
                  <a:schemeClr val="tx1"/>
                </a:solidFill>
              </a:rPr>
              <a:t>);</a:t>
            </a:r>
          </a:p>
          <a:p>
            <a:r>
              <a:rPr lang="en-US" dirty="0">
                <a:solidFill>
                  <a:schemeClr val="tx1"/>
                </a:solidFill>
              </a:rPr>
              <a:t>Functional Dependencies </a:t>
            </a:r>
            <a:r>
              <a:rPr lang="en-US" dirty="0" err="1">
                <a:solidFill>
                  <a:schemeClr val="tx1"/>
                </a:solidFill>
              </a:rPr>
              <a:t>CEid</a:t>
            </a:r>
            <a:r>
              <a:rPr lang="en-US" dirty="0">
                <a:solidFill>
                  <a:schemeClr val="tx1"/>
                </a:solidFill>
              </a:rPr>
              <a:t>→ Aid</a:t>
            </a:r>
          </a:p>
        </p:txBody>
      </p:sp>
      <p:pic>
        <p:nvPicPr>
          <p:cNvPr id="4" name="Picture 3"/>
          <p:cNvPicPr>
            <a:picLocks noChangeAspect="1"/>
          </p:cNvPicPr>
          <p:nvPr/>
        </p:nvPicPr>
        <p:blipFill>
          <a:blip r:embed="rId2"/>
          <a:stretch>
            <a:fillRect/>
          </a:stretch>
        </p:blipFill>
        <p:spPr>
          <a:xfrm>
            <a:off x="7599437" y="1320569"/>
            <a:ext cx="3238349" cy="2345728"/>
          </a:xfrm>
          <a:prstGeom prst="rect">
            <a:avLst/>
          </a:prstGeom>
        </p:spPr>
      </p:pic>
    </p:spTree>
    <p:extLst>
      <p:ext uri="{BB962C8B-B14F-4D97-AF65-F5344CB8AC3E}">
        <p14:creationId xmlns:p14="http://schemas.microsoft.com/office/powerpoint/2010/main" val="1599575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Cases</a:t>
            </a:r>
          </a:p>
        </p:txBody>
      </p:sp>
      <p:sp>
        <p:nvSpPr>
          <p:cNvPr id="3" name="Content Placeholder 2"/>
          <p:cNvSpPr>
            <a:spLocks noGrp="1"/>
          </p:cNvSpPr>
          <p:nvPr>
            <p:ph idx="1"/>
          </p:nvPr>
        </p:nvSpPr>
        <p:spPr>
          <a:xfrm>
            <a:off x="684212" y="386862"/>
            <a:ext cx="8534400" cy="4624753"/>
          </a:xfrm>
        </p:spPr>
        <p:txBody>
          <a:bodyPr>
            <a:normAutofit fontScale="92500" lnSpcReduction="10000"/>
          </a:bodyPr>
          <a:lstStyle/>
          <a:p>
            <a:r>
              <a:rPr lang="en-US" dirty="0">
                <a:solidFill>
                  <a:schemeClr val="tx1"/>
                </a:solidFill>
              </a:rPr>
              <a:t>Lists all cases within the system with their attributes and functional dependencies</a:t>
            </a:r>
          </a:p>
          <a:p>
            <a:r>
              <a:rPr lang="en-US" dirty="0">
                <a:solidFill>
                  <a:schemeClr val="tx1"/>
                </a:solidFill>
              </a:rPr>
              <a:t>CREATE TABLE Cases (</a:t>
            </a:r>
          </a:p>
          <a:p>
            <a:r>
              <a:rPr lang="en-US" dirty="0">
                <a:solidFill>
                  <a:schemeClr val="tx1"/>
                </a:solidFill>
              </a:rPr>
              <a:t>	Cid text NOT NULL UNIQUE, </a:t>
            </a:r>
          </a:p>
          <a:p>
            <a:r>
              <a:rPr lang="en-US" dirty="0">
                <a:solidFill>
                  <a:schemeClr val="tx1"/>
                </a:solidFill>
              </a:rPr>
              <a:t>	Offense text NOT NULL, </a:t>
            </a:r>
          </a:p>
          <a:p>
            <a:r>
              <a:rPr lang="en-US" dirty="0">
                <a:solidFill>
                  <a:schemeClr val="tx1"/>
                </a:solidFill>
              </a:rPr>
              <a:t>	Penalty text NOT NULL, </a:t>
            </a:r>
          </a:p>
          <a:p>
            <a:r>
              <a:rPr lang="en-US" dirty="0">
                <a:solidFill>
                  <a:schemeClr val="tx1"/>
                </a:solidFill>
              </a:rPr>
              <a:t>	</a:t>
            </a:r>
            <a:r>
              <a:rPr lang="en-US" dirty="0" err="1">
                <a:solidFill>
                  <a:schemeClr val="tx1"/>
                </a:solidFill>
              </a:rPr>
              <a:t>DateOfOffense</a:t>
            </a:r>
            <a:r>
              <a:rPr lang="en-US" dirty="0">
                <a:solidFill>
                  <a:schemeClr val="tx1"/>
                </a:solidFill>
              </a:rPr>
              <a:t> text NOT NULL, </a:t>
            </a:r>
          </a:p>
          <a:p>
            <a:r>
              <a:rPr lang="en-US" dirty="0">
                <a:solidFill>
                  <a:schemeClr val="tx1"/>
                </a:solidFill>
              </a:rPr>
              <a:t>	</a:t>
            </a:r>
            <a:r>
              <a:rPr lang="en-US" dirty="0" err="1">
                <a:solidFill>
                  <a:schemeClr val="tx1"/>
                </a:solidFill>
              </a:rPr>
              <a:t>PlaceOfOffense</a:t>
            </a:r>
            <a:r>
              <a:rPr lang="en-US" dirty="0">
                <a:solidFill>
                  <a:schemeClr val="tx1"/>
                </a:solidFill>
              </a:rPr>
              <a:t> text NOT NULL, </a:t>
            </a:r>
          </a:p>
          <a:p>
            <a:r>
              <a:rPr lang="en-US" dirty="0">
                <a:solidFill>
                  <a:schemeClr val="tx1"/>
                </a:solidFill>
              </a:rPr>
              <a:t>	PRIMARY KEY (Cid)</a:t>
            </a:r>
          </a:p>
          <a:p>
            <a:r>
              <a:rPr lang="en-US" dirty="0">
                <a:solidFill>
                  <a:schemeClr val="tx1"/>
                </a:solidFill>
              </a:rPr>
              <a:t>); Functional Dependencies Cid→ Offense, Penalty, </a:t>
            </a:r>
            <a:r>
              <a:rPr lang="en-US" dirty="0" err="1">
                <a:solidFill>
                  <a:schemeClr val="tx1"/>
                </a:solidFill>
              </a:rPr>
              <a:t>DateOfOffense</a:t>
            </a:r>
            <a:r>
              <a:rPr lang="en-US" dirty="0">
                <a:solidFill>
                  <a:schemeClr val="tx1"/>
                </a:solidFill>
              </a:rPr>
              <a:t>, </a:t>
            </a:r>
            <a:r>
              <a:rPr lang="en-US" dirty="0" err="1">
                <a:solidFill>
                  <a:schemeClr val="tx1"/>
                </a:solidFill>
              </a:rPr>
              <a:t>PlaceOfOffense</a:t>
            </a:r>
            <a:endParaRPr lang="en-US" dirty="0">
              <a:solidFill>
                <a:schemeClr val="tx1"/>
              </a:solidFill>
            </a:endParaRPr>
          </a:p>
          <a:p>
            <a:r>
              <a:rPr lang="en-US" dirty="0">
                <a:solidFill>
                  <a:schemeClr val="tx1"/>
                </a:solidFill>
              </a:rPr>
              <a:t>Sample data on next page</a:t>
            </a:r>
          </a:p>
        </p:txBody>
      </p:sp>
    </p:spTree>
    <p:extLst>
      <p:ext uri="{BB962C8B-B14F-4D97-AF65-F5344CB8AC3E}">
        <p14:creationId xmlns:p14="http://schemas.microsoft.com/office/powerpoint/2010/main" val="362751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026586" y="1424354"/>
            <a:ext cx="9669808" cy="2633296"/>
          </a:xfrm>
        </p:spPr>
      </p:pic>
    </p:spTree>
    <p:extLst>
      <p:ext uri="{BB962C8B-B14F-4D97-AF65-F5344CB8AC3E}">
        <p14:creationId xmlns:p14="http://schemas.microsoft.com/office/powerpoint/2010/main" val="50921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a:t>
            </a:r>
          </a:p>
        </p:txBody>
      </p:sp>
      <p:sp>
        <p:nvSpPr>
          <p:cNvPr id="3" name="Content Placeholder 2"/>
          <p:cNvSpPr>
            <a:spLocks noGrp="1"/>
          </p:cNvSpPr>
          <p:nvPr>
            <p:ph idx="1"/>
          </p:nvPr>
        </p:nvSpPr>
        <p:spPr>
          <a:xfrm>
            <a:off x="684212" y="404446"/>
            <a:ext cx="8534400" cy="4404946"/>
          </a:xfrm>
        </p:spPr>
        <p:txBody>
          <a:bodyPr>
            <a:normAutofit fontScale="92500" lnSpcReduction="20000"/>
          </a:bodyPr>
          <a:lstStyle/>
          <a:p>
            <a:r>
              <a:rPr lang="en-US" dirty="0">
                <a:solidFill>
                  <a:schemeClr val="tx1"/>
                </a:solidFill>
              </a:rPr>
              <a:t>Lists all pieces of evidence within the system with their attributes and functional dependencies</a:t>
            </a:r>
          </a:p>
          <a:p>
            <a:r>
              <a:rPr lang="en-US" dirty="0">
                <a:solidFill>
                  <a:schemeClr val="tx1"/>
                </a:solidFill>
              </a:rPr>
              <a:t>CREATE TABLE Evidence (</a:t>
            </a:r>
          </a:p>
          <a:p>
            <a:r>
              <a:rPr lang="en-US" dirty="0">
                <a:solidFill>
                  <a:schemeClr val="tx1"/>
                </a:solidFill>
              </a:rPr>
              <a:t>	</a:t>
            </a:r>
            <a:r>
              <a:rPr lang="en-US" dirty="0" err="1">
                <a:solidFill>
                  <a:schemeClr val="tx1"/>
                </a:solidFill>
              </a:rPr>
              <a:t>EVid</a:t>
            </a:r>
            <a:r>
              <a:rPr lang="en-US" dirty="0">
                <a:solidFill>
                  <a:schemeClr val="tx1"/>
                </a:solidFill>
              </a:rPr>
              <a:t> text NOT NULL UNIQUE, </a:t>
            </a:r>
          </a:p>
          <a:p>
            <a:r>
              <a:rPr lang="en-US" dirty="0">
                <a:solidFill>
                  <a:schemeClr val="tx1"/>
                </a:solidFill>
              </a:rPr>
              <a:t>	</a:t>
            </a:r>
            <a:r>
              <a:rPr lang="en-US" dirty="0" err="1">
                <a:solidFill>
                  <a:schemeClr val="tx1"/>
                </a:solidFill>
              </a:rPr>
              <a:t>TypeOfEvidence</a:t>
            </a:r>
            <a:r>
              <a:rPr lang="en-US" dirty="0">
                <a:solidFill>
                  <a:schemeClr val="tx1"/>
                </a:solidFill>
              </a:rPr>
              <a:t> text NOT NULL, </a:t>
            </a:r>
          </a:p>
          <a:p>
            <a:r>
              <a:rPr lang="en-US" dirty="0">
                <a:solidFill>
                  <a:schemeClr val="tx1"/>
                </a:solidFill>
              </a:rPr>
              <a:t>	Description text NOT NULL, </a:t>
            </a:r>
          </a:p>
          <a:p>
            <a:r>
              <a:rPr lang="en-US" dirty="0">
                <a:solidFill>
                  <a:schemeClr val="tx1"/>
                </a:solidFill>
              </a:rPr>
              <a:t>	Cid text NOT NULL, </a:t>
            </a:r>
          </a:p>
          <a:p>
            <a:r>
              <a:rPr lang="en-US" dirty="0">
                <a:solidFill>
                  <a:schemeClr val="tx1"/>
                </a:solidFill>
              </a:rPr>
              <a:t>	FOREIGN KEY (Cid) REFERENCES Cases (Cid), </a:t>
            </a:r>
          </a:p>
          <a:p>
            <a:r>
              <a:rPr lang="en-US" dirty="0">
                <a:solidFill>
                  <a:schemeClr val="tx1"/>
                </a:solidFill>
              </a:rPr>
              <a:t>	PRIMARY KEY (</a:t>
            </a:r>
            <a:r>
              <a:rPr lang="en-US" dirty="0" err="1">
                <a:solidFill>
                  <a:schemeClr val="tx1"/>
                </a:solidFill>
              </a:rPr>
              <a:t>EVid</a:t>
            </a:r>
            <a:r>
              <a:rPr lang="en-US" dirty="0">
                <a:solidFill>
                  <a:schemeClr val="tx1"/>
                </a:solidFill>
              </a:rPr>
              <a:t>, Cid) </a:t>
            </a:r>
          </a:p>
          <a:p>
            <a:r>
              <a:rPr lang="en-US" dirty="0">
                <a:solidFill>
                  <a:schemeClr val="tx1"/>
                </a:solidFill>
              </a:rPr>
              <a:t>);</a:t>
            </a:r>
          </a:p>
          <a:p>
            <a:r>
              <a:rPr lang="en-US" dirty="0">
                <a:solidFill>
                  <a:schemeClr val="tx1"/>
                </a:solidFill>
              </a:rPr>
              <a:t>Functional Dependencies </a:t>
            </a:r>
            <a:r>
              <a:rPr lang="en-US" dirty="0" err="1">
                <a:solidFill>
                  <a:schemeClr val="tx1"/>
                </a:solidFill>
              </a:rPr>
              <a:t>EVid</a:t>
            </a:r>
            <a:r>
              <a:rPr lang="en-US" dirty="0">
                <a:solidFill>
                  <a:schemeClr val="tx1"/>
                </a:solidFill>
              </a:rPr>
              <a:t>→ </a:t>
            </a:r>
            <a:r>
              <a:rPr lang="en-US" dirty="0" err="1">
                <a:solidFill>
                  <a:schemeClr val="tx1"/>
                </a:solidFill>
              </a:rPr>
              <a:t>TypeOfEvidence</a:t>
            </a:r>
            <a:r>
              <a:rPr lang="en-US" dirty="0">
                <a:solidFill>
                  <a:schemeClr val="tx1"/>
                </a:solidFill>
              </a:rPr>
              <a:t>, Description, Cid</a:t>
            </a:r>
          </a:p>
          <a:p>
            <a:r>
              <a:rPr lang="en-US" dirty="0">
                <a:solidFill>
                  <a:schemeClr val="tx1"/>
                </a:solidFill>
              </a:rPr>
              <a:t>Sample data on next page</a:t>
            </a:r>
          </a:p>
        </p:txBody>
      </p:sp>
    </p:spTree>
    <p:extLst>
      <p:ext uri="{BB962C8B-B14F-4D97-AF65-F5344CB8AC3E}">
        <p14:creationId xmlns:p14="http://schemas.microsoft.com/office/powerpoint/2010/main" val="360360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7894"/>
            <a:ext cx="8534400" cy="1507067"/>
          </a:xfrm>
        </p:spPr>
        <p:txBody>
          <a:bodyPr/>
          <a:lstStyle/>
          <a:p>
            <a:r>
              <a:rPr lang="en-US" dirty="0"/>
              <a:t>Table of Contents</a:t>
            </a:r>
          </a:p>
        </p:txBody>
      </p:sp>
      <p:sp>
        <p:nvSpPr>
          <p:cNvPr id="3" name="Content Placeholder 2"/>
          <p:cNvSpPr>
            <a:spLocks noGrp="1"/>
          </p:cNvSpPr>
          <p:nvPr>
            <p:ph idx="1"/>
          </p:nvPr>
        </p:nvSpPr>
        <p:spPr>
          <a:xfrm>
            <a:off x="684212" y="1694961"/>
            <a:ext cx="8534400" cy="4336562"/>
          </a:xfrm>
        </p:spPr>
        <p:txBody>
          <a:bodyPr>
            <a:normAutofit lnSpcReduction="10000"/>
          </a:bodyPr>
          <a:lstStyle/>
          <a:p>
            <a:r>
              <a:rPr lang="en-US" dirty="0">
                <a:solidFill>
                  <a:schemeClr val="tx1"/>
                </a:solidFill>
              </a:rPr>
              <a:t>Executive Summary 					page 3</a:t>
            </a:r>
          </a:p>
          <a:p>
            <a:r>
              <a:rPr lang="en-US" dirty="0">
                <a:solidFill>
                  <a:schemeClr val="tx1"/>
                </a:solidFill>
              </a:rPr>
              <a:t>Entity relation diagram					page 4</a:t>
            </a:r>
          </a:p>
          <a:p>
            <a:r>
              <a:rPr lang="en-US" dirty="0">
                <a:solidFill>
                  <a:schemeClr val="tx1"/>
                </a:solidFill>
              </a:rPr>
              <a:t>Tables									page 5</a:t>
            </a:r>
          </a:p>
          <a:p>
            <a:r>
              <a:rPr lang="en-US" dirty="0">
                <a:solidFill>
                  <a:schemeClr val="tx1"/>
                </a:solidFill>
              </a:rPr>
              <a:t>Views									page 23</a:t>
            </a:r>
          </a:p>
          <a:p>
            <a:r>
              <a:rPr lang="en-US" dirty="0">
                <a:solidFill>
                  <a:schemeClr val="tx1"/>
                </a:solidFill>
              </a:rPr>
              <a:t>Reports									page 26</a:t>
            </a:r>
          </a:p>
          <a:p>
            <a:r>
              <a:rPr lang="en-US" dirty="0">
                <a:solidFill>
                  <a:schemeClr val="tx1"/>
                </a:solidFill>
              </a:rPr>
              <a:t>Stored Procedure						page 30</a:t>
            </a:r>
          </a:p>
          <a:p>
            <a:r>
              <a:rPr lang="en-US" dirty="0">
                <a:solidFill>
                  <a:schemeClr val="tx1"/>
                </a:solidFill>
              </a:rPr>
              <a:t>Trigger									page 31</a:t>
            </a:r>
          </a:p>
          <a:p>
            <a:r>
              <a:rPr lang="en-US" dirty="0">
                <a:solidFill>
                  <a:schemeClr val="tx1"/>
                </a:solidFill>
              </a:rPr>
              <a:t>Security									page 32</a:t>
            </a:r>
          </a:p>
          <a:p>
            <a:r>
              <a:rPr lang="en-US" dirty="0">
                <a:solidFill>
                  <a:schemeClr val="tx1"/>
                </a:solidFill>
              </a:rPr>
              <a:t>Notes									page 33</a:t>
            </a:r>
          </a:p>
          <a:p>
            <a:r>
              <a:rPr lang="en-US" dirty="0">
                <a:solidFill>
                  <a:schemeClr val="tx1"/>
                </a:solidFill>
              </a:rPr>
              <a:t>Issues, and future considerations		page 34</a:t>
            </a:r>
          </a:p>
        </p:txBody>
      </p:sp>
    </p:spTree>
    <p:extLst>
      <p:ext uri="{BB962C8B-B14F-4D97-AF65-F5344CB8AC3E}">
        <p14:creationId xmlns:p14="http://schemas.microsoft.com/office/powerpoint/2010/main" val="2064585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96884" y="1239626"/>
            <a:ext cx="11139166" cy="1920134"/>
          </a:xfrm>
        </p:spPr>
      </p:pic>
    </p:spTree>
    <p:extLst>
      <p:ext uri="{BB962C8B-B14F-4D97-AF65-F5344CB8AC3E}">
        <p14:creationId xmlns:p14="http://schemas.microsoft.com/office/powerpoint/2010/main" val="16047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Patrol teams</a:t>
            </a:r>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Lists all patrol teams and their attributes within the database and their functional dependencies </a:t>
            </a:r>
          </a:p>
          <a:p>
            <a:r>
              <a:rPr lang="en-US" dirty="0">
                <a:solidFill>
                  <a:schemeClr val="tx1"/>
                </a:solidFill>
              </a:rPr>
              <a:t>CREATE TABLE </a:t>
            </a:r>
            <a:r>
              <a:rPr lang="en-US" dirty="0" err="1">
                <a:solidFill>
                  <a:schemeClr val="tx1"/>
                </a:solidFill>
              </a:rPr>
              <a:t>PatrolTeams</a:t>
            </a:r>
            <a:r>
              <a:rPr lang="en-US" dirty="0">
                <a:solidFill>
                  <a:schemeClr val="tx1"/>
                </a:solidFill>
              </a:rPr>
              <a:t> (</a:t>
            </a:r>
          </a:p>
          <a:p>
            <a:r>
              <a:rPr lang="en-US" dirty="0">
                <a:solidFill>
                  <a:schemeClr val="tx1"/>
                </a:solidFill>
              </a:rPr>
              <a:t>	</a:t>
            </a:r>
            <a:r>
              <a:rPr lang="en-US" dirty="0" err="1">
                <a:solidFill>
                  <a:schemeClr val="tx1"/>
                </a:solidFill>
              </a:rPr>
              <a:t>Oid</a:t>
            </a:r>
            <a:r>
              <a:rPr lang="en-US" dirty="0">
                <a:solidFill>
                  <a:schemeClr val="tx1"/>
                </a:solidFill>
              </a:rPr>
              <a:t> text NOT NULL,</a:t>
            </a:r>
          </a:p>
          <a:p>
            <a:r>
              <a:rPr lang="en-US" dirty="0">
                <a:solidFill>
                  <a:schemeClr val="tx1"/>
                </a:solidFill>
              </a:rPr>
              <a:t>	</a:t>
            </a:r>
            <a:r>
              <a:rPr lang="en-US" dirty="0" err="1">
                <a:solidFill>
                  <a:schemeClr val="tx1"/>
                </a:solidFill>
              </a:rPr>
              <a:t>PRid</a:t>
            </a:r>
            <a:r>
              <a:rPr lang="en-US" dirty="0">
                <a:solidFill>
                  <a:schemeClr val="tx1"/>
                </a:solidFill>
              </a:rPr>
              <a:t> text NOT NULL,</a:t>
            </a:r>
          </a:p>
          <a:p>
            <a:r>
              <a:rPr lang="en-US" dirty="0">
                <a:solidFill>
                  <a:schemeClr val="tx1"/>
                </a:solidFill>
              </a:rPr>
              <a:t>	FOREIGN KEY (</a:t>
            </a:r>
            <a:r>
              <a:rPr lang="en-US" dirty="0" err="1">
                <a:solidFill>
                  <a:schemeClr val="tx1"/>
                </a:solidFill>
              </a:rPr>
              <a:t>Oid</a:t>
            </a:r>
            <a:r>
              <a:rPr lang="en-US" dirty="0">
                <a:solidFill>
                  <a:schemeClr val="tx1"/>
                </a:solidFill>
              </a:rPr>
              <a:t>) REFERENCES Officers (</a:t>
            </a:r>
            <a:r>
              <a:rPr lang="en-US" dirty="0" err="1">
                <a:solidFill>
                  <a:schemeClr val="tx1"/>
                </a:solidFill>
              </a:rPr>
              <a:t>Oid</a:t>
            </a:r>
            <a:r>
              <a:rPr lang="en-US" dirty="0">
                <a:solidFill>
                  <a:schemeClr val="tx1"/>
                </a:solidFill>
              </a:rPr>
              <a:t>),</a:t>
            </a:r>
          </a:p>
          <a:p>
            <a:r>
              <a:rPr lang="en-US" dirty="0">
                <a:solidFill>
                  <a:schemeClr val="tx1"/>
                </a:solidFill>
              </a:rPr>
              <a:t>	FOREIGN KEY (</a:t>
            </a:r>
            <a:r>
              <a:rPr lang="en-US" dirty="0" err="1">
                <a:solidFill>
                  <a:schemeClr val="tx1"/>
                </a:solidFill>
              </a:rPr>
              <a:t>PRid</a:t>
            </a:r>
            <a:r>
              <a:rPr lang="en-US" dirty="0">
                <a:solidFill>
                  <a:schemeClr val="tx1"/>
                </a:solidFill>
              </a:rPr>
              <a:t>) REFERENCES </a:t>
            </a:r>
            <a:r>
              <a:rPr lang="en-US" dirty="0" err="1">
                <a:solidFill>
                  <a:schemeClr val="tx1"/>
                </a:solidFill>
              </a:rPr>
              <a:t>PatrolRoutes</a:t>
            </a:r>
            <a:r>
              <a:rPr lang="en-US" dirty="0">
                <a:solidFill>
                  <a:schemeClr val="tx1"/>
                </a:solidFill>
              </a:rPr>
              <a:t>(</a:t>
            </a:r>
            <a:r>
              <a:rPr lang="en-US" dirty="0" err="1">
                <a:solidFill>
                  <a:schemeClr val="tx1"/>
                </a:solidFill>
              </a:rPr>
              <a:t>PRid</a:t>
            </a:r>
            <a:r>
              <a:rPr lang="en-US" dirty="0">
                <a:solidFill>
                  <a:schemeClr val="tx1"/>
                </a:solidFill>
              </a:rPr>
              <a:t>),</a:t>
            </a:r>
          </a:p>
          <a:p>
            <a:r>
              <a:rPr lang="en-US" dirty="0">
                <a:solidFill>
                  <a:schemeClr val="tx1"/>
                </a:solidFill>
              </a:rPr>
              <a:t>	PRIMARY KEY (</a:t>
            </a:r>
            <a:r>
              <a:rPr lang="en-US" dirty="0" err="1">
                <a:solidFill>
                  <a:schemeClr val="tx1"/>
                </a:solidFill>
              </a:rPr>
              <a:t>Oid</a:t>
            </a:r>
            <a:r>
              <a:rPr lang="en-US" dirty="0">
                <a:solidFill>
                  <a:schemeClr val="tx1"/>
                </a:solidFill>
              </a:rPr>
              <a:t>, </a:t>
            </a:r>
            <a:r>
              <a:rPr lang="en-US" dirty="0" err="1">
                <a:solidFill>
                  <a:schemeClr val="tx1"/>
                </a:solidFill>
              </a:rPr>
              <a:t>PRid</a:t>
            </a:r>
            <a:r>
              <a:rPr lang="en-US" dirty="0">
                <a:solidFill>
                  <a:schemeClr val="tx1"/>
                </a:solidFill>
              </a:rPr>
              <a:t>)</a:t>
            </a:r>
          </a:p>
          <a:p>
            <a:r>
              <a:rPr lang="en-US" dirty="0">
                <a:solidFill>
                  <a:schemeClr val="tx1"/>
                </a:solidFill>
              </a:rPr>
              <a:t>);</a:t>
            </a:r>
          </a:p>
          <a:p>
            <a:r>
              <a:rPr lang="en-US" dirty="0">
                <a:solidFill>
                  <a:schemeClr val="tx1"/>
                </a:solidFill>
              </a:rPr>
              <a:t>Functional Dependencies </a:t>
            </a:r>
            <a:r>
              <a:rPr lang="en-US" dirty="0" err="1">
                <a:solidFill>
                  <a:schemeClr val="tx1"/>
                </a:solidFill>
              </a:rPr>
              <a:t>PRid→Oid</a:t>
            </a:r>
            <a:endParaRPr lang="en-US" dirty="0">
              <a:solidFill>
                <a:schemeClr val="tx1"/>
              </a:solidFill>
            </a:endParaRPr>
          </a:p>
          <a:p>
            <a:endParaRPr lang="en-US" dirty="0"/>
          </a:p>
        </p:txBody>
      </p:sp>
      <p:pic>
        <p:nvPicPr>
          <p:cNvPr id="4" name="Picture 3"/>
          <p:cNvPicPr>
            <a:picLocks noChangeAspect="1"/>
          </p:cNvPicPr>
          <p:nvPr/>
        </p:nvPicPr>
        <p:blipFill>
          <a:blip r:embed="rId2"/>
          <a:stretch>
            <a:fillRect/>
          </a:stretch>
        </p:blipFill>
        <p:spPr>
          <a:xfrm>
            <a:off x="8134715" y="1143796"/>
            <a:ext cx="2565523" cy="4316317"/>
          </a:xfrm>
          <a:prstGeom prst="rect">
            <a:avLst/>
          </a:prstGeom>
        </p:spPr>
      </p:pic>
    </p:spTree>
    <p:extLst>
      <p:ext uri="{BB962C8B-B14F-4D97-AF65-F5344CB8AC3E}">
        <p14:creationId xmlns:p14="http://schemas.microsoft.com/office/powerpoint/2010/main" val="173476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People</a:t>
            </a:r>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Lists all case people and their attributes and functional dependencies</a:t>
            </a:r>
          </a:p>
          <a:p>
            <a:r>
              <a:rPr lang="en-US" dirty="0">
                <a:solidFill>
                  <a:schemeClr val="tx1"/>
                </a:solidFill>
              </a:rPr>
              <a:t>CREATE TABLE </a:t>
            </a:r>
            <a:r>
              <a:rPr lang="en-US" dirty="0" err="1">
                <a:solidFill>
                  <a:schemeClr val="tx1"/>
                </a:solidFill>
              </a:rPr>
              <a:t>CasePeople</a:t>
            </a:r>
            <a:r>
              <a:rPr lang="en-US" dirty="0">
                <a:solidFill>
                  <a:schemeClr val="tx1"/>
                </a:solidFill>
              </a:rPr>
              <a:t> (</a:t>
            </a:r>
          </a:p>
          <a:p>
            <a:r>
              <a:rPr lang="en-US" dirty="0">
                <a:solidFill>
                  <a:schemeClr val="tx1"/>
                </a:solidFill>
              </a:rPr>
              <a:t>	Cid text NOT NULL,</a:t>
            </a:r>
          </a:p>
          <a:p>
            <a:r>
              <a:rPr lang="en-US" dirty="0">
                <a:solidFill>
                  <a:schemeClr val="tx1"/>
                </a:solidFill>
              </a:rPr>
              <a:t>	</a:t>
            </a:r>
            <a:r>
              <a:rPr lang="en-US" dirty="0" err="1">
                <a:solidFill>
                  <a:schemeClr val="tx1"/>
                </a:solidFill>
              </a:rPr>
              <a:t>APid</a:t>
            </a:r>
            <a:r>
              <a:rPr lang="en-US" dirty="0">
                <a:solidFill>
                  <a:schemeClr val="tx1"/>
                </a:solidFill>
              </a:rPr>
              <a:t> text NOT NULL,</a:t>
            </a:r>
          </a:p>
          <a:p>
            <a:r>
              <a:rPr lang="en-US" dirty="0">
                <a:solidFill>
                  <a:schemeClr val="tx1"/>
                </a:solidFill>
              </a:rPr>
              <a:t>	FOREIGN KEY (Cid) REFERENCES Cases (Cid),</a:t>
            </a:r>
          </a:p>
          <a:p>
            <a:r>
              <a:rPr lang="en-US" dirty="0">
                <a:solidFill>
                  <a:schemeClr val="tx1"/>
                </a:solidFill>
              </a:rPr>
              <a:t>	FOREIGN KEY (</a:t>
            </a:r>
            <a:r>
              <a:rPr lang="en-US" dirty="0" err="1">
                <a:solidFill>
                  <a:schemeClr val="tx1"/>
                </a:solidFill>
              </a:rPr>
              <a:t>APid</a:t>
            </a:r>
            <a:r>
              <a:rPr lang="en-US" dirty="0">
                <a:solidFill>
                  <a:schemeClr val="tx1"/>
                </a:solidFill>
              </a:rPr>
              <a:t>) REFERENCES </a:t>
            </a:r>
            <a:r>
              <a:rPr lang="en-US" dirty="0" err="1">
                <a:solidFill>
                  <a:schemeClr val="tx1"/>
                </a:solidFill>
              </a:rPr>
              <a:t>ArresedPeople</a:t>
            </a:r>
            <a:r>
              <a:rPr lang="en-US" dirty="0">
                <a:solidFill>
                  <a:schemeClr val="tx1"/>
                </a:solidFill>
              </a:rPr>
              <a:t> (</a:t>
            </a:r>
            <a:r>
              <a:rPr lang="en-US" dirty="0" err="1">
                <a:solidFill>
                  <a:schemeClr val="tx1"/>
                </a:solidFill>
              </a:rPr>
              <a:t>APid</a:t>
            </a:r>
            <a:r>
              <a:rPr lang="en-US" dirty="0">
                <a:solidFill>
                  <a:schemeClr val="tx1"/>
                </a:solidFill>
              </a:rPr>
              <a:t>),</a:t>
            </a:r>
          </a:p>
          <a:p>
            <a:r>
              <a:rPr lang="en-US" dirty="0">
                <a:solidFill>
                  <a:schemeClr val="tx1"/>
                </a:solidFill>
              </a:rPr>
              <a:t>	PRIMARY KEY (Cid, </a:t>
            </a:r>
            <a:r>
              <a:rPr lang="en-US" dirty="0" err="1">
                <a:solidFill>
                  <a:schemeClr val="tx1"/>
                </a:solidFill>
              </a:rPr>
              <a:t>APid</a:t>
            </a:r>
            <a:r>
              <a:rPr lang="en-US" dirty="0">
                <a:solidFill>
                  <a:schemeClr val="tx1"/>
                </a:solidFill>
              </a:rPr>
              <a:t>)</a:t>
            </a:r>
          </a:p>
          <a:p>
            <a:r>
              <a:rPr lang="en-US" dirty="0">
                <a:solidFill>
                  <a:schemeClr val="tx1"/>
                </a:solidFill>
              </a:rPr>
              <a:t>);</a:t>
            </a:r>
          </a:p>
          <a:p>
            <a:r>
              <a:rPr lang="en-US" dirty="0">
                <a:solidFill>
                  <a:schemeClr val="tx1"/>
                </a:solidFill>
              </a:rPr>
              <a:t>Functional Dependencies </a:t>
            </a:r>
            <a:r>
              <a:rPr lang="en-US" dirty="0" err="1">
                <a:solidFill>
                  <a:schemeClr val="tx1"/>
                </a:solidFill>
              </a:rPr>
              <a:t>Cid→APid</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8389571" y="980984"/>
            <a:ext cx="2222744" cy="4130098"/>
          </a:xfrm>
          <a:prstGeom prst="rect">
            <a:avLst/>
          </a:prstGeom>
        </p:spPr>
      </p:pic>
    </p:spTree>
    <p:extLst>
      <p:ext uri="{BB962C8B-B14F-4D97-AF65-F5344CB8AC3E}">
        <p14:creationId xmlns:p14="http://schemas.microsoft.com/office/powerpoint/2010/main" val="2898033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Arrested Suspects</a:t>
            </a:r>
          </a:p>
        </p:txBody>
      </p:sp>
      <p:sp>
        <p:nvSpPr>
          <p:cNvPr id="3" name="Content Placeholder 2"/>
          <p:cNvSpPr>
            <a:spLocks noGrp="1"/>
          </p:cNvSpPr>
          <p:nvPr>
            <p:ph idx="1"/>
          </p:nvPr>
        </p:nvSpPr>
        <p:spPr/>
        <p:txBody>
          <a:bodyPr>
            <a:normAutofit lnSpcReduction="10000"/>
          </a:bodyPr>
          <a:lstStyle/>
          <a:p>
            <a:pPr marL="0" indent="0">
              <a:buNone/>
            </a:pPr>
            <a:r>
              <a:rPr lang="en-US" dirty="0">
                <a:solidFill>
                  <a:schemeClr val="tx1"/>
                </a:solidFill>
              </a:rPr>
              <a:t>This view creates a table that puts the names of arrested people with their cell numbers making it easy keep track of arrested people</a:t>
            </a:r>
          </a:p>
          <a:p>
            <a:pPr marL="0" indent="0">
              <a:buNone/>
            </a:pPr>
            <a:r>
              <a:rPr lang="en-US" dirty="0">
                <a:solidFill>
                  <a:schemeClr val="tx1"/>
                </a:solidFill>
              </a:rPr>
              <a:t>Create View </a:t>
            </a:r>
            <a:r>
              <a:rPr lang="en-US" dirty="0" err="1">
                <a:solidFill>
                  <a:schemeClr val="tx1"/>
                </a:solidFill>
              </a:rPr>
              <a:t>ArrestedSuspects</a:t>
            </a:r>
            <a:r>
              <a:rPr lang="en-US" dirty="0">
                <a:solidFill>
                  <a:schemeClr val="tx1"/>
                </a:solidFill>
              </a:rPr>
              <a:t> AS </a:t>
            </a:r>
          </a:p>
          <a:p>
            <a:pPr marL="0" indent="0">
              <a:buNone/>
            </a:pPr>
            <a:r>
              <a:rPr lang="en-US" dirty="0">
                <a:solidFill>
                  <a:schemeClr val="tx1"/>
                </a:solidFill>
              </a:rPr>
              <a:t>  Select </a:t>
            </a:r>
            <a:r>
              <a:rPr lang="en-US" dirty="0" err="1">
                <a:solidFill>
                  <a:schemeClr val="tx1"/>
                </a:solidFill>
              </a:rPr>
              <a:t>FirstName</a:t>
            </a:r>
            <a:r>
              <a:rPr lang="en-US" dirty="0">
                <a:solidFill>
                  <a:schemeClr val="tx1"/>
                </a:solidFill>
              </a:rPr>
              <a:t>, </a:t>
            </a:r>
            <a:r>
              <a:rPr lang="en-US" dirty="0" err="1">
                <a:solidFill>
                  <a:schemeClr val="tx1"/>
                </a:solidFill>
              </a:rPr>
              <a:t>LastName</a:t>
            </a:r>
            <a:r>
              <a:rPr lang="en-US" dirty="0">
                <a:solidFill>
                  <a:schemeClr val="tx1"/>
                </a:solidFill>
              </a:rPr>
              <a:t>, </a:t>
            </a:r>
            <a:r>
              <a:rPr lang="en-US" dirty="0" err="1">
                <a:solidFill>
                  <a:schemeClr val="tx1"/>
                </a:solidFill>
              </a:rPr>
              <a:t>ArrestedPeople.Ceid</a:t>
            </a:r>
            <a:r>
              <a:rPr lang="en-US" dirty="0">
                <a:solidFill>
                  <a:schemeClr val="tx1"/>
                </a:solidFill>
              </a:rPr>
              <a:t> as Cell Number</a:t>
            </a:r>
          </a:p>
          <a:p>
            <a:pPr marL="0" indent="0">
              <a:buNone/>
            </a:pPr>
            <a:r>
              <a:rPr lang="en-US" dirty="0">
                <a:solidFill>
                  <a:schemeClr val="tx1"/>
                </a:solidFill>
              </a:rPr>
              <a:t>  From people</a:t>
            </a:r>
          </a:p>
          <a:p>
            <a:pPr marL="0" indent="0">
              <a:buNone/>
            </a:pPr>
            <a:r>
              <a:rPr lang="en-US" dirty="0">
                <a:solidFill>
                  <a:schemeClr val="tx1"/>
                </a:solidFill>
              </a:rPr>
              <a:t>  Inner join </a:t>
            </a:r>
            <a:r>
              <a:rPr lang="en-US" dirty="0" err="1">
                <a:solidFill>
                  <a:schemeClr val="tx1"/>
                </a:solidFill>
              </a:rPr>
              <a:t>ArrestedPeople</a:t>
            </a:r>
            <a:endParaRPr lang="en-US" dirty="0">
              <a:solidFill>
                <a:schemeClr val="tx1"/>
              </a:solidFill>
            </a:endParaRPr>
          </a:p>
          <a:p>
            <a:pPr marL="0" indent="0">
              <a:buNone/>
            </a:pPr>
            <a:r>
              <a:rPr lang="en-US" dirty="0">
                <a:solidFill>
                  <a:schemeClr val="tx1"/>
                </a:solidFill>
              </a:rPr>
              <a:t>  ON </a:t>
            </a:r>
            <a:r>
              <a:rPr lang="en-US" dirty="0" err="1">
                <a:solidFill>
                  <a:schemeClr val="tx1"/>
                </a:solidFill>
              </a:rPr>
              <a:t>people.pid</a:t>
            </a:r>
            <a:r>
              <a:rPr lang="en-US" dirty="0">
                <a:solidFill>
                  <a:schemeClr val="tx1"/>
                </a:solidFill>
              </a:rPr>
              <a:t> = </a:t>
            </a:r>
            <a:r>
              <a:rPr lang="en-US" dirty="0" err="1">
                <a:solidFill>
                  <a:schemeClr val="tx1"/>
                </a:solidFill>
              </a:rPr>
              <a:t>ArrestedPeople.pid</a:t>
            </a:r>
            <a:endParaRPr lang="en-US" dirty="0">
              <a:solidFill>
                <a:schemeClr val="tx1"/>
              </a:solidFill>
            </a:endParaRPr>
          </a:p>
          <a:p>
            <a:pPr marL="0" indent="0">
              <a:buNone/>
            </a:pPr>
            <a:r>
              <a:rPr lang="en-US" dirty="0">
                <a:solidFill>
                  <a:schemeClr val="tx1"/>
                </a:solidFill>
              </a:rPr>
              <a:t>  Inner join Cells</a:t>
            </a:r>
          </a:p>
          <a:p>
            <a:pPr marL="0" indent="0">
              <a:buNone/>
            </a:pPr>
            <a:r>
              <a:rPr lang="en-US" dirty="0">
                <a:solidFill>
                  <a:schemeClr val="tx1"/>
                </a:solidFill>
              </a:rPr>
              <a:t>  ON </a:t>
            </a:r>
            <a:r>
              <a:rPr lang="en-US" dirty="0" err="1">
                <a:solidFill>
                  <a:schemeClr val="tx1"/>
                </a:solidFill>
              </a:rPr>
              <a:t>Cells.Ceid</a:t>
            </a:r>
            <a:r>
              <a:rPr lang="en-US" dirty="0">
                <a:solidFill>
                  <a:schemeClr val="tx1"/>
                </a:solidFill>
              </a:rPr>
              <a:t> = </a:t>
            </a:r>
            <a:r>
              <a:rPr lang="en-US" dirty="0" err="1">
                <a:solidFill>
                  <a:schemeClr val="tx1"/>
                </a:solidFill>
              </a:rPr>
              <a:t>ArrestedPeople.Ceid</a:t>
            </a:r>
            <a:r>
              <a:rPr lang="en-US" dirty="0">
                <a:solidFill>
                  <a:schemeClr val="tx1"/>
                </a:solidFill>
              </a:rPr>
              <a:t>;</a:t>
            </a:r>
            <a:endParaRPr lang="en-US" dirty="0"/>
          </a:p>
        </p:txBody>
      </p:sp>
      <p:pic>
        <p:nvPicPr>
          <p:cNvPr id="4" name="Picture 3"/>
          <p:cNvPicPr>
            <a:picLocks noChangeAspect="1"/>
          </p:cNvPicPr>
          <p:nvPr/>
        </p:nvPicPr>
        <p:blipFill>
          <a:blip r:embed="rId2"/>
          <a:stretch>
            <a:fillRect/>
          </a:stretch>
        </p:blipFill>
        <p:spPr>
          <a:xfrm>
            <a:off x="6989974" y="2645832"/>
            <a:ext cx="3821094" cy="2424007"/>
          </a:xfrm>
          <a:prstGeom prst="rect">
            <a:avLst/>
          </a:prstGeom>
        </p:spPr>
      </p:pic>
    </p:spTree>
    <p:extLst>
      <p:ext uri="{BB962C8B-B14F-4D97-AF65-F5344CB8AC3E}">
        <p14:creationId xmlns:p14="http://schemas.microsoft.com/office/powerpoint/2010/main" val="147842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68240"/>
            <a:ext cx="8534400" cy="1493519"/>
          </a:xfrm>
        </p:spPr>
        <p:txBody>
          <a:bodyPr/>
          <a:lstStyle/>
          <a:p>
            <a:r>
              <a:rPr lang="en-US" dirty="0"/>
              <a:t>View Who Broke IT</a:t>
            </a:r>
          </a:p>
        </p:txBody>
      </p:sp>
      <p:sp>
        <p:nvSpPr>
          <p:cNvPr id="3" name="Content Placeholder 2"/>
          <p:cNvSpPr>
            <a:spLocks noGrp="1"/>
          </p:cNvSpPr>
          <p:nvPr>
            <p:ph idx="1"/>
          </p:nvPr>
        </p:nvSpPr>
        <p:spPr>
          <a:xfrm>
            <a:off x="684212" y="685800"/>
            <a:ext cx="8534400" cy="4516120"/>
          </a:xfrm>
        </p:spPr>
        <p:txBody>
          <a:bodyPr>
            <a:normAutofit fontScale="85000" lnSpcReduction="20000"/>
          </a:bodyPr>
          <a:lstStyle/>
          <a:p>
            <a:pPr marL="0" indent="0">
              <a:buNone/>
            </a:pPr>
            <a:r>
              <a:rPr lang="en-US" dirty="0">
                <a:solidFill>
                  <a:schemeClr val="tx1"/>
                </a:solidFill>
              </a:rPr>
              <a:t>This view will create a table that will show which police officer broke which piece of equipment allowing the user to determine both what needs to be repaired and if the offending officer should get new equipment</a:t>
            </a:r>
          </a:p>
          <a:p>
            <a:pPr marL="0" indent="0">
              <a:buNone/>
            </a:pPr>
            <a:r>
              <a:rPr lang="en-US" dirty="0">
                <a:solidFill>
                  <a:schemeClr val="tx1"/>
                </a:solidFill>
              </a:rPr>
              <a:t>Create View </a:t>
            </a:r>
            <a:r>
              <a:rPr lang="en-US" dirty="0" err="1">
                <a:solidFill>
                  <a:schemeClr val="tx1"/>
                </a:solidFill>
              </a:rPr>
              <a:t>WhoBrokeIt</a:t>
            </a:r>
            <a:r>
              <a:rPr lang="en-US" dirty="0">
                <a:solidFill>
                  <a:schemeClr val="tx1"/>
                </a:solidFill>
              </a:rPr>
              <a:t> as </a:t>
            </a:r>
          </a:p>
          <a:p>
            <a:pPr marL="0" indent="0">
              <a:buNone/>
            </a:pPr>
            <a:r>
              <a:rPr lang="en-US" dirty="0">
                <a:solidFill>
                  <a:schemeClr val="tx1"/>
                </a:solidFill>
              </a:rPr>
              <a:t>  Select </a:t>
            </a:r>
            <a:r>
              <a:rPr lang="en-US" dirty="0" err="1">
                <a:solidFill>
                  <a:schemeClr val="tx1"/>
                </a:solidFill>
              </a:rPr>
              <a:t>FirstName</a:t>
            </a:r>
            <a:r>
              <a:rPr lang="en-US" dirty="0">
                <a:solidFill>
                  <a:schemeClr val="tx1"/>
                </a:solidFill>
              </a:rPr>
              <a:t>, </a:t>
            </a:r>
            <a:r>
              <a:rPr lang="en-US" dirty="0" err="1">
                <a:solidFill>
                  <a:schemeClr val="tx1"/>
                </a:solidFill>
              </a:rPr>
              <a:t>LastName</a:t>
            </a:r>
            <a:r>
              <a:rPr lang="en-US" dirty="0">
                <a:solidFill>
                  <a:schemeClr val="tx1"/>
                </a:solidFill>
              </a:rPr>
              <a:t>, </a:t>
            </a:r>
            <a:r>
              <a:rPr lang="en-US" dirty="0" err="1">
                <a:solidFill>
                  <a:schemeClr val="tx1"/>
                </a:solidFill>
              </a:rPr>
              <a:t>Officer.Oid</a:t>
            </a:r>
            <a:r>
              <a:rPr lang="en-US" dirty="0">
                <a:solidFill>
                  <a:schemeClr val="tx1"/>
                </a:solidFill>
              </a:rPr>
              <a:t> as </a:t>
            </a:r>
            <a:r>
              <a:rPr lang="en-US" dirty="0" err="1">
                <a:solidFill>
                  <a:schemeClr val="tx1"/>
                </a:solidFill>
              </a:rPr>
              <a:t>OfficerID</a:t>
            </a:r>
            <a:r>
              <a:rPr lang="en-US" dirty="0">
                <a:solidFill>
                  <a:schemeClr val="tx1"/>
                </a:solidFill>
              </a:rPr>
              <a:t>, </a:t>
            </a:r>
            <a:r>
              <a:rPr lang="en-US" dirty="0" err="1">
                <a:solidFill>
                  <a:schemeClr val="tx1"/>
                </a:solidFill>
              </a:rPr>
              <a:t>Equipment.Eqid</a:t>
            </a:r>
            <a:r>
              <a:rPr lang="en-US" dirty="0">
                <a:solidFill>
                  <a:schemeClr val="tx1"/>
                </a:solidFill>
              </a:rPr>
              <a:t> as </a:t>
            </a:r>
            <a:r>
              <a:rPr lang="en-US" dirty="0" err="1">
                <a:solidFill>
                  <a:schemeClr val="tx1"/>
                </a:solidFill>
              </a:rPr>
              <a:t>EquipmentID</a:t>
            </a:r>
            <a:r>
              <a:rPr lang="en-US" dirty="0">
                <a:solidFill>
                  <a:schemeClr val="tx1"/>
                </a:solidFill>
              </a:rPr>
              <a:t>, </a:t>
            </a:r>
            <a:r>
              <a:rPr lang="en-US" dirty="0" err="1">
                <a:solidFill>
                  <a:schemeClr val="tx1"/>
                </a:solidFill>
              </a:rPr>
              <a:t>Equipment.TypeOfEquipment</a:t>
            </a:r>
            <a:r>
              <a:rPr lang="en-US" dirty="0">
                <a:solidFill>
                  <a:schemeClr val="tx1"/>
                </a:solidFill>
              </a:rPr>
              <a:t> as </a:t>
            </a:r>
            <a:r>
              <a:rPr lang="en-US" dirty="0" err="1">
                <a:solidFill>
                  <a:schemeClr val="tx1"/>
                </a:solidFill>
              </a:rPr>
              <a:t>EquipmentType</a:t>
            </a:r>
            <a:r>
              <a:rPr lang="en-US" dirty="0">
                <a:solidFill>
                  <a:schemeClr val="tx1"/>
                </a:solidFill>
              </a:rPr>
              <a:t> </a:t>
            </a:r>
          </a:p>
          <a:p>
            <a:pPr marL="0" indent="0">
              <a:buNone/>
            </a:pPr>
            <a:r>
              <a:rPr lang="en-US" dirty="0">
                <a:solidFill>
                  <a:schemeClr val="tx1"/>
                </a:solidFill>
              </a:rPr>
              <a:t>  From People</a:t>
            </a:r>
          </a:p>
          <a:p>
            <a:pPr marL="0" indent="0">
              <a:buNone/>
            </a:pPr>
            <a:r>
              <a:rPr lang="en-US" dirty="0">
                <a:solidFill>
                  <a:schemeClr val="tx1"/>
                </a:solidFill>
              </a:rPr>
              <a:t>  Inner Join Employees</a:t>
            </a:r>
          </a:p>
          <a:p>
            <a:pPr marL="0" indent="0">
              <a:buNone/>
            </a:pPr>
            <a:r>
              <a:rPr lang="en-US" dirty="0">
                <a:solidFill>
                  <a:schemeClr val="tx1"/>
                </a:solidFill>
              </a:rPr>
              <a:t>  On </a:t>
            </a:r>
            <a:r>
              <a:rPr lang="en-US" dirty="0" err="1">
                <a:solidFill>
                  <a:schemeClr val="tx1"/>
                </a:solidFill>
              </a:rPr>
              <a:t>people.pid</a:t>
            </a:r>
            <a:r>
              <a:rPr lang="en-US" dirty="0">
                <a:solidFill>
                  <a:schemeClr val="tx1"/>
                </a:solidFill>
              </a:rPr>
              <a:t> = </a:t>
            </a:r>
            <a:r>
              <a:rPr lang="en-US" dirty="0" err="1">
                <a:solidFill>
                  <a:schemeClr val="tx1"/>
                </a:solidFill>
              </a:rPr>
              <a:t>employees.pid</a:t>
            </a:r>
            <a:endParaRPr lang="en-US" dirty="0">
              <a:solidFill>
                <a:schemeClr val="tx1"/>
              </a:solidFill>
            </a:endParaRPr>
          </a:p>
          <a:p>
            <a:pPr marL="0" indent="0">
              <a:buNone/>
            </a:pPr>
            <a:r>
              <a:rPr lang="en-US" dirty="0">
                <a:solidFill>
                  <a:schemeClr val="tx1"/>
                </a:solidFill>
              </a:rPr>
              <a:t>  inner join Officer</a:t>
            </a:r>
          </a:p>
          <a:p>
            <a:pPr marL="0" indent="0">
              <a:buNone/>
            </a:pPr>
            <a:r>
              <a:rPr lang="en-US" dirty="0">
                <a:solidFill>
                  <a:schemeClr val="tx1"/>
                </a:solidFill>
              </a:rPr>
              <a:t>  On </a:t>
            </a:r>
            <a:r>
              <a:rPr lang="en-US" dirty="0" err="1">
                <a:solidFill>
                  <a:schemeClr val="tx1"/>
                </a:solidFill>
              </a:rPr>
              <a:t>employees.eid</a:t>
            </a:r>
            <a:r>
              <a:rPr lang="en-US" dirty="0">
                <a:solidFill>
                  <a:schemeClr val="tx1"/>
                </a:solidFill>
              </a:rPr>
              <a:t> = </a:t>
            </a:r>
            <a:r>
              <a:rPr lang="en-US" dirty="0" err="1">
                <a:solidFill>
                  <a:schemeClr val="tx1"/>
                </a:solidFill>
              </a:rPr>
              <a:t>Officer.eid</a:t>
            </a:r>
            <a:endParaRPr lang="en-US" dirty="0">
              <a:solidFill>
                <a:schemeClr val="tx1"/>
              </a:solidFill>
            </a:endParaRPr>
          </a:p>
          <a:p>
            <a:pPr marL="0" indent="0">
              <a:buNone/>
            </a:pPr>
            <a:r>
              <a:rPr lang="en-US" dirty="0">
                <a:solidFill>
                  <a:schemeClr val="tx1"/>
                </a:solidFill>
              </a:rPr>
              <a:t>  inner join equipment</a:t>
            </a:r>
          </a:p>
          <a:p>
            <a:pPr marL="0" indent="0">
              <a:buNone/>
            </a:pPr>
            <a:r>
              <a:rPr lang="en-US" dirty="0">
                <a:solidFill>
                  <a:schemeClr val="tx1"/>
                </a:solidFill>
              </a:rPr>
              <a:t>  On </a:t>
            </a:r>
            <a:r>
              <a:rPr lang="en-US" dirty="0" err="1">
                <a:solidFill>
                  <a:schemeClr val="tx1"/>
                </a:solidFill>
              </a:rPr>
              <a:t>officer.Oid</a:t>
            </a:r>
            <a:r>
              <a:rPr lang="en-US" dirty="0">
                <a:solidFill>
                  <a:schemeClr val="tx1"/>
                </a:solidFill>
              </a:rPr>
              <a:t> = </a:t>
            </a:r>
            <a:r>
              <a:rPr lang="en-US" dirty="0" err="1">
                <a:solidFill>
                  <a:schemeClr val="tx1"/>
                </a:solidFill>
              </a:rPr>
              <a:t>Equipment.oid</a:t>
            </a:r>
            <a:endParaRPr lang="en-US" dirty="0">
              <a:solidFill>
                <a:schemeClr val="tx1"/>
              </a:solidFill>
            </a:endParaRPr>
          </a:p>
          <a:p>
            <a:pPr marL="0" indent="0">
              <a:buNone/>
            </a:pPr>
            <a:r>
              <a:rPr lang="en-US" dirty="0">
                <a:solidFill>
                  <a:schemeClr val="tx1"/>
                </a:solidFill>
              </a:rPr>
              <a:t>  Order by </a:t>
            </a:r>
            <a:r>
              <a:rPr lang="en-US" dirty="0" err="1">
                <a:solidFill>
                  <a:schemeClr val="tx1"/>
                </a:solidFill>
              </a:rPr>
              <a:t>Officer.Oid</a:t>
            </a:r>
            <a:r>
              <a:rPr lang="en-US" dirty="0">
                <a:solidFill>
                  <a:schemeClr val="tx1"/>
                </a:solidFill>
              </a:rPr>
              <a:t>; </a:t>
            </a:r>
          </a:p>
        </p:txBody>
      </p:sp>
      <p:pic>
        <p:nvPicPr>
          <p:cNvPr id="4" name="Picture 3"/>
          <p:cNvPicPr>
            <a:picLocks noChangeAspect="1"/>
          </p:cNvPicPr>
          <p:nvPr/>
        </p:nvPicPr>
        <p:blipFill rotWithShape="1">
          <a:blip r:embed="rId2"/>
          <a:srcRect b="26193"/>
          <a:stretch/>
        </p:blipFill>
        <p:spPr>
          <a:xfrm>
            <a:off x="5310974" y="2659328"/>
            <a:ext cx="5934554" cy="1343711"/>
          </a:xfrm>
          <a:prstGeom prst="rect">
            <a:avLst/>
          </a:prstGeom>
        </p:spPr>
      </p:pic>
    </p:spTree>
    <p:extLst>
      <p:ext uri="{BB962C8B-B14F-4D97-AF65-F5344CB8AC3E}">
        <p14:creationId xmlns:p14="http://schemas.microsoft.com/office/powerpoint/2010/main" val="3491828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Who Patrols WHAT</a:t>
            </a:r>
          </a:p>
        </p:txBody>
      </p:sp>
      <p:sp>
        <p:nvSpPr>
          <p:cNvPr id="3" name="Content Placeholder 2"/>
          <p:cNvSpPr>
            <a:spLocks noGrp="1"/>
          </p:cNvSpPr>
          <p:nvPr>
            <p:ph idx="1"/>
          </p:nvPr>
        </p:nvSpPr>
        <p:spPr>
          <a:xfrm>
            <a:off x="684212" y="508000"/>
            <a:ext cx="8534400" cy="4277360"/>
          </a:xfrm>
        </p:spPr>
        <p:txBody>
          <a:bodyPr>
            <a:normAutofit fontScale="85000" lnSpcReduction="20000"/>
          </a:bodyPr>
          <a:lstStyle/>
          <a:p>
            <a:pPr marL="0" indent="0">
              <a:buNone/>
            </a:pPr>
            <a:r>
              <a:rPr lang="en-US" dirty="0">
                <a:solidFill>
                  <a:schemeClr val="tx1"/>
                </a:solidFill>
              </a:rPr>
              <a:t>This view create a table that shows the user every police officers name, id and patrol route, for police officers who have patrol routes, allowing the user to keep track of on duty officers that aren’t at the police department.</a:t>
            </a:r>
          </a:p>
          <a:p>
            <a:pPr marL="0" indent="0">
              <a:buNone/>
            </a:pPr>
            <a:r>
              <a:rPr lang="en-US" dirty="0">
                <a:solidFill>
                  <a:schemeClr val="tx1"/>
                </a:solidFill>
              </a:rPr>
              <a:t>Create View </a:t>
            </a:r>
            <a:r>
              <a:rPr lang="en-US" dirty="0" err="1">
                <a:solidFill>
                  <a:schemeClr val="tx1"/>
                </a:solidFill>
              </a:rPr>
              <a:t>WhoPatrolsWhat</a:t>
            </a:r>
            <a:r>
              <a:rPr lang="en-US" dirty="0">
                <a:solidFill>
                  <a:schemeClr val="tx1"/>
                </a:solidFill>
              </a:rPr>
              <a:t> as</a:t>
            </a:r>
          </a:p>
          <a:p>
            <a:pPr marL="0" indent="0">
              <a:buNone/>
            </a:pPr>
            <a:r>
              <a:rPr lang="en-US" dirty="0">
                <a:solidFill>
                  <a:schemeClr val="tx1"/>
                </a:solidFill>
              </a:rPr>
              <a:t>  Select </a:t>
            </a:r>
            <a:r>
              <a:rPr lang="en-US" dirty="0" err="1">
                <a:solidFill>
                  <a:schemeClr val="tx1"/>
                </a:solidFill>
              </a:rPr>
              <a:t>FirstName</a:t>
            </a:r>
            <a:r>
              <a:rPr lang="en-US" dirty="0">
                <a:solidFill>
                  <a:schemeClr val="tx1"/>
                </a:solidFill>
              </a:rPr>
              <a:t>, </a:t>
            </a:r>
            <a:r>
              <a:rPr lang="en-US" dirty="0" err="1">
                <a:solidFill>
                  <a:schemeClr val="tx1"/>
                </a:solidFill>
              </a:rPr>
              <a:t>LastName</a:t>
            </a:r>
            <a:r>
              <a:rPr lang="en-US" dirty="0">
                <a:solidFill>
                  <a:schemeClr val="tx1"/>
                </a:solidFill>
              </a:rPr>
              <a:t>, </a:t>
            </a:r>
            <a:r>
              <a:rPr lang="en-US" dirty="0" err="1">
                <a:solidFill>
                  <a:schemeClr val="tx1"/>
                </a:solidFill>
              </a:rPr>
              <a:t>Officer.Oid</a:t>
            </a:r>
            <a:r>
              <a:rPr lang="en-US" dirty="0">
                <a:solidFill>
                  <a:schemeClr val="tx1"/>
                </a:solidFill>
              </a:rPr>
              <a:t> as </a:t>
            </a:r>
            <a:r>
              <a:rPr lang="en-US" dirty="0" err="1">
                <a:solidFill>
                  <a:schemeClr val="tx1"/>
                </a:solidFill>
              </a:rPr>
              <a:t>OfficerID</a:t>
            </a:r>
            <a:r>
              <a:rPr lang="en-US" dirty="0">
                <a:solidFill>
                  <a:schemeClr val="tx1"/>
                </a:solidFill>
              </a:rPr>
              <a:t>, </a:t>
            </a:r>
            <a:r>
              <a:rPr lang="en-US" dirty="0" err="1">
                <a:solidFill>
                  <a:schemeClr val="tx1"/>
                </a:solidFill>
              </a:rPr>
              <a:t>PatrolRoutes.PRDescription</a:t>
            </a:r>
            <a:r>
              <a:rPr lang="en-US" dirty="0">
                <a:solidFill>
                  <a:schemeClr val="tx1"/>
                </a:solidFill>
              </a:rPr>
              <a:t> as </a:t>
            </a:r>
            <a:r>
              <a:rPr lang="en-US" dirty="0" err="1">
                <a:solidFill>
                  <a:schemeClr val="tx1"/>
                </a:solidFill>
              </a:rPr>
              <a:t>PatrolRoute</a:t>
            </a:r>
            <a:endParaRPr lang="en-US" dirty="0">
              <a:solidFill>
                <a:schemeClr val="tx1"/>
              </a:solidFill>
            </a:endParaRPr>
          </a:p>
          <a:p>
            <a:pPr marL="0" indent="0">
              <a:buNone/>
            </a:pPr>
            <a:r>
              <a:rPr lang="en-US" dirty="0">
                <a:solidFill>
                  <a:schemeClr val="tx1"/>
                </a:solidFill>
              </a:rPr>
              <a:t>  from people</a:t>
            </a:r>
          </a:p>
          <a:p>
            <a:pPr marL="0" indent="0">
              <a:buNone/>
            </a:pPr>
            <a:r>
              <a:rPr lang="en-US" dirty="0">
                <a:solidFill>
                  <a:schemeClr val="tx1"/>
                </a:solidFill>
              </a:rPr>
              <a:t>  inner join employees</a:t>
            </a:r>
          </a:p>
          <a:p>
            <a:pPr marL="0" indent="0">
              <a:buNone/>
            </a:pPr>
            <a:r>
              <a:rPr lang="en-US" dirty="0">
                <a:solidFill>
                  <a:schemeClr val="tx1"/>
                </a:solidFill>
              </a:rPr>
              <a:t>  ON </a:t>
            </a:r>
            <a:r>
              <a:rPr lang="en-US" dirty="0" err="1">
                <a:solidFill>
                  <a:schemeClr val="tx1"/>
                </a:solidFill>
              </a:rPr>
              <a:t>people.pid</a:t>
            </a:r>
            <a:r>
              <a:rPr lang="en-US" dirty="0">
                <a:solidFill>
                  <a:schemeClr val="tx1"/>
                </a:solidFill>
              </a:rPr>
              <a:t> = </a:t>
            </a:r>
            <a:r>
              <a:rPr lang="en-US" dirty="0" err="1">
                <a:solidFill>
                  <a:schemeClr val="tx1"/>
                </a:solidFill>
              </a:rPr>
              <a:t>employees.pid</a:t>
            </a:r>
            <a:endParaRPr lang="en-US" dirty="0">
              <a:solidFill>
                <a:schemeClr val="tx1"/>
              </a:solidFill>
            </a:endParaRPr>
          </a:p>
          <a:p>
            <a:pPr marL="0" indent="0">
              <a:buNone/>
            </a:pPr>
            <a:r>
              <a:rPr lang="en-US" dirty="0">
                <a:solidFill>
                  <a:schemeClr val="tx1"/>
                </a:solidFill>
              </a:rPr>
              <a:t>  inner join officers</a:t>
            </a:r>
          </a:p>
          <a:p>
            <a:pPr marL="0" indent="0">
              <a:buNone/>
            </a:pPr>
            <a:r>
              <a:rPr lang="en-US" dirty="0">
                <a:solidFill>
                  <a:schemeClr val="tx1"/>
                </a:solidFill>
              </a:rPr>
              <a:t>  ON </a:t>
            </a:r>
            <a:r>
              <a:rPr lang="en-US" dirty="0" err="1">
                <a:solidFill>
                  <a:schemeClr val="tx1"/>
                </a:solidFill>
              </a:rPr>
              <a:t>employees.eid</a:t>
            </a:r>
            <a:r>
              <a:rPr lang="en-US" dirty="0">
                <a:solidFill>
                  <a:schemeClr val="tx1"/>
                </a:solidFill>
              </a:rPr>
              <a:t> = </a:t>
            </a:r>
            <a:r>
              <a:rPr lang="en-US" dirty="0" err="1">
                <a:solidFill>
                  <a:schemeClr val="tx1"/>
                </a:solidFill>
              </a:rPr>
              <a:t>officers.eid</a:t>
            </a:r>
            <a:endParaRPr lang="en-US" dirty="0">
              <a:solidFill>
                <a:schemeClr val="tx1"/>
              </a:solidFill>
            </a:endParaRPr>
          </a:p>
          <a:p>
            <a:pPr marL="0" indent="0">
              <a:buNone/>
            </a:pPr>
            <a:r>
              <a:rPr lang="en-US" dirty="0">
                <a:solidFill>
                  <a:schemeClr val="tx1"/>
                </a:solidFill>
              </a:rPr>
              <a:t>  inner join </a:t>
            </a:r>
            <a:r>
              <a:rPr lang="en-US" dirty="0" err="1">
                <a:solidFill>
                  <a:schemeClr val="tx1"/>
                </a:solidFill>
              </a:rPr>
              <a:t>PatrolRoutes</a:t>
            </a:r>
            <a:endParaRPr lang="en-US" dirty="0">
              <a:solidFill>
                <a:schemeClr val="tx1"/>
              </a:solidFill>
            </a:endParaRPr>
          </a:p>
          <a:p>
            <a:pPr marL="0" indent="0">
              <a:buNone/>
            </a:pPr>
            <a:r>
              <a:rPr lang="en-US" dirty="0">
                <a:solidFill>
                  <a:schemeClr val="tx1"/>
                </a:solidFill>
              </a:rPr>
              <a:t>  ON </a:t>
            </a:r>
            <a:r>
              <a:rPr lang="en-US" dirty="0" err="1">
                <a:solidFill>
                  <a:schemeClr val="tx1"/>
                </a:solidFill>
              </a:rPr>
              <a:t>officers.Oid</a:t>
            </a:r>
            <a:r>
              <a:rPr lang="en-US" dirty="0">
                <a:solidFill>
                  <a:schemeClr val="tx1"/>
                </a:solidFill>
              </a:rPr>
              <a:t> = </a:t>
            </a:r>
            <a:r>
              <a:rPr lang="en-US" dirty="0" err="1">
                <a:solidFill>
                  <a:schemeClr val="tx1"/>
                </a:solidFill>
              </a:rPr>
              <a:t>PatrolRoutes.Oid</a:t>
            </a:r>
            <a:endParaRPr lang="en-US" dirty="0">
              <a:solidFill>
                <a:schemeClr val="tx1"/>
              </a:solidFill>
            </a:endParaRPr>
          </a:p>
          <a:p>
            <a:pPr marL="0" indent="0">
              <a:buNone/>
            </a:pPr>
            <a:r>
              <a:rPr lang="en-US" dirty="0">
                <a:solidFill>
                  <a:schemeClr val="tx1"/>
                </a:solidFill>
              </a:rPr>
              <a:t>  Order by </a:t>
            </a:r>
            <a:r>
              <a:rPr lang="en-US" dirty="0" err="1">
                <a:solidFill>
                  <a:schemeClr val="tx1"/>
                </a:solidFill>
              </a:rPr>
              <a:t>Officers.Oid</a:t>
            </a:r>
            <a:r>
              <a:rPr lang="en-US" dirty="0">
                <a:solidFill>
                  <a:schemeClr val="tx1"/>
                </a:solidFill>
              </a:rPr>
              <a:t>;</a:t>
            </a:r>
          </a:p>
        </p:txBody>
      </p:sp>
      <p:pic>
        <p:nvPicPr>
          <p:cNvPr id="4" name="Picture 3"/>
          <p:cNvPicPr>
            <a:picLocks noChangeAspect="1"/>
          </p:cNvPicPr>
          <p:nvPr/>
        </p:nvPicPr>
        <p:blipFill>
          <a:blip r:embed="rId2"/>
          <a:stretch>
            <a:fillRect/>
          </a:stretch>
        </p:blipFill>
        <p:spPr>
          <a:xfrm>
            <a:off x="4818152" y="2114468"/>
            <a:ext cx="6950802" cy="2508332"/>
          </a:xfrm>
          <a:prstGeom prst="rect">
            <a:avLst/>
          </a:prstGeom>
        </p:spPr>
      </p:pic>
    </p:spTree>
    <p:extLst>
      <p:ext uri="{BB962C8B-B14F-4D97-AF65-F5344CB8AC3E}">
        <p14:creationId xmlns:p14="http://schemas.microsoft.com/office/powerpoint/2010/main" val="1318616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a:t>
            </a:r>
          </a:p>
        </p:txBody>
      </p:sp>
      <p:sp>
        <p:nvSpPr>
          <p:cNvPr id="3" name="Content Placeholder 2"/>
          <p:cNvSpPr>
            <a:spLocks noGrp="1"/>
          </p:cNvSpPr>
          <p:nvPr>
            <p:ph idx="1"/>
          </p:nvPr>
        </p:nvSpPr>
        <p:spPr>
          <a:xfrm>
            <a:off x="684212" y="685800"/>
            <a:ext cx="8534400" cy="4009292"/>
          </a:xfrm>
        </p:spPr>
        <p:txBody>
          <a:bodyPr>
            <a:normAutofit lnSpcReduction="10000"/>
          </a:bodyPr>
          <a:lstStyle/>
          <a:p>
            <a:r>
              <a:rPr lang="en-US" dirty="0">
                <a:solidFill>
                  <a:schemeClr val="tx1"/>
                </a:solidFill>
              </a:rPr>
              <a:t>The following query counts the amounts of police officers then employees and divides them to get the percentage of employees who are police officers.</a:t>
            </a:r>
          </a:p>
          <a:p>
            <a:r>
              <a:rPr lang="en-US" dirty="0">
                <a:solidFill>
                  <a:schemeClr val="tx1"/>
                </a:solidFill>
              </a:rPr>
              <a:t>Select TRUNC (</a:t>
            </a:r>
          </a:p>
          <a:p>
            <a:r>
              <a:rPr lang="en-US" dirty="0">
                <a:solidFill>
                  <a:schemeClr val="tx1"/>
                </a:solidFill>
              </a:rPr>
              <a:t>	CAST((SELECT COUNT(</a:t>
            </a:r>
            <a:r>
              <a:rPr lang="en-US" dirty="0" err="1">
                <a:solidFill>
                  <a:schemeClr val="tx1"/>
                </a:solidFill>
              </a:rPr>
              <a:t>Eid</a:t>
            </a:r>
            <a:r>
              <a:rPr lang="en-US" dirty="0">
                <a:solidFill>
                  <a:schemeClr val="tx1"/>
                </a:solidFill>
              </a:rPr>
              <a:t>) as </a:t>
            </a:r>
            <a:r>
              <a:rPr lang="en-US" dirty="0" err="1">
                <a:solidFill>
                  <a:schemeClr val="tx1"/>
                </a:solidFill>
              </a:rPr>
              <a:t>PoliceCount</a:t>
            </a:r>
            <a:endParaRPr lang="en-US" dirty="0">
              <a:solidFill>
                <a:schemeClr val="tx1"/>
              </a:solidFill>
            </a:endParaRPr>
          </a:p>
          <a:p>
            <a:r>
              <a:rPr lang="en-US" dirty="0">
                <a:solidFill>
                  <a:schemeClr val="tx1"/>
                </a:solidFill>
              </a:rPr>
              <a:t>	      FROM Employees</a:t>
            </a:r>
          </a:p>
          <a:p>
            <a:r>
              <a:rPr lang="en-US" dirty="0">
                <a:solidFill>
                  <a:schemeClr val="tx1"/>
                </a:solidFill>
              </a:rPr>
              <a:t>	      WHERE positions = 'Police Officer') as DECIMAL(5,2)</a:t>
            </a:r>
          </a:p>
          <a:p>
            <a:r>
              <a:rPr lang="en-US" dirty="0">
                <a:solidFill>
                  <a:schemeClr val="tx1"/>
                </a:solidFill>
              </a:rPr>
              <a:t>	    ) / </a:t>
            </a:r>
          </a:p>
          <a:p>
            <a:r>
              <a:rPr lang="en-US" dirty="0">
                <a:solidFill>
                  <a:schemeClr val="tx1"/>
                </a:solidFill>
              </a:rPr>
              <a:t>	     (SELECT COUNT(</a:t>
            </a:r>
            <a:r>
              <a:rPr lang="en-US" dirty="0" err="1">
                <a:solidFill>
                  <a:schemeClr val="tx1"/>
                </a:solidFill>
              </a:rPr>
              <a:t>Eid</a:t>
            </a:r>
            <a:r>
              <a:rPr lang="en-US" dirty="0">
                <a:solidFill>
                  <a:schemeClr val="tx1"/>
                </a:solidFill>
              </a:rPr>
              <a:t>) as </a:t>
            </a:r>
            <a:r>
              <a:rPr lang="en-US" dirty="0" err="1">
                <a:solidFill>
                  <a:schemeClr val="tx1"/>
                </a:solidFill>
              </a:rPr>
              <a:t>EmployeeCount</a:t>
            </a:r>
            <a:endParaRPr lang="en-US" dirty="0">
              <a:solidFill>
                <a:schemeClr val="tx1"/>
              </a:solidFill>
            </a:endParaRPr>
          </a:p>
          <a:p>
            <a:r>
              <a:rPr lang="en-US" dirty="0">
                <a:solidFill>
                  <a:schemeClr val="tx1"/>
                </a:solidFill>
              </a:rPr>
              <a:t>	      FROM Employees) * 100) as </a:t>
            </a:r>
            <a:r>
              <a:rPr lang="en-US" dirty="0" err="1">
                <a:solidFill>
                  <a:schemeClr val="tx1"/>
                </a:solidFill>
              </a:rPr>
              <a:t>PercentPolice</a:t>
            </a:r>
            <a:endParaRPr lang="en-US" dirty="0">
              <a:solidFill>
                <a:schemeClr val="tx1"/>
              </a:solidFill>
            </a:endParaRPr>
          </a:p>
        </p:txBody>
      </p:sp>
      <p:pic>
        <p:nvPicPr>
          <p:cNvPr id="4" name="Picture 3"/>
          <p:cNvPicPr>
            <a:picLocks noChangeAspect="1"/>
          </p:cNvPicPr>
          <p:nvPr/>
        </p:nvPicPr>
        <p:blipFill rotWithShape="1">
          <a:blip r:embed="rId2"/>
          <a:srcRect r="4544" b="55729"/>
          <a:stretch/>
        </p:blipFill>
        <p:spPr>
          <a:xfrm>
            <a:off x="8229251" y="1653959"/>
            <a:ext cx="2896357" cy="1238711"/>
          </a:xfrm>
          <a:prstGeom prst="rect">
            <a:avLst/>
          </a:prstGeom>
        </p:spPr>
      </p:pic>
    </p:spTree>
    <p:extLst>
      <p:ext uri="{BB962C8B-B14F-4D97-AF65-F5344CB8AC3E}">
        <p14:creationId xmlns:p14="http://schemas.microsoft.com/office/powerpoint/2010/main" val="1630620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809" y="4979883"/>
            <a:ext cx="8534400" cy="1507067"/>
          </a:xfrm>
        </p:spPr>
        <p:txBody>
          <a:bodyPr/>
          <a:lstStyle/>
          <a:p>
            <a:r>
              <a:rPr lang="en-US" dirty="0"/>
              <a:t>Reports</a:t>
            </a:r>
          </a:p>
        </p:txBody>
      </p:sp>
      <p:sp>
        <p:nvSpPr>
          <p:cNvPr id="3" name="Content Placeholder 2"/>
          <p:cNvSpPr>
            <a:spLocks noGrp="1"/>
          </p:cNvSpPr>
          <p:nvPr>
            <p:ph idx="1"/>
          </p:nvPr>
        </p:nvSpPr>
        <p:spPr>
          <a:xfrm>
            <a:off x="729761" y="527538"/>
            <a:ext cx="8968154" cy="4369777"/>
          </a:xfrm>
        </p:spPr>
        <p:txBody>
          <a:bodyPr>
            <a:normAutofit fontScale="92500" lnSpcReduction="10000"/>
          </a:bodyPr>
          <a:lstStyle/>
          <a:p>
            <a:pPr marL="0" indent="0">
              <a:buNone/>
            </a:pPr>
            <a:r>
              <a:rPr lang="en-US" dirty="0">
                <a:solidFill>
                  <a:schemeClr val="tx1"/>
                </a:solidFill>
              </a:rPr>
              <a:t>This query will get the user a percentage amount of how many people live in the town of Data Ridge.</a:t>
            </a:r>
          </a:p>
          <a:p>
            <a:pPr marL="0" indent="0">
              <a:buNone/>
            </a:pPr>
            <a:r>
              <a:rPr lang="en-US" dirty="0">
                <a:solidFill>
                  <a:schemeClr val="tx1"/>
                </a:solidFill>
              </a:rPr>
              <a:t>Select TRUNC (</a:t>
            </a:r>
          </a:p>
          <a:p>
            <a:pPr marL="0" indent="0">
              <a:buNone/>
            </a:pPr>
            <a:r>
              <a:rPr lang="en-US" dirty="0">
                <a:solidFill>
                  <a:schemeClr val="tx1"/>
                </a:solidFill>
              </a:rPr>
              <a:t>	CAST((SELECT COUNT(</a:t>
            </a:r>
            <a:r>
              <a:rPr lang="en-US" dirty="0" err="1">
                <a:solidFill>
                  <a:schemeClr val="tx1"/>
                </a:solidFill>
              </a:rPr>
              <a:t>Pid</a:t>
            </a:r>
            <a:r>
              <a:rPr lang="en-US" dirty="0">
                <a:solidFill>
                  <a:schemeClr val="tx1"/>
                </a:solidFill>
              </a:rPr>
              <a:t>) as </a:t>
            </a:r>
            <a:r>
              <a:rPr lang="en-US" dirty="0" err="1">
                <a:solidFill>
                  <a:schemeClr val="tx1"/>
                </a:solidFill>
              </a:rPr>
              <a:t>WherePeopleLive</a:t>
            </a:r>
            <a:endParaRPr lang="en-US" dirty="0">
              <a:solidFill>
                <a:schemeClr val="tx1"/>
              </a:solidFill>
            </a:endParaRPr>
          </a:p>
          <a:p>
            <a:pPr marL="0" indent="0">
              <a:buNone/>
            </a:pPr>
            <a:r>
              <a:rPr lang="en-US" dirty="0">
                <a:solidFill>
                  <a:schemeClr val="tx1"/>
                </a:solidFill>
              </a:rPr>
              <a:t>	      FROM People</a:t>
            </a:r>
          </a:p>
          <a:p>
            <a:pPr marL="0" indent="0">
              <a:buNone/>
            </a:pPr>
            <a:r>
              <a:rPr lang="en-US" dirty="0">
                <a:solidFill>
                  <a:schemeClr val="tx1"/>
                </a:solidFill>
              </a:rPr>
              <a:t>	      INNER JOIN Cities ON</a:t>
            </a:r>
          </a:p>
          <a:p>
            <a:pPr marL="0" indent="0">
              <a:buNone/>
            </a:pPr>
            <a:r>
              <a:rPr lang="en-US" dirty="0">
                <a:solidFill>
                  <a:schemeClr val="tx1"/>
                </a:solidFill>
              </a:rPr>
              <a:t>	      </a:t>
            </a:r>
            <a:r>
              <a:rPr lang="en-US" dirty="0" err="1">
                <a:solidFill>
                  <a:schemeClr val="tx1"/>
                </a:solidFill>
              </a:rPr>
              <a:t>People.Zipcode</a:t>
            </a:r>
            <a:r>
              <a:rPr lang="en-US" dirty="0">
                <a:solidFill>
                  <a:schemeClr val="tx1"/>
                </a:solidFill>
              </a:rPr>
              <a:t> = </a:t>
            </a:r>
            <a:r>
              <a:rPr lang="en-US" dirty="0" err="1">
                <a:solidFill>
                  <a:schemeClr val="tx1"/>
                </a:solidFill>
              </a:rPr>
              <a:t>Cities.Zipcode</a:t>
            </a:r>
            <a:endParaRPr lang="en-US" dirty="0">
              <a:solidFill>
                <a:schemeClr val="tx1"/>
              </a:solidFill>
            </a:endParaRPr>
          </a:p>
          <a:p>
            <a:pPr marL="0" indent="0">
              <a:buNone/>
            </a:pPr>
            <a:r>
              <a:rPr lang="en-US" dirty="0">
                <a:solidFill>
                  <a:schemeClr val="tx1"/>
                </a:solidFill>
              </a:rPr>
              <a:t>	      WHERE city = 'Data Ridge') as DECIMAL(5,2)</a:t>
            </a:r>
          </a:p>
          <a:p>
            <a:pPr marL="0" indent="0">
              <a:buNone/>
            </a:pPr>
            <a:r>
              <a:rPr lang="en-US" dirty="0">
                <a:solidFill>
                  <a:schemeClr val="tx1"/>
                </a:solidFill>
              </a:rPr>
              <a:t>	    ) / </a:t>
            </a:r>
          </a:p>
          <a:p>
            <a:pPr marL="0" indent="0">
              <a:buNone/>
            </a:pPr>
            <a:r>
              <a:rPr lang="en-US" dirty="0">
                <a:solidFill>
                  <a:schemeClr val="tx1"/>
                </a:solidFill>
              </a:rPr>
              <a:t>	     (SELECT COUNT(</a:t>
            </a:r>
            <a:r>
              <a:rPr lang="en-US" dirty="0" err="1">
                <a:solidFill>
                  <a:schemeClr val="tx1"/>
                </a:solidFill>
              </a:rPr>
              <a:t>Pid</a:t>
            </a:r>
            <a:r>
              <a:rPr lang="en-US" dirty="0">
                <a:solidFill>
                  <a:schemeClr val="tx1"/>
                </a:solidFill>
              </a:rPr>
              <a:t>) as People</a:t>
            </a:r>
          </a:p>
          <a:p>
            <a:pPr marL="0" indent="0">
              <a:buNone/>
            </a:pPr>
            <a:r>
              <a:rPr lang="en-US" dirty="0">
                <a:solidFill>
                  <a:schemeClr val="tx1"/>
                </a:solidFill>
              </a:rPr>
              <a:t>	      FROM People) * 100) as </a:t>
            </a:r>
            <a:r>
              <a:rPr lang="en-US" dirty="0" err="1">
                <a:solidFill>
                  <a:schemeClr val="tx1"/>
                </a:solidFill>
              </a:rPr>
              <a:t>DataRidgePeople</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7322234" y="1476497"/>
            <a:ext cx="3542565" cy="1381001"/>
          </a:xfrm>
          <a:prstGeom prst="rect">
            <a:avLst/>
          </a:prstGeom>
        </p:spPr>
      </p:pic>
    </p:spTree>
    <p:extLst>
      <p:ext uri="{BB962C8B-B14F-4D97-AF65-F5344CB8AC3E}">
        <p14:creationId xmlns:p14="http://schemas.microsoft.com/office/powerpoint/2010/main" val="3860700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a:t>
            </a:r>
          </a:p>
        </p:txBody>
      </p:sp>
      <p:sp>
        <p:nvSpPr>
          <p:cNvPr id="4" name="Content Placeholder 2"/>
          <p:cNvSpPr txBox="1">
            <a:spLocks noGrp="1"/>
          </p:cNvSpPr>
          <p:nvPr>
            <p:ph idx="1"/>
          </p:nvPr>
        </p:nvSpPr>
        <p:spPr>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tx1"/>
                </a:solidFill>
              </a:rPr>
              <a:t>This query will give the user a percentage of how many people live in </a:t>
            </a:r>
            <a:r>
              <a:rPr lang="en-US" dirty="0" err="1">
                <a:solidFill>
                  <a:schemeClr val="tx1"/>
                </a:solidFill>
              </a:rPr>
              <a:t>coddington</a:t>
            </a:r>
            <a:r>
              <a:rPr lang="en-US" dirty="0">
                <a:solidFill>
                  <a:schemeClr val="tx1"/>
                </a:solidFill>
              </a:rPr>
              <a:t> township.</a:t>
            </a:r>
          </a:p>
          <a:p>
            <a:pPr marL="0" indent="0">
              <a:buNone/>
            </a:pPr>
            <a:r>
              <a:rPr lang="en-US" dirty="0">
                <a:solidFill>
                  <a:schemeClr val="tx1"/>
                </a:solidFill>
              </a:rPr>
              <a:t>Select TRUNC (</a:t>
            </a:r>
          </a:p>
          <a:p>
            <a:pPr marL="0" indent="0">
              <a:buNone/>
            </a:pPr>
            <a:r>
              <a:rPr lang="en-US" dirty="0">
                <a:solidFill>
                  <a:schemeClr val="tx1"/>
                </a:solidFill>
              </a:rPr>
              <a:t>   CAST((SELECT COUNT(</a:t>
            </a:r>
            <a:r>
              <a:rPr lang="en-US" dirty="0" err="1">
                <a:solidFill>
                  <a:schemeClr val="tx1"/>
                </a:solidFill>
              </a:rPr>
              <a:t>Pid</a:t>
            </a:r>
            <a:r>
              <a:rPr lang="en-US" dirty="0">
                <a:solidFill>
                  <a:schemeClr val="tx1"/>
                </a:solidFill>
              </a:rPr>
              <a:t>) as </a:t>
            </a:r>
            <a:r>
              <a:rPr lang="en-US" dirty="0" err="1">
                <a:solidFill>
                  <a:schemeClr val="tx1"/>
                </a:solidFill>
              </a:rPr>
              <a:t>WherePeopleLive</a:t>
            </a:r>
            <a:endParaRPr lang="en-US" dirty="0">
              <a:solidFill>
                <a:schemeClr val="tx1"/>
              </a:solidFill>
            </a:endParaRPr>
          </a:p>
          <a:p>
            <a:pPr marL="0" indent="0">
              <a:buNone/>
            </a:pPr>
            <a:r>
              <a:rPr lang="en-US" dirty="0">
                <a:solidFill>
                  <a:schemeClr val="tx1"/>
                </a:solidFill>
              </a:rPr>
              <a:t>	      FROM People</a:t>
            </a:r>
          </a:p>
          <a:p>
            <a:pPr marL="0" indent="0">
              <a:buNone/>
            </a:pPr>
            <a:r>
              <a:rPr lang="en-US" dirty="0">
                <a:solidFill>
                  <a:schemeClr val="tx1"/>
                </a:solidFill>
              </a:rPr>
              <a:t>	      INNER JOIN Cities ON</a:t>
            </a:r>
          </a:p>
          <a:p>
            <a:pPr marL="0" indent="0">
              <a:buNone/>
            </a:pPr>
            <a:r>
              <a:rPr lang="en-US" dirty="0">
                <a:solidFill>
                  <a:schemeClr val="tx1"/>
                </a:solidFill>
              </a:rPr>
              <a:t>	      </a:t>
            </a:r>
            <a:r>
              <a:rPr lang="en-US" dirty="0" err="1">
                <a:solidFill>
                  <a:schemeClr val="tx1"/>
                </a:solidFill>
              </a:rPr>
              <a:t>People.Zipcode</a:t>
            </a:r>
            <a:r>
              <a:rPr lang="en-US" dirty="0">
                <a:solidFill>
                  <a:schemeClr val="tx1"/>
                </a:solidFill>
              </a:rPr>
              <a:t> = </a:t>
            </a:r>
            <a:r>
              <a:rPr lang="en-US" dirty="0" err="1">
                <a:solidFill>
                  <a:schemeClr val="tx1"/>
                </a:solidFill>
              </a:rPr>
              <a:t>Cities.Zipcode</a:t>
            </a:r>
            <a:endParaRPr lang="en-US" dirty="0">
              <a:solidFill>
                <a:schemeClr val="tx1"/>
              </a:solidFill>
            </a:endParaRPr>
          </a:p>
          <a:p>
            <a:pPr marL="0" indent="0">
              <a:buNone/>
            </a:pPr>
            <a:r>
              <a:rPr lang="en-US" dirty="0">
                <a:solidFill>
                  <a:schemeClr val="tx1"/>
                </a:solidFill>
              </a:rPr>
              <a:t>	      WHERE city = '</a:t>
            </a:r>
            <a:r>
              <a:rPr lang="en-US" dirty="0" err="1">
                <a:solidFill>
                  <a:schemeClr val="tx1"/>
                </a:solidFill>
              </a:rPr>
              <a:t>Coddington</a:t>
            </a:r>
            <a:r>
              <a:rPr lang="en-US" dirty="0">
                <a:solidFill>
                  <a:schemeClr val="tx1"/>
                </a:solidFill>
              </a:rPr>
              <a:t> Township') as DECIMAL(5,2)</a:t>
            </a:r>
          </a:p>
          <a:p>
            <a:pPr marL="0" indent="0">
              <a:buNone/>
            </a:pPr>
            <a:r>
              <a:rPr lang="en-US" dirty="0">
                <a:solidFill>
                  <a:schemeClr val="tx1"/>
                </a:solidFill>
              </a:rPr>
              <a:t>	    ) / </a:t>
            </a:r>
          </a:p>
          <a:p>
            <a:pPr marL="0" indent="0">
              <a:buNone/>
            </a:pPr>
            <a:r>
              <a:rPr lang="en-US" dirty="0">
                <a:solidFill>
                  <a:schemeClr val="tx1"/>
                </a:solidFill>
              </a:rPr>
              <a:t>	     (SELECT COUNT(</a:t>
            </a:r>
            <a:r>
              <a:rPr lang="en-US" dirty="0" err="1">
                <a:solidFill>
                  <a:schemeClr val="tx1"/>
                </a:solidFill>
              </a:rPr>
              <a:t>Pid</a:t>
            </a:r>
            <a:r>
              <a:rPr lang="en-US" dirty="0">
                <a:solidFill>
                  <a:schemeClr val="tx1"/>
                </a:solidFill>
              </a:rPr>
              <a:t>) as People</a:t>
            </a:r>
          </a:p>
          <a:p>
            <a:pPr marL="0" indent="0">
              <a:buNone/>
            </a:pPr>
            <a:r>
              <a:rPr lang="en-US" dirty="0">
                <a:solidFill>
                  <a:schemeClr val="tx1"/>
                </a:solidFill>
              </a:rPr>
              <a:t>	      FROM People) * 100) as </a:t>
            </a:r>
            <a:r>
              <a:rPr lang="en-US" dirty="0" err="1">
                <a:solidFill>
                  <a:schemeClr val="tx1"/>
                </a:solidFill>
              </a:rPr>
              <a:t>CoddingtonPeople</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416838" y="1386523"/>
            <a:ext cx="3603548" cy="1391846"/>
          </a:xfrm>
          <a:prstGeom prst="rect">
            <a:avLst/>
          </a:prstGeom>
        </p:spPr>
      </p:pic>
    </p:spTree>
    <p:extLst>
      <p:ext uri="{BB962C8B-B14F-4D97-AF65-F5344CB8AC3E}">
        <p14:creationId xmlns:p14="http://schemas.microsoft.com/office/powerpoint/2010/main" val="4215889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Reports</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This query gives the user a percentage amount of how many people live in the town of </a:t>
            </a:r>
            <a:r>
              <a:rPr lang="en-US" dirty="0" err="1">
                <a:solidFill>
                  <a:schemeClr val="tx1"/>
                </a:solidFill>
              </a:rPr>
              <a:t>Selecton</a:t>
            </a:r>
            <a:endParaRPr lang="en-US" dirty="0">
              <a:solidFill>
                <a:schemeClr val="tx1"/>
              </a:solidFill>
            </a:endParaRPr>
          </a:p>
          <a:p>
            <a:r>
              <a:rPr lang="en-US" dirty="0">
                <a:solidFill>
                  <a:schemeClr val="tx1"/>
                </a:solidFill>
              </a:rPr>
              <a:t>Select TRUNC (</a:t>
            </a:r>
          </a:p>
          <a:p>
            <a:r>
              <a:rPr lang="en-US" dirty="0">
                <a:solidFill>
                  <a:schemeClr val="tx1"/>
                </a:solidFill>
              </a:rPr>
              <a:t>	CAST((SELECT COUNT(</a:t>
            </a:r>
            <a:r>
              <a:rPr lang="en-US" dirty="0" err="1">
                <a:solidFill>
                  <a:schemeClr val="tx1"/>
                </a:solidFill>
              </a:rPr>
              <a:t>Pid</a:t>
            </a:r>
            <a:r>
              <a:rPr lang="en-US" dirty="0">
                <a:solidFill>
                  <a:schemeClr val="tx1"/>
                </a:solidFill>
              </a:rPr>
              <a:t>) as </a:t>
            </a:r>
            <a:r>
              <a:rPr lang="en-US" dirty="0" err="1">
                <a:solidFill>
                  <a:schemeClr val="tx1"/>
                </a:solidFill>
              </a:rPr>
              <a:t>WherePeopleLive</a:t>
            </a:r>
            <a:endParaRPr lang="en-US" dirty="0">
              <a:solidFill>
                <a:schemeClr val="tx1"/>
              </a:solidFill>
            </a:endParaRPr>
          </a:p>
          <a:p>
            <a:r>
              <a:rPr lang="en-US" dirty="0">
                <a:solidFill>
                  <a:schemeClr val="tx1"/>
                </a:solidFill>
              </a:rPr>
              <a:t>	      FROM People</a:t>
            </a:r>
          </a:p>
          <a:p>
            <a:r>
              <a:rPr lang="en-US" dirty="0">
                <a:solidFill>
                  <a:schemeClr val="tx1"/>
                </a:solidFill>
              </a:rPr>
              <a:t>	      INNER JOIN Cities ON</a:t>
            </a:r>
          </a:p>
          <a:p>
            <a:r>
              <a:rPr lang="en-US" dirty="0">
                <a:solidFill>
                  <a:schemeClr val="tx1"/>
                </a:solidFill>
              </a:rPr>
              <a:t>	      </a:t>
            </a:r>
            <a:r>
              <a:rPr lang="en-US" dirty="0" err="1">
                <a:solidFill>
                  <a:schemeClr val="tx1"/>
                </a:solidFill>
              </a:rPr>
              <a:t>People.Zipcode</a:t>
            </a:r>
            <a:r>
              <a:rPr lang="en-US" dirty="0">
                <a:solidFill>
                  <a:schemeClr val="tx1"/>
                </a:solidFill>
              </a:rPr>
              <a:t> = </a:t>
            </a:r>
            <a:r>
              <a:rPr lang="en-US" dirty="0" err="1">
                <a:solidFill>
                  <a:schemeClr val="tx1"/>
                </a:solidFill>
              </a:rPr>
              <a:t>Cities.Zipcode</a:t>
            </a:r>
            <a:endParaRPr lang="en-US" dirty="0">
              <a:solidFill>
                <a:schemeClr val="tx1"/>
              </a:solidFill>
            </a:endParaRPr>
          </a:p>
          <a:p>
            <a:r>
              <a:rPr lang="en-US" dirty="0">
                <a:solidFill>
                  <a:schemeClr val="tx1"/>
                </a:solidFill>
              </a:rPr>
              <a:t>	      WHERE city = '</a:t>
            </a:r>
            <a:r>
              <a:rPr lang="en-US" dirty="0" err="1">
                <a:solidFill>
                  <a:schemeClr val="tx1"/>
                </a:solidFill>
              </a:rPr>
              <a:t>Selecton</a:t>
            </a:r>
            <a:r>
              <a:rPr lang="en-US" dirty="0">
                <a:solidFill>
                  <a:schemeClr val="tx1"/>
                </a:solidFill>
              </a:rPr>
              <a:t>') as DECIMAL(5,2)</a:t>
            </a:r>
          </a:p>
          <a:p>
            <a:r>
              <a:rPr lang="en-US" dirty="0">
                <a:solidFill>
                  <a:schemeClr val="tx1"/>
                </a:solidFill>
              </a:rPr>
              <a:t>	    ) / </a:t>
            </a:r>
          </a:p>
          <a:p>
            <a:r>
              <a:rPr lang="en-US" dirty="0">
                <a:solidFill>
                  <a:schemeClr val="tx1"/>
                </a:solidFill>
              </a:rPr>
              <a:t>	     (SELECT COUNT(</a:t>
            </a:r>
            <a:r>
              <a:rPr lang="en-US" dirty="0" err="1">
                <a:solidFill>
                  <a:schemeClr val="tx1"/>
                </a:solidFill>
              </a:rPr>
              <a:t>Pid</a:t>
            </a:r>
            <a:r>
              <a:rPr lang="en-US" dirty="0">
                <a:solidFill>
                  <a:schemeClr val="tx1"/>
                </a:solidFill>
              </a:rPr>
              <a:t>) as People</a:t>
            </a:r>
          </a:p>
          <a:p>
            <a:r>
              <a:rPr lang="en-US" dirty="0">
                <a:solidFill>
                  <a:schemeClr val="tx1"/>
                </a:solidFill>
              </a:rPr>
              <a:t>	      FROM People) * 100) as </a:t>
            </a:r>
            <a:r>
              <a:rPr lang="en-US" dirty="0" err="1">
                <a:solidFill>
                  <a:schemeClr val="tx1"/>
                </a:solidFill>
              </a:rPr>
              <a:t>SelectonPeople</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533191" y="1813243"/>
            <a:ext cx="3552135" cy="1466288"/>
          </a:xfrm>
          <a:prstGeom prst="rect">
            <a:avLst/>
          </a:prstGeom>
        </p:spPr>
      </p:pic>
    </p:spTree>
    <p:extLst>
      <p:ext uri="{BB962C8B-B14F-4D97-AF65-F5344CB8AC3E}">
        <p14:creationId xmlns:p14="http://schemas.microsoft.com/office/powerpoint/2010/main" val="322740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90747"/>
            <a:ext cx="8534400" cy="1141045"/>
          </a:xfrm>
        </p:spPr>
        <p:txBody>
          <a:bodyPr/>
          <a:lstStyle/>
          <a:p>
            <a:r>
              <a:rPr lang="en-US" dirty="0"/>
              <a:t>Executive summary</a:t>
            </a:r>
          </a:p>
        </p:txBody>
      </p:sp>
      <p:sp>
        <p:nvSpPr>
          <p:cNvPr id="3" name="Content Placeholder 2"/>
          <p:cNvSpPr>
            <a:spLocks noGrp="1"/>
          </p:cNvSpPr>
          <p:nvPr>
            <p:ph idx="1"/>
          </p:nvPr>
        </p:nvSpPr>
        <p:spPr>
          <a:xfrm>
            <a:off x="684212" y="685800"/>
            <a:ext cx="8534400" cy="4167554"/>
          </a:xfrm>
        </p:spPr>
        <p:txBody>
          <a:bodyPr/>
          <a:lstStyle/>
          <a:p>
            <a:r>
              <a:rPr lang="en-US" dirty="0">
                <a:solidFill>
                  <a:schemeClr val="tx1"/>
                </a:solidFill>
              </a:rPr>
              <a:t>The database for the </a:t>
            </a:r>
            <a:r>
              <a:rPr lang="en-US" dirty="0" err="1">
                <a:solidFill>
                  <a:schemeClr val="tx1"/>
                </a:solidFill>
              </a:rPr>
              <a:t>codd</a:t>
            </a:r>
            <a:r>
              <a:rPr lang="en-US" dirty="0">
                <a:solidFill>
                  <a:schemeClr val="tx1"/>
                </a:solidFill>
              </a:rPr>
              <a:t> county police department is outlined and describe with in this documents. The purpose of this database is to keep track of employees, police officers, arrested suspects, and items and equipment related to their activities. Such related activities and items as equipment, evidence, and when they work. This database also catalogs where police officers work with in the police department premises and where they operate outside of the premises. This will empower administration of the police department to be able to analyze and extract useful and informative data about the police department. Ultimately the database should be able to provide useful control over the departments data while being normalized and elegantly serving the department’s needs.</a:t>
            </a:r>
          </a:p>
        </p:txBody>
      </p:sp>
    </p:spTree>
    <p:extLst>
      <p:ext uri="{BB962C8B-B14F-4D97-AF65-F5344CB8AC3E}">
        <p14:creationId xmlns:p14="http://schemas.microsoft.com/office/powerpoint/2010/main" val="3666506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92" y="4937760"/>
            <a:ext cx="8534400" cy="1507067"/>
          </a:xfrm>
        </p:spPr>
        <p:txBody>
          <a:bodyPr/>
          <a:lstStyle/>
          <a:p>
            <a:r>
              <a:rPr lang="en-US" dirty="0"/>
              <a:t>Stored procedure</a:t>
            </a:r>
          </a:p>
        </p:txBody>
      </p:sp>
      <p:sp>
        <p:nvSpPr>
          <p:cNvPr id="3" name="Content Placeholder 2"/>
          <p:cNvSpPr>
            <a:spLocks noGrp="1"/>
          </p:cNvSpPr>
          <p:nvPr>
            <p:ph idx="1"/>
          </p:nvPr>
        </p:nvSpPr>
        <p:spPr>
          <a:xfrm>
            <a:off x="684212" y="685800"/>
            <a:ext cx="8534400" cy="4739640"/>
          </a:xfrm>
        </p:spPr>
        <p:txBody>
          <a:bodyPr>
            <a:normAutofit fontScale="85000" lnSpcReduction="10000"/>
          </a:bodyPr>
          <a:lstStyle/>
          <a:p>
            <a:pPr marL="0" indent="0">
              <a:buNone/>
            </a:pPr>
            <a:r>
              <a:rPr lang="en-US" dirty="0">
                <a:solidFill>
                  <a:schemeClr val="tx1"/>
                </a:solidFill>
              </a:rPr>
              <a:t>This stored procedure gets called by the trigger that waits for new police officers then assigns then working times in the working times relation.</a:t>
            </a:r>
          </a:p>
          <a:p>
            <a:pPr marL="0" indent="0">
              <a:buNone/>
            </a:pPr>
            <a:r>
              <a:rPr lang="en-US" dirty="0">
                <a:solidFill>
                  <a:schemeClr val="tx1"/>
                </a:solidFill>
              </a:rPr>
              <a:t>Create Or Replace Function </a:t>
            </a:r>
            <a:r>
              <a:rPr lang="en-US" dirty="0" err="1">
                <a:solidFill>
                  <a:schemeClr val="tx1"/>
                </a:solidFill>
              </a:rPr>
              <a:t>AddWorkHours</a:t>
            </a:r>
            <a:r>
              <a:rPr lang="en-US" dirty="0">
                <a:solidFill>
                  <a:schemeClr val="tx1"/>
                </a:solidFill>
              </a:rPr>
              <a:t>(</a:t>
            </a:r>
            <a:r>
              <a:rPr lang="en-US" dirty="0" err="1">
                <a:solidFill>
                  <a:schemeClr val="tx1"/>
                </a:solidFill>
              </a:rPr>
              <a:t>refcursor</a:t>
            </a:r>
            <a:r>
              <a:rPr lang="en-US" dirty="0">
                <a:solidFill>
                  <a:schemeClr val="tx1"/>
                </a:solidFill>
              </a:rPr>
              <a:t>) Returns </a:t>
            </a:r>
            <a:r>
              <a:rPr lang="en-US" dirty="0" err="1">
                <a:solidFill>
                  <a:schemeClr val="tx1"/>
                </a:solidFill>
              </a:rPr>
              <a:t>refcursor</a:t>
            </a:r>
            <a:r>
              <a:rPr lang="en-US" dirty="0">
                <a:solidFill>
                  <a:schemeClr val="tx1"/>
                </a:solidFill>
              </a:rPr>
              <a:t> AS $$</a:t>
            </a:r>
          </a:p>
          <a:p>
            <a:pPr marL="0" indent="0">
              <a:buNone/>
            </a:pPr>
            <a:r>
              <a:rPr lang="en-US" dirty="0">
                <a:solidFill>
                  <a:schemeClr val="tx1"/>
                </a:solidFill>
              </a:rPr>
              <a:t>Declare</a:t>
            </a:r>
          </a:p>
          <a:p>
            <a:pPr marL="0" indent="0">
              <a:buNone/>
            </a:pPr>
            <a:r>
              <a:rPr lang="en-US" dirty="0">
                <a:solidFill>
                  <a:schemeClr val="tx1"/>
                </a:solidFill>
              </a:rPr>
              <a:t> p </a:t>
            </a:r>
            <a:r>
              <a:rPr lang="en-US" dirty="0" err="1">
                <a:solidFill>
                  <a:schemeClr val="tx1"/>
                </a:solidFill>
              </a:rPr>
              <a:t>refcursor</a:t>
            </a:r>
            <a:r>
              <a:rPr lang="en-US" dirty="0">
                <a:solidFill>
                  <a:schemeClr val="tx1"/>
                </a:solidFill>
              </a:rPr>
              <a:t> = $1;</a:t>
            </a:r>
          </a:p>
          <a:p>
            <a:pPr marL="0" indent="0">
              <a:buNone/>
            </a:pPr>
            <a:r>
              <a:rPr lang="en-US" dirty="0">
                <a:solidFill>
                  <a:schemeClr val="tx1"/>
                </a:solidFill>
              </a:rPr>
              <a:t>Begin</a:t>
            </a:r>
          </a:p>
          <a:p>
            <a:pPr marL="0" indent="0">
              <a:buNone/>
            </a:pPr>
            <a:r>
              <a:rPr lang="en-US" dirty="0">
                <a:solidFill>
                  <a:schemeClr val="tx1"/>
                </a:solidFill>
              </a:rPr>
              <a:t>	IF </a:t>
            </a:r>
            <a:r>
              <a:rPr lang="en-US" dirty="0" err="1">
                <a:solidFill>
                  <a:schemeClr val="tx1"/>
                </a:solidFill>
              </a:rPr>
              <a:t>NEW.Positions</a:t>
            </a:r>
            <a:r>
              <a:rPr lang="en-US" dirty="0">
                <a:solidFill>
                  <a:schemeClr val="tx1"/>
                </a:solidFill>
              </a:rPr>
              <a:t> = ‘Police Officer’ THEN</a:t>
            </a:r>
          </a:p>
          <a:p>
            <a:pPr marL="0" indent="0">
              <a:buNone/>
            </a:pPr>
            <a:r>
              <a:rPr lang="en-US" dirty="0">
                <a:solidFill>
                  <a:schemeClr val="tx1"/>
                </a:solidFill>
              </a:rPr>
              <a:t>		Insert Into </a:t>
            </a:r>
            <a:r>
              <a:rPr lang="en-US" dirty="0" err="1">
                <a:solidFill>
                  <a:schemeClr val="tx1"/>
                </a:solidFill>
              </a:rPr>
              <a:t>WorkingTimes</a:t>
            </a:r>
            <a:r>
              <a:rPr lang="en-US" dirty="0">
                <a:solidFill>
                  <a:schemeClr val="tx1"/>
                </a:solidFill>
              </a:rPr>
              <a:t> (</a:t>
            </a:r>
            <a:r>
              <a:rPr lang="en-US" dirty="0" err="1">
                <a:solidFill>
                  <a:schemeClr val="tx1"/>
                </a:solidFill>
              </a:rPr>
              <a:t>Eid</a:t>
            </a:r>
            <a:r>
              <a:rPr lang="en-US" dirty="0">
                <a:solidFill>
                  <a:schemeClr val="tx1"/>
                </a:solidFill>
              </a:rPr>
              <a:t>) VALUES (</a:t>
            </a:r>
            <a:r>
              <a:rPr lang="en-US" dirty="0" err="1">
                <a:solidFill>
                  <a:schemeClr val="tx1"/>
                </a:solidFill>
              </a:rPr>
              <a:t>NEW.Eid</a:t>
            </a:r>
            <a:r>
              <a:rPr lang="en-US" dirty="0">
                <a:solidFill>
                  <a:schemeClr val="tx1"/>
                </a:solidFill>
              </a:rPr>
              <a:t>);</a:t>
            </a:r>
          </a:p>
          <a:p>
            <a:pPr marL="0" indent="0">
              <a:buNone/>
            </a:pPr>
            <a:r>
              <a:rPr lang="en-US" dirty="0">
                <a:solidFill>
                  <a:schemeClr val="tx1"/>
                </a:solidFill>
              </a:rPr>
              <a:t>	END IF;</a:t>
            </a:r>
          </a:p>
          <a:p>
            <a:pPr marL="0" indent="0">
              <a:buNone/>
            </a:pPr>
            <a:r>
              <a:rPr lang="en-US" dirty="0">
                <a:solidFill>
                  <a:schemeClr val="tx1"/>
                </a:solidFill>
              </a:rPr>
              <a:t>	RETURN p;</a:t>
            </a:r>
          </a:p>
          <a:p>
            <a:pPr marL="0" indent="0">
              <a:buNone/>
            </a:pPr>
            <a:r>
              <a:rPr lang="en-US" dirty="0">
                <a:solidFill>
                  <a:schemeClr val="tx1"/>
                </a:solidFill>
              </a:rPr>
              <a:t>END;</a:t>
            </a:r>
          </a:p>
          <a:p>
            <a:pPr marL="0" indent="0">
              <a:buNone/>
            </a:pPr>
            <a:r>
              <a:rPr lang="en-US" dirty="0">
                <a:solidFill>
                  <a:schemeClr val="tx1"/>
                </a:solidFill>
              </a:rPr>
              <a:t>$$ </a:t>
            </a:r>
          </a:p>
          <a:p>
            <a:pPr marL="0" indent="0">
              <a:buNone/>
            </a:pPr>
            <a:r>
              <a:rPr lang="en-US" dirty="0">
                <a:solidFill>
                  <a:schemeClr val="tx1"/>
                </a:solidFill>
              </a:rPr>
              <a:t>Language </a:t>
            </a:r>
            <a:r>
              <a:rPr lang="en-US" dirty="0" err="1">
                <a:solidFill>
                  <a:schemeClr val="tx1"/>
                </a:solidFill>
              </a:rPr>
              <a:t>plpgsql</a:t>
            </a:r>
            <a:r>
              <a:rPr lang="en-US" dirty="0">
                <a:solidFill>
                  <a:schemeClr val="tx1"/>
                </a:solidFill>
              </a:rPr>
              <a:t>;</a:t>
            </a:r>
          </a:p>
        </p:txBody>
      </p:sp>
    </p:spTree>
    <p:extLst>
      <p:ext uri="{BB962C8B-B14F-4D97-AF65-F5344CB8AC3E}">
        <p14:creationId xmlns:p14="http://schemas.microsoft.com/office/powerpoint/2010/main" val="173439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a:t>
            </a:r>
          </a:p>
        </p:txBody>
      </p:sp>
      <p:sp>
        <p:nvSpPr>
          <p:cNvPr id="3" name="Content Placeholder 2"/>
          <p:cNvSpPr>
            <a:spLocks noGrp="1"/>
          </p:cNvSpPr>
          <p:nvPr>
            <p:ph idx="1"/>
          </p:nvPr>
        </p:nvSpPr>
        <p:spPr/>
        <p:txBody>
          <a:bodyPr/>
          <a:lstStyle/>
          <a:p>
            <a:pPr marL="0" indent="0">
              <a:buNone/>
            </a:pPr>
            <a:r>
              <a:rPr lang="en-US" dirty="0">
                <a:solidFill>
                  <a:schemeClr val="tx1"/>
                </a:solidFill>
              </a:rPr>
              <a:t>This Trigger waits for a new police officers to be added to the employees relation and then assigns them a spot in the working times table to ensure that they have times to work in the police department.</a:t>
            </a:r>
          </a:p>
          <a:p>
            <a:pPr marL="0" indent="0">
              <a:buNone/>
            </a:pPr>
            <a:r>
              <a:rPr lang="en-US" dirty="0">
                <a:solidFill>
                  <a:schemeClr val="tx1"/>
                </a:solidFill>
              </a:rPr>
              <a:t>Create Trigger </a:t>
            </a:r>
            <a:r>
              <a:rPr lang="en-US" dirty="0" err="1">
                <a:solidFill>
                  <a:schemeClr val="tx1"/>
                </a:solidFill>
              </a:rPr>
              <a:t>AddPoliceOfficer</a:t>
            </a:r>
            <a:endParaRPr lang="en-US" dirty="0">
              <a:solidFill>
                <a:schemeClr val="tx1"/>
              </a:solidFill>
            </a:endParaRPr>
          </a:p>
          <a:p>
            <a:pPr marL="0" indent="0">
              <a:buNone/>
            </a:pPr>
            <a:r>
              <a:rPr lang="en-US" dirty="0">
                <a:solidFill>
                  <a:schemeClr val="tx1"/>
                </a:solidFill>
              </a:rPr>
              <a:t>After Insert on Employees</a:t>
            </a:r>
          </a:p>
          <a:p>
            <a:pPr marL="0" indent="0">
              <a:buNone/>
            </a:pPr>
            <a:r>
              <a:rPr lang="en-US" dirty="0">
                <a:solidFill>
                  <a:schemeClr val="tx1"/>
                </a:solidFill>
              </a:rPr>
              <a:t>For Each Row </a:t>
            </a:r>
          </a:p>
          <a:p>
            <a:pPr marL="0" indent="0">
              <a:buNone/>
            </a:pPr>
            <a:r>
              <a:rPr lang="en-US" dirty="0">
                <a:solidFill>
                  <a:schemeClr val="tx1"/>
                </a:solidFill>
              </a:rPr>
              <a:t>Execute Procedure </a:t>
            </a:r>
            <a:r>
              <a:rPr lang="en-US" dirty="0" err="1">
                <a:solidFill>
                  <a:schemeClr val="tx1"/>
                </a:solidFill>
              </a:rPr>
              <a:t>AddWorkHours</a:t>
            </a:r>
            <a:r>
              <a:rPr lang="en-US" dirty="0">
                <a:solidFill>
                  <a:schemeClr val="tx1"/>
                </a:solidFill>
              </a:rPr>
              <a:t>(); </a:t>
            </a:r>
          </a:p>
        </p:txBody>
      </p:sp>
    </p:spTree>
    <p:extLst>
      <p:ext uri="{BB962C8B-B14F-4D97-AF65-F5344CB8AC3E}">
        <p14:creationId xmlns:p14="http://schemas.microsoft.com/office/powerpoint/2010/main" val="1547881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168052"/>
            <a:ext cx="8534400" cy="1507067"/>
          </a:xfrm>
        </p:spPr>
        <p:txBody>
          <a:bodyPr/>
          <a:lstStyle/>
          <a:p>
            <a:r>
              <a:rPr lang="en-US" dirty="0"/>
              <a:t>security</a:t>
            </a:r>
          </a:p>
        </p:txBody>
      </p:sp>
      <p:sp>
        <p:nvSpPr>
          <p:cNvPr id="3" name="Content Placeholder 2"/>
          <p:cNvSpPr>
            <a:spLocks noGrp="1"/>
          </p:cNvSpPr>
          <p:nvPr>
            <p:ph idx="1"/>
          </p:nvPr>
        </p:nvSpPr>
        <p:spPr>
          <a:xfrm>
            <a:off x="684212" y="447040"/>
            <a:ext cx="9577388" cy="5212080"/>
          </a:xfrm>
        </p:spPr>
        <p:txBody>
          <a:bodyPr>
            <a:normAutofit fontScale="77500" lnSpcReduction="20000"/>
          </a:bodyPr>
          <a:lstStyle/>
          <a:p>
            <a:r>
              <a:rPr lang="en-US" dirty="0">
                <a:solidFill>
                  <a:schemeClr val="tx1"/>
                </a:solidFill>
              </a:rPr>
              <a:t>The following roles would be used by authorized personnel to get access to certain parts of the database to update, insert, or lookup data and to give/revoke privileges as necessary. </a:t>
            </a:r>
          </a:p>
          <a:p>
            <a:r>
              <a:rPr lang="en-US" dirty="0">
                <a:solidFill>
                  <a:schemeClr val="tx1"/>
                </a:solidFill>
              </a:rPr>
              <a:t>Admin Role</a:t>
            </a:r>
          </a:p>
          <a:p>
            <a:pPr marL="0" indent="0">
              <a:buNone/>
            </a:pPr>
            <a:r>
              <a:rPr lang="en-US" dirty="0">
                <a:solidFill>
                  <a:schemeClr val="tx1"/>
                </a:solidFill>
              </a:rPr>
              <a:t>	Create Role Admin;</a:t>
            </a:r>
          </a:p>
          <a:p>
            <a:pPr marL="0" indent="0">
              <a:buNone/>
            </a:pPr>
            <a:r>
              <a:rPr lang="en-US" dirty="0">
                <a:solidFill>
                  <a:schemeClr val="tx1"/>
                </a:solidFill>
              </a:rPr>
              <a:t>	Grant all on all tables </a:t>
            </a:r>
          </a:p>
          <a:p>
            <a:pPr marL="0" indent="0">
              <a:buNone/>
            </a:pPr>
            <a:r>
              <a:rPr lang="en-US" dirty="0">
                <a:solidFill>
                  <a:schemeClr val="tx1"/>
                </a:solidFill>
              </a:rPr>
              <a:t>	In schema public</a:t>
            </a:r>
          </a:p>
          <a:p>
            <a:pPr marL="0" indent="0">
              <a:buNone/>
            </a:pPr>
            <a:r>
              <a:rPr lang="en-US" dirty="0">
                <a:solidFill>
                  <a:schemeClr val="tx1"/>
                </a:solidFill>
              </a:rPr>
              <a:t>	To Admin;</a:t>
            </a:r>
          </a:p>
          <a:p>
            <a:pPr marL="0" indent="0">
              <a:buNone/>
            </a:pPr>
            <a:r>
              <a:rPr lang="en-US" dirty="0">
                <a:solidFill>
                  <a:schemeClr val="tx1"/>
                </a:solidFill>
              </a:rPr>
              <a:t>    Employees Role</a:t>
            </a:r>
          </a:p>
          <a:p>
            <a:pPr marL="0" indent="0">
              <a:buNone/>
            </a:pPr>
            <a:r>
              <a:rPr lang="en-US" dirty="0">
                <a:solidFill>
                  <a:schemeClr val="tx1"/>
                </a:solidFill>
              </a:rPr>
              <a:t>	Create Role Employees;</a:t>
            </a:r>
          </a:p>
          <a:p>
            <a:pPr marL="0" indent="0">
              <a:buNone/>
            </a:pPr>
            <a:r>
              <a:rPr lang="en-US" dirty="0">
                <a:solidFill>
                  <a:schemeClr val="tx1"/>
                </a:solidFill>
              </a:rPr>
              <a:t>	Grants Select On People, Employees, Officers, </a:t>
            </a:r>
            <a:r>
              <a:rPr lang="en-US" dirty="0" err="1">
                <a:solidFill>
                  <a:schemeClr val="tx1"/>
                </a:solidFill>
              </a:rPr>
              <a:t>ArrestedPeople</a:t>
            </a:r>
            <a:r>
              <a:rPr lang="en-US" dirty="0">
                <a:solidFill>
                  <a:schemeClr val="tx1"/>
                </a:solidFill>
              </a:rPr>
              <a:t>, Cells, Equipment, </a:t>
            </a:r>
            <a:r>
              <a:rPr lang="en-US" dirty="0" err="1">
                <a:solidFill>
                  <a:schemeClr val="tx1"/>
                </a:solidFill>
              </a:rPr>
              <a:t>PatrolRoutes</a:t>
            </a:r>
            <a:r>
              <a:rPr lang="en-US" dirty="0">
                <a:solidFill>
                  <a:schemeClr val="tx1"/>
                </a:solidFill>
              </a:rPr>
              <a:t>, </a:t>
            </a:r>
            <a:r>
              <a:rPr lang="en-US" dirty="0" err="1">
                <a:solidFill>
                  <a:schemeClr val="tx1"/>
                </a:solidFill>
              </a:rPr>
              <a:t>WorkingTimes</a:t>
            </a:r>
            <a:r>
              <a:rPr lang="en-US" dirty="0">
                <a:solidFill>
                  <a:schemeClr val="tx1"/>
                </a:solidFill>
              </a:rPr>
              <a:t>, Areas, Cases, and Evidence</a:t>
            </a:r>
          </a:p>
          <a:p>
            <a:pPr marL="0" indent="0">
              <a:buNone/>
            </a:pPr>
            <a:r>
              <a:rPr lang="en-US" dirty="0">
                <a:solidFill>
                  <a:schemeClr val="tx1"/>
                </a:solidFill>
              </a:rPr>
              <a:t>	To Employees;</a:t>
            </a:r>
          </a:p>
          <a:p>
            <a:pPr marL="0" indent="0">
              <a:buNone/>
            </a:pPr>
            <a:r>
              <a:rPr lang="en-US" dirty="0">
                <a:solidFill>
                  <a:schemeClr val="tx1"/>
                </a:solidFill>
              </a:rPr>
              <a:t>	Grants Insert On </a:t>
            </a:r>
            <a:r>
              <a:rPr lang="en-US" dirty="0" err="1">
                <a:solidFill>
                  <a:schemeClr val="tx1"/>
                </a:solidFill>
              </a:rPr>
              <a:t>ArrestedPeople</a:t>
            </a:r>
            <a:r>
              <a:rPr lang="en-US" dirty="0">
                <a:solidFill>
                  <a:schemeClr val="tx1"/>
                </a:solidFill>
              </a:rPr>
              <a:t>, Cases, Evidence, and Equipment </a:t>
            </a:r>
          </a:p>
          <a:p>
            <a:pPr marL="0" indent="0">
              <a:buNone/>
            </a:pPr>
            <a:r>
              <a:rPr lang="en-US" dirty="0">
                <a:solidFill>
                  <a:schemeClr val="tx1"/>
                </a:solidFill>
              </a:rPr>
              <a:t>	To Employees;</a:t>
            </a:r>
          </a:p>
          <a:p>
            <a:pPr marL="0" indent="0">
              <a:buNone/>
            </a:pPr>
            <a:r>
              <a:rPr lang="en-US" dirty="0">
                <a:solidFill>
                  <a:schemeClr val="tx1"/>
                </a:solidFill>
              </a:rPr>
              <a:t>	Grants Update On </a:t>
            </a:r>
            <a:r>
              <a:rPr lang="en-US" dirty="0" err="1">
                <a:solidFill>
                  <a:schemeClr val="tx1"/>
                </a:solidFill>
              </a:rPr>
              <a:t>ArrestedPeople</a:t>
            </a:r>
            <a:r>
              <a:rPr lang="en-US" dirty="0">
                <a:solidFill>
                  <a:schemeClr val="tx1"/>
                </a:solidFill>
              </a:rPr>
              <a:t>, </a:t>
            </a:r>
            <a:r>
              <a:rPr lang="en-US" dirty="0" err="1">
                <a:solidFill>
                  <a:schemeClr val="tx1"/>
                </a:solidFill>
              </a:rPr>
              <a:t>PatrolRoutes</a:t>
            </a:r>
            <a:r>
              <a:rPr lang="en-US" dirty="0">
                <a:solidFill>
                  <a:schemeClr val="tx1"/>
                </a:solidFill>
              </a:rPr>
              <a:t>, </a:t>
            </a:r>
            <a:r>
              <a:rPr lang="en-US" dirty="0" err="1">
                <a:solidFill>
                  <a:schemeClr val="tx1"/>
                </a:solidFill>
              </a:rPr>
              <a:t>WorkingTimes</a:t>
            </a:r>
            <a:r>
              <a:rPr lang="en-US" dirty="0">
                <a:solidFill>
                  <a:schemeClr val="tx1"/>
                </a:solidFill>
              </a:rPr>
              <a:t>, People, Officers, and Employees</a:t>
            </a:r>
          </a:p>
          <a:p>
            <a:pPr marL="0" indent="0">
              <a:buNone/>
            </a:pPr>
            <a:r>
              <a:rPr lang="en-US" dirty="0">
                <a:solidFill>
                  <a:schemeClr val="tx1"/>
                </a:solidFill>
              </a:rPr>
              <a:t>	To Employees;</a:t>
            </a:r>
          </a:p>
        </p:txBody>
      </p:sp>
    </p:spTree>
    <p:extLst>
      <p:ext uri="{BB962C8B-B14F-4D97-AF65-F5344CB8AC3E}">
        <p14:creationId xmlns:p14="http://schemas.microsoft.com/office/powerpoint/2010/main" val="148015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solidFill>
                  <a:schemeClr val="tx1"/>
                </a:solidFill>
              </a:rPr>
              <a:t>This Database is populated with a small amount of data compared to the size of actual police departments and to reach such the queries and database presented in this document would need to grow and become much more complex. This would include many more tables, people arrested people, and other relation data entries to be completely comprehensive and usable for an actual police department</a:t>
            </a:r>
          </a:p>
        </p:txBody>
      </p:sp>
    </p:spTree>
    <p:extLst>
      <p:ext uri="{BB962C8B-B14F-4D97-AF65-F5344CB8AC3E}">
        <p14:creationId xmlns:p14="http://schemas.microsoft.com/office/powerpoint/2010/main" val="3024207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Future Considerations</a:t>
            </a:r>
          </a:p>
        </p:txBody>
      </p:sp>
      <p:sp>
        <p:nvSpPr>
          <p:cNvPr id="3" name="Content Placeholder 2"/>
          <p:cNvSpPr>
            <a:spLocks noGrp="1"/>
          </p:cNvSpPr>
          <p:nvPr>
            <p:ph idx="1"/>
          </p:nvPr>
        </p:nvSpPr>
        <p:spPr/>
        <p:txBody>
          <a:bodyPr/>
          <a:lstStyle/>
          <a:p>
            <a:r>
              <a:rPr lang="en-US" dirty="0">
                <a:solidFill>
                  <a:schemeClr val="tx1"/>
                </a:solidFill>
              </a:rPr>
              <a:t>This database doesn’t have the capabilities to address criminals who aren’t arrested nor cases or evidence that lack an arrested person in the system. This system also lacks ways of keeping long term records of criminals who were arrested then moved to other facilities or released criminals from the department’s holding.</a:t>
            </a:r>
          </a:p>
          <a:p>
            <a:r>
              <a:rPr lang="en-US" dirty="0">
                <a:solidFill>
                  <a:schemeClr val="tx1"/>
                </a:solidFill>
              </a:rPr>
              <a:t>To address these concerns future versions of this database should have changes made to the cases table that allow for cases to not need to be linked directly to criminals arrested and being held in police custody, and to allow for those criminal’s record to be updated so when they are released or moved to new facilities that errors do not occur in the database.</a:t>
            </a:r>
          </a:p>
        </p:txBody>
      </p:sp>
    </p:spTree>
    <p:extLst>
      <p:ext uri="{BB962C8B-B14F-4D97-AF65-F5344CB8AC3E}">
        <p14:creationId xmlns:p14="http://schemas.microsoft.com/office/powerpoint/2010/main" val="82538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786270"/>
            <a:ext cx="8534400" cy="1507067"/>
          </a:xfrm>
        </p:spPr>
        <p:txBody>
          <a:bodyPr/>
          <a:lstStyle/>
          <a:p>
            <a:r>
              <a:rPr lang="en-US" dirty="0"/>
              <a:t>Entity Relation DIAGRAM</a:t>
            </a:r>
          </a:p>
        </p:txBody>
      </p:sp>
      <p:pic>
        <p:nvPicPr>
          <p:cNvPr id="1026" name="Picture 2" descr="https://documents.lucidchart.com/documents/ec7de1a3-8a90-4d87-8aaa-9c7c304671c4/pages/0_0?a=1203&amp;x=-32&amp;y=36&amp;w=1417&amp;h=958&amp;store=1&amp;accept=image%2F*&amp;auth=LCA%20900e383586c4cce05e87d0a9ee63de42e507c9a9-ts%3D146153356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6578" y="228601"/>
            <a:ext cx="7054998" cy="496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4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853354"/>
            <a:ext cx="8534400" cy="1507067"/>
          </a:xfrm>
        </p:spPr>
        <p:txBody>
          <a:bodyPr/>
          <a:lstStyle/>
          <a:p>
            <a:r>
              <a:rPr lang="en-US" dirty="0"/>
              <a:t>People </a:t>
            </a:r>
          </a:p>
        </p:txBody>
      </p:sp>
      <p:sp>
        <p:nvSpPr>
          <p:cNvPr id="3" name="Content Placeholder 2"/>
          <p:cNvSpPr>
            <a:spLocks noGrp="1"/>
          </p:cNvSpPr>
          <p:nvPr>
            <p:ph idx="1"/>
          </p:nvPr>
        </p:nvSpPr>
        <p:spPr>
          <a:xfrm>
            <a:off x="684212" y="492369"/>
            <a:ext cx="8534400" cy="4670181"/>
          </a:xfrm>
        </p:spPr>
        <p:txBody>
          <a:bodyPr>
            <a:normAutofit/>
          </a:bodyPr>
          <a:lstStyle/>
          <a:p>
            <a:r>
              <a:rPr lang="en-US" sz="1800" dirty="0">
                <a:solidFill>
                  <a:schemeClr val="tx1"/>
                </a:solidFill>
              </a:rPr>
              <a:t>Lists all people with in the system with attributes and functional dependencies.</a:t>
            </a:r>
          </a:p>
          <a:p>
            <a:r>
              <a:rPr lang="en-US" sz="1400" dirty="0">
                <a:solidFill>
                  <a:schemeClr val="tx1"/>
                </a:solidFill>
              </a:rPr>
              <a:t>CREATE TABLE people (</a:t>
            </a:r>
          </a:p>
          <a:p>
            <a:r>
              <a:rPr lang="en-US" sz="1400" dirty="0">
                <a:solidFill>
                  <a:schemeClr val="tx1"/>
                </a:solidFill>
              </a:rPr>
              <a:t>	</a:t>
            </a:r>
            <a:r>
              <a:rPr lang="en-US" sz="1400" dirty="0" err="1">
                <a:solidFill>
                  <a:schemeClr val="tx1"/>
                </a:solidFill>
              </a:rPr>
              <a:t>Pid</a:t>
            </a:r>
            <a:r>
              <a:rPr lang="en-US" sz="1400" dirty="0">
                <a:solidFill>
                  <a:schemeClr val="tx1"/>
                </a:solidFill>
              </a:rPr>
              <a:t> text NOT NULL UNIQUE,</a:t>
            </a:r>
          </a:p>
          <a:p>
            <a:r>
              <a:rPr lang="en-US" sz="1400" dirty="0">
                <a:solidFill>
                  <a:schemeClr val="tx1"/>
                </a:solidFill>
              </a:rPr>
              <a:t>	</a:t>
            </a:r>
            <a:r>
              <a:rPr lang="en-US" sz="1400" dirty="0" err="1">
                <a:solidFill>
                  <a:schemeClr val="tx1"/>
                </a:solidFill>
              </a:rPr>
              <a:t>FirstName</a:t>
            </a:r>
            <a:r>
              <a:rPr lang="en-US" sz="1400" dirty="0">
                <a:solidFill>
                  <a:schemeClr val="tx1"/>
                </a:solidFill>
              </a:rPr>
              <a:t> text NOT NULL,</a:t>
            </a:r>
          </a:p>
          <a:p>
            <a:r>
              <a:rPr lang="en-US" sz="1400" dirty="0">
                <a:solidFill>
                  <a:schemeClr val="tx1"/>
                </a:solidFill>
              </a:rPr>
              <a:t>	</a:t>
            </a:r>
            <a:r>
              <a:rPr lang="en-US" sz="1400" dirty="0" err="1">
                <a:solidFill>
                  <a:schemeClr val="tx1"/>
                </a:solidFill>
              </a:rPr>
              <a:t>LastName</a:t>
            </a:r>
            <a:r>
              <a:rPr lang="en-US" sz="1400" dirty="0">
                <a:solidFill>
                  <a:schemeClr val="tx1"/>
                </a:solidFill>
              </a:rPr>
              <a:t> text NOT NULL,</a:t>
            </a:r>
          </a:p>
          <a:p>
            <a:r>
              <a:rPr lang="en-US" sz="1400" dirty="0">
                <a:solidFill>
                  <a:schemeClr val="tx1"/>
                </a:solidFill>
              </a:rPr>
              <a:t>	</a:t>
            </a:r>
            <a:r>
              <a:rPr lang="en-US" sz="1400" dirty="0" err="1">
                <a:solidFill>
                  <a:schemeClr val="tx1"/>
                </a:solidFill>
              </a:rPr>
              <a:t>DateOfBirth</a:t>
            </a:r>
            <a:r>
              <a:rPr lang="en-US" sz="1400" dirty="0">
                <a:solidFill>
                  <a:schemeClr val="tx1"/>
                </a:solidFill>
              </a:rPr>
              <a:t> text NOT NULL,</a:t>
            </a:r>
          </a:p>
          <a:p>
            <a:r>
              <a:rPr lang="en-US" sz="1400" dirty="0">
                <a:solidFill>
                  <a:schemeClr val="tx1"/>
                </a:solidFill>
              </a:rPr>
              <a:t>	Address text NOT NULL,</a:t>
            </a:r>
          </a:p>
          <a:p>
            <a:r>
              <a:rPr lang="en-US" sz="1400" dirty="0">
                <a:solidFill>
                  <a:schemeClr val="tx1"/>
                </a:solidFill>
              </a:rPr>
              <a:t>	</a:t>
            </a:r>
            <a:r>
              <a:rPr lang="en-US" sz="1400" dirty="0" err="1">
                <a:solidFill>
                  <a:schemeClr val="tx1"/>
                </a:solidFill>
              </a:rPr>
              <a:t>Zipcode</a:t>
            </a:r>
            <a:r>
              <a:rPr lang="en-US" sz="1400" dirty="0">
                <a:solidFill>
                  <a:schemeClr val="tx1"/>
                </a:solidFill>
              </a:rPr>
              <a:t> text NOT NULL,</a:t>
            </a:r>
          </a:p>
          <a:p>
            <a:r>
              <a:rPr lang="en-US" sz="1400" dirty="0">
                <a:solidFill>
                  <a:schemeClr val="tx1"/>
                </a:solidFill>
              </a:rPr>
              <a:t>	FOREIGN KEY (</a:t>
            </a:r>
            <a:r>
              <a:rPr lang="en-US" sz="1400" dirty="0" err="1">
                <a:solidFill>
                  <a:schemeClr val="tx1"/>
                </a:solidFill>
              </a:rPr>
              <a:t>Zipcode</a:t>
            </a:r>
            <a:r>
              <a:rPr lang="en-US" sz="1400" dirty="0">
                <a:solidFill>
                  <a:schemeClr val="tx1"/>
                </a:solidFill>
              </a:rPr>
              <a:t>) REFERENCES cities(</a:t>
            </a:r>
            <a:r>
              <a:rPr lang="en-US" sz="1400" dirty="0" err="1">
                <a:solidFill>
                  <a:schemeClr val="tx1"/>
                </a:solidFill>
              </a:rPr>
              <a:t>Zipcode</a:t>
            </a:r>
            <a:r>
              <a:rPr lang="en-US" sz="1400" dirty="0">
                <a:solidFill>
                  <a:schemeClr val="tx1"/>
                </a:solidFill>
              </a:rPr>
              <a:t>),</a:t>
            </a:r>
          </a:p>
          <a:p>
            <a:r>
              <a:rPr lang="en-US" sz="1400" dirty="0">
                <a:solidFill>
                  <a:schemeClr val="tx1"/>
                </a:solidFill>
              </a:rPr>
              <a:t>	PRIMARY KEY (</a:t>
            </a:r>
            <a:r>
              <a:rPr lang="en-US" sz="1400" dirty="0" err="1">
                <a:solidFill>
                  <a:schemeClr val="tx1"/>
                </a:solidFill>
              </a:rPr>
              <a:t>Pid,Zipcode</a:t>
            </a:r>
            <a:r>
              <a:rPr lang="en-US" sz="1400" dirty="0">
                <a:solidFill>
                  <a:schemeClr val="tx1"/>
                </a:solidFill>
              </a:rPr>
              <a:t>)</a:t>
            </a:r>
          </a:p>
          <a:p>
            <a:r>
              <a:rPr lang="en-US" sz="1400" dirty="0">
                <a:solidFill>
                  <a:schemeClr val="tx1"/>
                </a:solidFill>
              </a:rPr>
              <a:t>);</a:t>
            </a:r>
          </a:p>
          <a:p>
            <a:r>
              <a:rPr lang="en-US" sz="1400" dirty="0">
                <a:solidFill>
                  <a:schemeClr val="tx1"/>
                </a:solidFill>
              </a:rPr>
              <a:t>Functional Dependencies </a:t>
            </a:r>
            <a:r>
              <a:rPr lang="en-US" sz="1400" dirty="0" err="1">
                <a:solidFill>
                  <a:schemeClr val="tx1"/>
                </a:solidFill>
              </a:rPr>
              <a:t>Pid</a:t>
            </a:r>
            <a:r>
              <a:rPr lang="en-US" sz="1400" dirty="0">
                <a:solidFill>
                  <a:schemeClr val="tx1"/>
                </a:solidFill>
              </a:rPr>
              <a:t> → </a:t>
            </a:r>
            <a:r>
              <a:rPr lang="en-US" sz="1400" dirty="0" err="1">
                <a:solidFill>
                  <a:schemeClr val="tx1"/>
                </a:solidFill>
              </a:rPr>
              <a:t>FirstName</a:t>
            </a:r>
            <a:r>
              <a:rPr lang="en-US" sz="1400" dirty="0">
                <a:solidFill>
                  <a:schemeClr val="tx1"/>
                </a:solidFill>
              </a:rPr>
              <a:t>, </a:t>
            </a:r>
            <a:r>
              <a:rPr lang="en-US" sz="1400" dirty="0" err="1">
                <a:solidFill>
                  <a:schemeClr val="tx1"/>
                </a:solidFill>
              </a:rPr>
              <a:t>LastName</a:t>
            </a:r>
            <a:r>
              <a:rPr lang="en-US" sz="1400" dirty="0">
                <a:solidFill>
                  <a:schemeClr val="tx1"/>
                </a:solidFill>
              </a:rPr>
              <a:t>, </a:t>
            </a:r>
            <a:r>
              <a:rPr lang="en-US" sz="1400" dirty="0" err="1">
                <a:solidFill>
                  <a:schemeClr val="tx1"/>
                </a:solidFill>
              </a:rPr>
              <a:t>DateOfBirth</a:t>
            </a:r>
            <a:r>
              <a:rPr lang="en-US" sz="1400" dirty="0">
                <a:solidFill>
                  <a:schemeClr val="tx1"/>
                </a:solidFill>
              </a:rPr>
              <a:t>, Address, </a:t>
            </a:r>
            <a:r>
              <a:rPr lang="en-US" sz="1400" dirty="0" err="1">
                <a:solidFill>
                  <a:schemeClr val="tx1"/>
                </a:solidFill>
              </a:rPr>
              <a:t>Zipcode</a:t>
            </a:r>
            <a:endParaRPr lang="en-US" sz="1400" dirty="0">
              <a:solidFill>
                <a:schemeClr val="tx1"/>
              </a:solidFill>
            </a:endParaRPr>
          </a:p>
          <a:p>
            <a:r>
              <a:rPr lang="en-US" sz="1400" dirty="0">
                <a:solidFill>
                  <a:schemeClr val="tx1"/>
                </a:solidFill>
              </a:rPr>
              <a:t>Sample data on the next page</a:t>
            </a:r>
          </a:p>
        </p:txBody>
      </p:sp>
    </p:spTree>
    <p:extLst>
      <p:ext uri="{BB962C8B-B14F-4D97-AF65-F5344CB8AC3E}">
        <p14:creationId xmlns:p14="http://schemas.microsoft.com/office/powerpoint/2010/main" val="184265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41959"/>
          <a:stretch/>
        </p:blipFill>
        <p:spPr>
          <a:xfrm>
            <a:off x="2640724" y="534670"/>
            <a:ext cx="6065126" cy="5582316"/>
          </a:xfrm>
        </p:spPr>
      </p:pic>
    </p:spTree>
    <p:extLst>
      <p:ext uri="{BB962C8B-B14F-4D97-AF65-F5344CB8AC3E}">
        <p14:creationId xmlns:p14="http://schemas.microsoft.com/office/powerpoint/2010/main" val="386262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Cities</a:t>
            </a:r>
          </a:p>
        </p:txBody>
      </p:sp>
      <p:sp>
        <p:nvSpPr>
          <p:cNvPr id="3" name="Content Placeholder 2"/>
          <p:cNvSpPr>
            <a:spLocks noGrp="1"/>
          </p:cNvSpPr>
          <p:nvPr>
            <p:ph idx="1"/>
          </p:nvPr>
        </p:nvSpPr>
        <p:spPr/>
        <p:txBody>
          <a:bodyPr/>
          <a:lstStyle/>
          <a:p>
            <a:r>
              <a:rPr lang="en-US" dirty="0">
                <a:solidFill>
                  <a:schemeClr val="tx1"/>
                </a:solidFill>
              </a:rPr>
              <a:t>Lists all cities with in the system with their attributes and functional dependencies</a:t>
            </a:r>
          </a:p>
          <a:p>
            <a:r>
              <a:rPr lang="en-US" dirty="0">
                <a:solidFill>
                  <a:schemeClr val="tx1"/>
                </a:solidFill>
              </a:rPr>
              <a:t>CREATE TABLE cities (</a:t>
            </a:r>
          </a:p>
          <a:p>
            <a:r>
              <a:rPr lang="en-US" dirty="0">
                <a:solidFill>
                  <a:schemeClr val="tx1"/>
                </a:solidFill>
              </a:rPr>
              <a:t>	</a:t>
            </a:r>
            <a:r>
              <a:rPr lang="en-US" dirty="0" err="1">
                <a:solidFill>
                  <a:schemeClr val="tx1"/>
                </a:solidFill>
              </a:rPr>
              <a:t>Zipcode</a:t>
            </a:r>
            <a:r>
              <a:rPr lang="en-US" dirty="0">
                <a:solidFill>
                  <a:schemeClr val="tx1"/>
                </a:solidFill>
              </a:rPr>
              <a:t> text NOT NULL UNIQUE,</a:t>
            </a:r>
          </a:p>
          <a:p>
            <a:r>
              <a:rPr lang="en-US" dirty="0">
                <a:solidFill>
                  <a:schemeClr val="tx1"/>
                </a:solidFill>
              </a:rPr>
              <a:t>	City text NOT NULL,</a:t>
            </a:r>
          </a:p>
          <a:p>
            <a:r>
              <a:rPr lang="en-US" dirty="0">
                <a:solidFill>
                  <a:schemeClr val="tx1"/>
                </a:solidFill>
              </a:rPr>
              <a:t>	PRIMARY KEY (</a:t>
            </a:r>
            <a:r>
              <a:rPr lang="en-US" dirty="0" err="1">
                <a:solidFill>
                  <a:schemeClr val="tx1"/>
                </a:solidFill>
              </a:rPr>
              <a:t>Zipcode</a:t>
            </a:r>
            <a:r>
              <a:rPr lang="en-US" dirty="0">
                <a:solidFill>
                  <a:schemeClr val="tx1"/>
                </a:solidFill>
              </a:rPr>
              <a:t>)</a:t>
            </a:r>
          </a:p>
          <a:p>
            <a:r>
              <a:rPr lang="en-US" dirty="0">
                <a:solidFill>
                  <a:schemeClr val="tx1"/>
                </a:solidFill>
              </a:rPr>
              <a:t>);</a:t>
            </a:r>
          </a:p>
          <a:p>
            <a:r>
              <a:rPr lang="en-US" dirty="0">
                <a:solidFill>
                  <a:schemeClr val="tx1"/>
                </a:solidFill>
              </a:rPr>
              <a:t>Functional Dependencies </a:t>
            </a:r>
            <a:r>
              <a:rPr lang="en-US" dirty="0" err="1">
                <a:solidFill>
                  <a:schemeClr val="tx1"/>
                </a:solidFill>
              </a:rPr>
              <a:t>Zipcode</a:t>
            </a:r>
            <a:r>
              <a:rPr lang="en-US" dirty="0">
                <a:solidFill>
                  <a:schemeClr val="tx1"/>
                </a:solidFill>
              </a:rPr>
              <a:t>→ City</a:t>
            </a:r>
          </a:p>
        </p:txBody>
      </p:sp>
      <p:pic>
        <p:nvPicPr>
          <p:cNvPr id="4" name="Content Placeholder 3"/>
          <p:cNvPicPr>
            <a:picLocks noChangeAspect="1"/>
          </p:cNvPicPr>
          <p:nvPr/>
        </p:nvPicPr>
        <p:blipFill rotWithShape="1">
          <a:blip r:embed="rId2"/>
          <a:srcRect b="88406"/>
          <a:stretch/>
        </p:blipFill>
        <p:spPr>
          <a:xfrm>
            <a:off x="6323013" y="1504950"/>
            <a:ext cx="4211638" cy="1618947"/>
          </a:xfrm>
          <a:prstGeom prst="rect">
            <a:avLst/>
          </a:prstGeom>
        </p:spPr>
      </p:pic>
    </p:spTree>
    <p:extLst>
      <p:ext uri="{BB962C8B-B14F-4D97-AF65-F5344CB8AC3E}">
        <p14:creationId xmlns:p14="http://schemas.microsoft.com/office/powerpoint/2010/main" val="34622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Employees</a:t>
            </a:r>
          </a:p>
        </p:txBody>
      </p:sp>
      <p:sp>
        <p:nvSpPr>
          <p:cNvPr id="3" name="Content Placeholder 2"/>
          <p:cNvSpPr>
            <a:spLocks noGrp="1"/>
          </p:cNvSpPr>
          <p:nvPr>
            <p:ph idx="1"/>
          </p:nvPr>
        </p:nvSpPr>
        <p:spPr>
          <a:xfrm>
            <a:off x="684212" y="685800"/>
            <a:ext cx="8534400" cy="4141177"/>
          </a:xfrm>
        </p:spPr>
        <p:txBody>
          <a:bodyPr>
            <a:normAutofit fontScale="70000" lnSpcReduction="20000"/>
          </a:bodyPr>
          <a:lstStyle/>
          <a:p>
            <a:r>
              <a:rPr lang="en-US" dirty="0">
                <a:solidFill>
                  <a:schemeClr val="tx1"/>
                </a:solidFill>
              </a:rPr>
              <a:t>Lists all employees that exist with in the system with their attributes and functional dependencies </a:t>
            </a:r>
          </a:p>
          <a:p>
            <a:r>
              <a:rPr lang="en-US" dirty="0">
                <a:solidFill>
                  <a:schemeClr val="tx1"/>
                </a:solidFill>
              </a:rPr>
              <a:t>CREATE TABLE Employees (</a:t>
            </a:r>
          </a:p>
          <a:p>
            <a:r>
              <a:rPr lang="en-US" dirty="0">
                <a:solidFill>
                  <a:schemeClr val="tx1"/>
                </a:solidFill>
              </a:rPr>
              <a:t>	</a:t>
            </a:r>
            <a:r>
              <a:rPr lang="en-US" dirty="0" err="1">
                <a:solidFill>
                  <a:schemeClr val="tx1"/>
                </a:solidFill>
              </a:rPr>
              <a:t>Eid</a:t>
            </a:r>
            <a:r>
              <a:rPr lang="en-US" dirty="0">
                <a:solidFill>
                  <a:schemeClr val="tx1"/>
                </a:solidFill>
              </a:rPr>
              <a:t> text NOT NULL UNIQUE,</a:t>
            </a:r>
          </a:p>
          <a:p>
            <a:r>
              <a:rPr lang="en-US" dirty="0">
                <a:solidFill>
                  <a:schemeClr val="tx1"/>
                </a:solidFill>
              </a:rPr>
              <a:t>	</a:t>
            </a:r>
            <a:r>
              <a:rPr lang="en-US" dirty="0" err="1">
                <a:solidFill>
                  <a:schemeClr val="tx1"/>
                </a:solidFill>
              </a:rPr>
              <a:t>DateEmployed</a:t>
            </a:r>
            <a:r>
              <a:rPr lang="en-US" dirty="0">
                <a:solidFill>
                  <a:schemeClr val="tx1"/>
                </a:solidFill>
              </a:rPr>
              <a:t> text NOT NULL,</a:t>
            </a:r>
          </a:p>
          <a:p>
            <a:r>
              <a:rPr lang="en-US" dirty="0">
                <a:solidFill>
                  <a:schemeClr val="tx1"/>
                </a:solidFill>
              </a:rPr>
              <a:t>	</a:t>
            </a:r>
            <a:r>
              <a:rPr lang="en-US" dirty="0" err="1">
                <a:solidFill>
                  <a:schemeClr val="tx1"/>
                </a:solidFill>
              </a:rPr>
              <a:t>DateUnemployed</a:t>
            </a:r>
            <a:r>
              <a:rPr lang="en-US" dirty="0">
                <a:solidFill>
                  <a:schemeClr val="tx1"/>
                </a:solidFill>
              </a:rPr>
              <a:t> text,</a:t>
            </a:r>
          </a:p>
          <a:p>
            <a:r>
              <a:rPr lang="en-US" dirty="0">
                <a:solidFill>
                  <a:schemeClr val="tx1"/>
                </a:solidFill>
              </a:rPr>
              <a:t>	</a:t>
            </a:r>
            <a:r>
              <a:rPr lang="en-US" dirty="0" err="1">
                <a:solidFill>
                  <a:schemeClr val="tx1"/>
                </a:solidFill>
              </a:rPr>
              <a:t>SalaryUSD</a:t>
            </a:r>
            <a:r>
              <a:rPr lang="en-US" dirty="0">
                <a:solidFill>
                  <a:schemeClr val="tx1"/>
                </a:solidFill>
              </a:rPr>
              <a:t> text NOT NULL,</a:t>
            </a:r>
          </a:p>
          <a:p>
            <a:r>
              <a:rPr lang="en-US" dirty="0">
                <a:solidFill>
                  <a:schemeClr val="tx1"/>
                </a:solidFill>
              </a:rPr>
              <a:t>	Positions text NOT NULL,</a:t>
            </a:r>
          </a:p>
          <a:p>
            <a:r>
              <a:rPr lang="en-US" dirty="0">
                <a:solidFill>
                  <a:schemeClr val="tx1"/>
                </a:solidFill>
              </a:rPr>
              <a:t>	</a:t>
            </a:r>
            <a:r>
              <a:rPr lang="en-US" dirty="0" err="1">
                <a:solidFill>
                  <a:schemeClr val="tx1"/>
                </a:solidFill>
              </a:rPr>
              <a:t>Pid</a:t>
            </a:r>
            <a:r>
              <a:rPr lang="en-US" dirty="0">
                <a:solidFill>
                  <a:schemeClr val="tx1"/>
                </a:solidFill>
              </a:rPr>
              <a:t> text NOT NULL,</a:t>
            </a:r>
          </a:p>
          <a:p>
            <a:r>
              <a:rPr lang="en-US" dirty="0">
                <a:solidFill>
                  <a:schemeClr val="tx1"/>
                </a:solidFill>
              </a:rPr>
              <a:t>	FOREIGN KEY (</a:t>
            </a:r>
            <a:r>
              <a:rPr lang="en-US" dirty="0" err="1">
                <a:solidFill>
                  <a:schemeClr val="tx1"/>
                </a:solidFill>
              </a:rPr>
              <a:t>Pid</a:t>
            </a:r>
            <a:r>
              <a:rPr lang="en-US" dirty="0">
                <a:solidFill>
                  <a:schemeClr val="tx1"/>
                </a:solidFill>
              </a:rPr>
              <a:t>) REFERENCES people (</a:t>
            </a:r>
            <a:r>
              <a:rPr lang="en-US" dirty="0" err="1">
                <a:solidFill>
                  <a:schemeClr val="tx1"/>
                </a:solidFill>
              </a:rPr>
              <a:t>Pid</a:t>
            </a:r>
            <a:r>
              <a:rPr lang="en-US" dirty="0">
                <a:solidFill>
                  <a:schemeClr val="tx1"/>
                </a:solidFill>
              </a:rPr>
              <a:t>),</a:t>
            </a:r>
          </a:p>
          <a:p>
            <a:r>
              <a:rPr lang="en-US" dirty="0">
                <a:solidFill>
                  <a:schemeClr val="tx1"/>
                </a:solidFill>
              </a:rPr>
              <a:t>	PRIMARY KEY (</a:t>
            </a:r>
            <a:r>
              <a:rPr lang="en-US" dirty="0" err="1">
                <a:solidFill>
                  <a:schemeClr val="tx1"/>
                </a:solidFill>
              </a:rPr>
              <a:t>Eid,Pid</a:t>
            </a:r>
            <a:r>
              <a:rPr lang="en-US" dirty="0">
                <a:solidFill>
                  <a:schemeClr val="tx1"/>
                </a:solidFill>
              </a:rPr>
              <a:t>)</a:t>
            </a:r>
          </a:p>
          <a:p>
            <a:r>
              <a:rPr lang="en-US" dirty="0">
                <a:solidFill>
                  <a:schemeClr val="tx1"/>
                </a:solidFill>
              </a:rPr>
              <a:t>);</a:t>
            </a:r>
          </a:p>
          <a:p>
            <a:r>
              <a:rPr lang="en-US" dirty="0">
                <a:solidFill>
                  <a:schemeClr val="tx1"/>
                </a:solidFill>
              </a:rPr>
              <a:t>Functional Dependencies </a:t>
            </a:r>
            <a:r>
              <a:rPr lang="en-US" dirty="0" err="1">
                <a:solidFill>
                  <a:schemeClr val="tx1"/>
                </a:solidFill>
              </a:rPr>
              <a:t>Eid</a:t>
            </a:r>
            <a:r>
              <a:rPr lang="en-US" dirty="0">
                <a:solidFill>
                  <a:schemeClr val="tx1"/>
                </a:solidFill>
              </a:rPr>
              <a:t> → </a:t>
            </a:r>
            <a:r>
              <a:rPr lang="en-US" dirty="0" err="1">
                <a:solidFill>
                  <a:schemeClr val="tx1"/>
                </a:solidFill>
              </a:rPr>
              <a:t>DateEmployed</a:t>
            </a:r>
            <a:r>
              <a:rPr lang="en-US" dirty="0">
                <a:solidFill>
                  <a:schemeClr val="tx1"/>
                </a:solidFill>
              </a:rPr>
              <a:t>, </a:t>
            </a:r>
            <a:r>
              <a:rPr lang="en-US" dirty="0" err="1">
                <a:solidFill>
                  <a:schemeClr val="tx1"/>
                </a:solidFill>
              </a:rPr>
              <a:t>DateUnemployed</a:t>
            </a:r>
            <a:r>
              <a:rPr lang="en-US" dirty="0">
                <a:solidFill>
                  <a:schemeClr val="tx1"/>
                </a:solidFill>
              </a:rPr>
              <a:t>, </a:t>
            </a:r>
            <a:r>
              <a:rPr lang="en-US" dirty="0" err="1">
                <a:solidFill>
                  <a:schemeClr val="tx1"/>
                </a:solidFill>
              </a:rPr>
              <a:t>SalaryUSD</a:t>
            </a:r>
            <a:r>
              <a:rPr lang="en-US" dirty="0">
                <a:solidFill>
                  <a:schemeClr val="tx1"/>
                </a:solidFill>
              </a:rPr>
              <a:t>, Positions, </a:t>
            </a:r>
            <a:r>
              <a:rPr lang="en-US" dirty="0" err="1">
                <a:solidFill>
                  <a:schemeClr val="tx1"/>
                </a:solidFill>
              </a:rPr>
              <a:t>Pid</a:t>
            </a:r>
            <a:endParaRPr lang="en-US" dirty="0">
              <a:solidFill>
                <a:schemeClr val="tx1"/>
              </a:solidFill>
            </a:endParaRPr>
          </a:p>
          <a:p>
            <a:r>
              <a:rPr lang="en-US" dirty="0">
                <a:solidFill>
                  <a:schemeClr val="tx1"/>
                </a:solidFill>
              </a:rPr>
              <a:t>Sample data on next page</a:t>
            </a:r>
          </a:p>
        </p:txBody>
      </p:sp>
    </p:spTree>
    <p:extLst>
      <p:ext uri="{BB962C8B-B14F-4D97-AF65-F5344CB8AC3E}">
        <p14:creationId xmlns:p14="http://schemas.microsoft.com/office/powerpoint/2010/main" val="339244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556238" y="332161"/>
            <a:ext cx="7580435" cy="5786488"/>
          </a:xfrm>
        </p:spPr>
      </p:pic>
    </p:spTree>
    <p:extLst>
      <p:ext uri="{BB962C8B-B14F-4D97-AF65-F5344CB8AC3E}">
        <p14:creationId xmlns:p14="http://schemas.microsoft.com/office/powerpoint/2010/main" val="16354232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4065</TotalTime>
  <Words>1090</Words>
  <Application>Microsoft Office PowerPoint</Application>
  <PresentationFormat>Widescreen</PresentationFormat>
  <Paragraphs>285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Wingdings 3</vt:lpstr>
      <vt:lpstr>Slice</vt:lpstr>
      <vt:lpstr>Codd County Police Department</vt:lpstr>
      <vt:lpstr>Table of Contents</vt:lpstr>
      <vt:lpstr>Executive summary</vt:lpstr>
      <vt:lpstr>Entity Relation DIAGRAM</vt:lpstr>
      <vt:lpstr>People </vt:lpstr>
      <vt:lpstr>PowerPoint Presentation</vt:lpstr>
      <vt:lpstr>Cities</vt:lpstr>
      <vt:lpstr>Employees</vt:lpstr>
      <vt:lpstr>PowerPoint Presentation</vt:lpstr>
      <vt:lpstr>Officers</vt:lpstr>
      <vt:lpstr>Working time</vt:lpstr>
      <vt:lpstr>Equipment</vt:lpstr>
      <vt:lpstr>Patrol routes</vt:lpstr>
      <vt:lpstr>Areas</vt:lpstr>
      <vt:lpstr>Arrested people</vt:lpstr>
      <vt:lpstr>Cells</vt:lpstr>
      <vt:lpstr>Cases</vt:lpstr>
      <vt:lpstr>PowerPoint Presentation</vt:lpstr>
      <vt:lpstr>Evidence</vt:lpstr>
      <vt:lpstr>PowerPoint Presentation</vt:lpstr>
      <vt:lpstr>Patrol teams</vt:lpstr>
      <vt:lpstr>Case People</vt:lpstr>
      <vt:lpstr>View Arrested Suspects</vt:lpstr>
      <vt:lpstr>View Who Broke IT</vt:lpstr>
      <vt:lpstr>View Who Patrols WHAT</vt:lpstr>
      <vt:lpstr>reports</vt:lpstr>
      <vt:lpstr>Reports</vt:lpstr>
      <vt:lpstr>Reports</vt:lpstr>
      <vt:lpstr>Reports</vt:lpstr>
      <vt:lpstr>Stored procedure</vt:lpstr>
      <vt:lpstr>trigger</vt:lpstr>
      <vt:lpstr>security</vt:lpstr>
      <vt:lpstr>Notes</vt:lpstr>
      <vt:lpstr>Issues, 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Codd County Police Department</dc:title>
  <dc:creator>Ryan Rendeiro</dc:creator>
  <cp:lastModifiedBy>Ryan Rendeiro</cp:lastModifiedBy>
  <cp:revision>54</cp:revision>
  <dcterms:created xsi:type="dcterms:W3CDTF">2016-04-20T13:22:44Z</dcterms:created>
  <dcterms:modified xsi:type="dcterms:W3CDTF">2016-04-24T23:12:09Z</dcterms:modified>
</cp:coreProperties>
</file>