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74" r:id="rId4"/>
    <p:sldId id="268" r:id="rId5"/>
    <p:sldId id="269" r:id="rId6"/>
    <p:sldId id="264" r:id="rId7"/>
    <p:sldId id="277" r:id="rId8"/>
    <p:sldId id="271" r:id="rId9"/>
    <p:sldId id="278" r:id="rId10"/>
    <p:sldId id="272" r:id="rId11"/>
    <p:sldId id="279" r:id="rId12"/>
    <p:sldId id="270" r:id="rId13"/>
    <p:sldId id="275" r:id="rId14"/>
    <p:sldId id="280" r:id="rId15"/>
    <p:sldId id="281" r:id="rId16"/>
    <p:sldId id="282" r:id="rId17"/>
    <p:sldId id="283" r:id="rId18"/>
    <p:sldId id="285" r:id="rId19"/>
    <p:sldId id="286" r:id="rId20"/>
    <p:sldId id="287" r:id="rId21"/>
    <p:sldId id="289" r:id="rId22"/>
    <p:sldId id="288" r:id="rId23"/>
    <p:sldId id="290" r:id="rId24"/>
    <p:sldId id="294" r:id="rId25"/>
    <p:sldId id="295" r:id="rId26"/>
    <p:sldId id="296" r:id="rId27"/>
    <p:sldId id="297" r:id="rId28"/>
    <p:sldId id="298" r:id="rId29"/>
    <p:sldId id="299" r:id="rId30"/>
    <p:sldId id="300" r:id="rId31"/>
    <p:sldId id="301" r:id="rId32"/>
    <p:sldId id="266" r:id="rId33"/>
    <p:sldId id="291" r:id="rId34"/>
    <p:sldId id="27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62" y="4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904C2E-643F-4398-BD5B-F6E7EA87A432}"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C2453633-1FD2-4275-9C4B-17EFBEBD1DCC}">
      <dgm:prSet phldrT="[Text]"/>
      <dgm:spPr>
        <a:solidFill>
          <a:schemeClr val="accent1">
            <a:lumMod val="50000"/>
          </a:schemeClr>
        </a:solidFill>
      </dgm:spPr>
      <dgm:t>
        <a:bodyPr/>
        <a:lstStyle/>
        <a:p>
          <a:r>
            <a:rPr lang="en-US" dirty="0"/>
            <a:t>Dataset from file</a:t>
          </a:r>
        </a:p>
      </dgm:t>
    </dgm:pt>
    <dgm:pt modelId="{AB4C1FD5-17DA-417D-AA15-5877DE4699B6}" type="parTrans" cxnId="{543DF4CA-CADA-48E5-BBDB-BE96C835C785}">
      <dgm:prSet/>
      <dgm:spPr/>
      <dgm:t>
        <a:bodyPr/>
        <a:lstStyle/>
        <a:p>
          <a:endParaRPr lang="en-US"/>
        </a:p>
      </dgm:t>
    </dgm:pt>
    <dgm:pt modelId="{768DE95A-79FC-4E7F-8CBA-39CA0E59FD5C}" type="sibTrans" cxnId="{543DF4CA-CADA-48E5-BBDB-BE96C835C785}">
      <dgm:prSet/>
      <dgm:spPr/>
      <dgm:t>
        <a:bodyPr/>
        <a:lstStyle/>
        <a:p>
          <a:endParaRPr lang="en-US"/>
        </a:p>
      </dgm:t>
    </dgm:pt>
    <dgm:pt modelId="{187E8EF0-7F11-4A46-85C4-2671DEDB92E4}">
      <dgm:prSet phldrT="[Text]"/>
      <dgm:spPr>
        <a:solidFill>
          <a:schemeClr val="accent1">
            <a:lumMod val="75000"/>
          </a:schemeClr>
        </a:solidFill>
      </dgm:spPr>
      <dgm:t>
        <a:bodyPr/>
        <a:lstStyle/>
        <a:p>
          <a:r>
            <a:rPr lang="en-US" dirty="0"/>
            <a:t>Create model file</a:t>
          </a:r>
        </a:p>
      </dgm:t>
    </dgm:pt>
    <dgm:pt modelId="{0EA0FD10-9675-4378-A6B6-69E0F73B9F12}" type="parTrans" cxnId="{1F293FC9-91EC-4862-9CE8-D6C17997A2CA}">
      <dgm:prSet/>
      <dgm:spPr/>
      <dgm:t>
        <a:bodyPr/>
        <a:lstStyle/>
        <a:p>
          <a:endParaRPr lang="en-US"/>
        </a:p>
      </dgm:t>
    </dgm:pt>
    <dgm:pt modelId="{FB368271-5633-416F-B38B-F67992B7290E}" type="sibTrans" cxnId="{1F293FC9-91EC-4862-9CE8-D6C17997A2CA}">
      <dgm:prSet/>
      <dgm:spPr/>
      <dgm:t>
        <a:bodyPr/>
        <a:lstStyle/>
        <a:p>
          <a:endParaRPr lang="en-US"/>
        </a:p>
      </dgm:t>
    </dgm:pt>
    <dgm:pt modelId="{58C72F37-9D40-4A69-AF92-70A40F6D43AC}">
      <dgm:prSet phldrT="[Text]"/>
      <dgm:spPr/>
      <dgm:t>
        <a:bodyPr/>
        <a:lstStyle/>
        <a:p>
          <a:r>
            <a:rPr lang="en-US" dirty="0"/>
            <a:t>Create deep layers</a:t>
          </a:r>
        </a:p>
      </dgm:t>
    </dgm:pt>
    <dgm:pt modelId="{67ADB24B-A98B-4671-8B7F-2CD2085DC09A}" type="parTrans" cxnId="{264CA29E-50DC-4045-B9A6-EB2182C7CEDE}">
      <dgm:prSet/>
      <dgm:spPr/>
      <dgm:t>
        <a:bodyPr/>
        <a:lstStyle/>
        <a:p>
          <a:endParaRPr lang="en-US"/>
        </a:p>
      </dgm:t>
    </dgm:pt>
    <dgm:pt modelId="{B68F4951-45EF-4D07-BCF1-B9EC200891E2}" type="sibTrans" cxnId="{264CA29E-50DC-4045-B9A6-EB2182C7CEDE}">
      <dgm:prSet/>
      <dgm:spPr/>
      <dgm:t>
        <a:bodyPr/>
        <a:lstStyle/>
        <a:p>
          <a:endParaRPr lang="en-US"/>
        </a:p>
      </dgm:t>
    </dgm:pt>
    <dgm:pt modelId="{6F92AF8E-4CF9-4670-BF8B-A970A7432C5F}">
      <dgm:prSet phldrT="[Text]"/>
      <dgm:spPr>
        <a:solidFill>
          <a:schemeClr val="accent1">
            <a:lumMod val="60000"/>
            <a:lumOff val="40000"/>
          </a:schemeClr>
        </a:solidFill>
      </dgm:spPr>
      <dgm:t>
        <a:bodyPr/>
        <a:lstStyle/>
        <a:p>
          <a:r>
            <a:rPr lang="en-US" dirty="0"/>
            <a:t>Output layer</a:t>
          </a:r>
        </a:p>
      </dgm:t>
    </dgm:pt>
    <dgm:pt modelId="{AE4654F5-B3AF-4EFA-8B57-AC8196261C32}" type="parTrans" cxnId="{9B37DAAB-7DF7-4D51-B7F3-6019C9B04EA0}">
      <dgm:prSet/>
      <dgm:spPr/>
      <dgm:t>
        <a:bodyPr/>
        <a:lstStyle/>
        <a:p>
          <a:endParaRPr lang="en-US"/>
        </a:p>
      </dgm:t>
    </dgm:pt>
    <dgm:pt modelId="{31DDD8AD-A194-4F8E-8A18-F42DF3930524}" type="sibTrans" cxnId="{9B37DAAB-7DF7-4D51-B7F3-6019C9B04EA0}">
      <dgm:prSet/>
      <dgm:spPr/>
      <dgm:t>
        <a:bodyPr/>
        <a:lstStyle/>
        <a:p>
          <a:endParaRPr lang="en-US"/>
        </a:p>
      </dgm:t>
    </dgm:pt>
    <dgm:pt modelId="{B4F39853-3F19-4E2D-B75B-081A7D450A76}" type="pres">
      <dgm:prSet presAssocID="{25904C2E-643F-4398-BD5B-F6E7EA87A432}" presName="Name0" presStyleCnt="0">
        <dgm:presLayoutVars>
          <dgm:dir/>
          <dgm:resizeHandles val="exact"/>
        </dgm:presLayoutVars>
      </dgm:prSet>
      <dgm:spPr/>
    </dgm:pt>
    <dgm:pt modelId="{901E2212-985C-49C2-8960-7B30C2C2E9A5}" type="pres">
      <dgm:prSet presAssocID="{C2453633-1FD2-4275-9C4B-17EFBEBD1DCC}" presName="node" presStyleLbl="node1" presStyleIdx="0" presStyleCnt="4" custLinFactNeighborX="-5624" custLinFactNeighborY="-1676">
        <dgm:presLayoutVars>
          <dgm:bulletEnabled val="1"/>
        </dgm:presLayoutVars>
      </dgm:prSet>
      <dgm:spPr/>
    </dgm:pt>
    <dgm:pt modelId="{F3141598-C0DF-4E7B-86FE-AF478A11F4FA}" type="pres">
      <dgm:prSet presAssocID="{768DE95A-79FC-4E7F-8CBA-39CA0E59FD5C}" presName="sibTrans" presStyleLbl="sibTrans1D1" presStyleIdx="0" presStyleCnt="3"/>
      <dgm:spPr/>
    </dgm:pt>
    <dgm:pt modelId="{7DAA99E8-AD2F-4BEC-97CF-D4B976BA82AB}" type="pres">
      <dgm:prSet presAssocID="{768DE95A-79FC-4E7F-8CBA-39CA0E59FD5C}" presName="connectorText" presStyleLbl="sibTrans1D1" presStyleIdx="0" presStyleCnt="3"/>
      <dgm:spPr/>
    </dgm:pt>
    <dgm:pt modelId="{6141C656-1DD0-4603-A067-2381EF70E9A9}" type="pres">
      <dgm:prSet presAssocID="{187E8EF0-7F11-4A46-85C4-2671DEDB92E4}" presName="node" presStyleLbl="node1" presStyleIdx="1" presStyleCnt="4" custLinFactNeighborX="-3134" custLinFactNeighborY="19167">
        <dgm:presLayoutVars>
          <dgm:bulletEnabled val="1"/>
        </dgm:presLayoutVars>
      </dgm:prSet>
      <dgm:spPr/>
    </dgm:pt>
    <dgm:pt modelId="{06FCD7F1-B0E5-46D3-9A1B-15B7E2637C96}" type="pres">
      <dgm:prSet presAssocID="{FB368271-5633-416F-B38B-F67992B7290E}" presName="sibTrans" presStyleLbl="sibTrans1D1" presStyleIdx="1" presStyleCnt="3"/>
      <dgm:spPr/>
    </dgm:pt>
    <dgm:pt modelId="{B7002A0D-8009-4AC9-A058-8718D381450C}" type="pres">
      <dgm:prSet presAssocID="{FB368271-5633-416F-B38B-F67992B7290E}" presName="connectorText" presStyleLbl="sibTrans1D1" presStyleIdx="1" presStyleCnt="3"/>
      <dgm:spPr/>
    </dgm:pt>
    <dgm:pt modelId="{47FF055C-3933-40E0-B2E6-17B609A50004}" type="pres">
      <dgm:prSet presAssocID="{58C72F37-9D40-4A69-AF92-70A40F6D43AC}" presName="node" presStyleLbl="node1" presStyleIdx="2" presStyleCnt="4">
        <dgm:presLayoutVars>
          <dgm:bulletEnabled val="1"/>
        </dgm:presLayoutVars>
      </dgm:prSet>
      <dgm:spPr/>
    </dgm:pt>
    <dgm:pt modelId="{54E86C1F-4A1F-4F6A-B424-BE521EE14E6C}" type="pres">
      <dgm:prSet presAssocID="{B68F4951-45EF-4D07-BCF1-B9EC200891E2}" presName="sibTrans" presStyleLbl="sibTrans1D1" presStyleIdx="2" presStyleCnt="3"/>
      <dgm:spPr/>
    </dgm:pt>
    <dgm:pt modelId="{143FA060-FDB5-427A-A1D5-1CC3889A0A25}" type="pres">
      <dgm:prSet presAssocID="{B68F4951-45EF-4D07-BCF1-B9EC200891E2}" presName="connectorText" presStyleLbl="sibTrans1D1" presStyleIdx="2" presStyleCnt="3"/>
      <dgm:spPr/>
    </dgm:pt>
    <dgm:pt modelId="{670FB805-BD39-42B3-B068-7F592074E35F}" type="pres">
      <dgm:prSet presAssocID="{6F92AF8E-4CF9-4670-BF8B-A970A7432C5F}" presName="node" presStyleLbl="node1" presStyleIdx="3" presStyleCnt="4" custLinFactNeighborX="-345" custLinFactNeighborY="55198">
        <dgm:presLayoutVars>
          <dgm:bulletEnabled val="1"/>
        </dgm:presLayoutVars>
      </dgm:prSet>
      <dgm:spPr/>
    </dgm:pt>
  </dgm:ptLst>
  <dgm:cxnLst>
    <dgm:cxn modelId="{882F7E0C-1FFE-40CD-B5EB-9FD5340AD3FB}" type="presOf" srcId="{FB368271-5633-416F-B38B-F67992B7290E}" destId="{06FCD7F1-B0E5-46D3-9A1B-15B7E2637C96}" srcOrd="0" destOrd="0" presId="urn:microsoft.com/office/officeart/2005/8/layout/bProcess3"/>
    <dgm:cxn modelId="{601E011A-08C2-473A-A19B-90ED0941A262}" type="presOf" srcId="{FB368271-5633-416F-B38B-F67992B7290E}" destId="{B7002A0D-8009-4AC9-A058-8718D381450C}" srcOrd="1" destOrd="0" presId="urn:microsoft.com/office/officeart/2005/8/layout/bProcess3"/>
    <dgm:cxn modelId="{1E0CFD27-FD9F-4988-8A54-0879D1C2A456}" type="presOf" srcId="{58C72F37-9D40-4A69-AF92-70A40F6D43AC}" destId="{47FF055C-3933-40E0-B2E6-17B609A50004}" srcOrd="0" destOrd="0" presId="urn:microsoft.com/office/officeart/2005/8/layout/bProcess3"/>
    <dgm:cxn modelId="{88FDEB33-4C03-4FA4-9C82-FFA202CC5977}" type="presOf" srcId="{C2453633-1FD2-4275-9C4B-17EFBEBD1DCC}" destId="{901E2212-985C-49C2-8960-7B30C2C2E9A5}" srcOrd="0" destOrd="0" presId="urn:microsoft.com/office/officeart/2005/8/layout/bProcess3"/>
    <dgm:cxn modelId="{7E4C5C3E-2EB0-4007-BD4A-B9214C775930}" type="presOf" srcId="{6F92AF8E-4CF9-4670-BF8B-A970A7432C5F}" destId="{670FB805-BD39-42B3-B068-7F592074E35F}" srcOrd="0" destOrd="0" presId="urn:microsoft.com/office/officeart/2005/8/layout/bProcess3"/>
    <dgm:cxn modelId="{4013B85F-D82E-43C1-B846-BFB282ECC366}" type="presOf" srcId="{768DE95A-79FC-4E7F-8CBA-39CA0E59FD5C}" destId="{7DAA99E8-AD2F-4BEC-97CF-D4B976BA82AB}" srcOrd="1" destOrd="0" presId="urn:microsoft.com/office/officeart/2005/8/layout/bProcess3"/>
    <dgm:cxn modelId="{E2A37F4B-8D97-40E8-98C0-FF50ED9FEB3D}" type="presOf" srcId="{187E8EF0-7F11-4A46-85C4-2671DEDB92E4}" destId="{6141C656-1DD0-4603-A067-2381EF70E9A9}" srcOrd="0" destOrd="0" presId="urn:microsoft.com/office/officeart/2005/8/layout/bProcess3"/>
    <dgm:cxn modelId="{E840D871-4712-450D-B876-1520028A779A}" type="presOf" srcId="{25904C2E-643F-4398-BD5B-F6E7EA87A432}" destId="{B4F39853-3F19-4E2D-B75B-081A7D450A76}" srcOrd="0" destOrd="0" presId="urn:microsoft.com/office/officeart/2005/8/layout/bProcess3"/>
    <dgm:cxn modelId="{EDB5C972-2B10-4B32-BBE4-0D3991C4DD77}" type="presOf" srcId="{B68F4951-45EF-4D07-BCF1-B9EC200891E2}" destId="{143FA060-FDB5-427A-A1D5-1CC3889A0A25}" srcOrd="1" destOrd="0" presId="urn:microsoft.com/office/officeart/2005/8/layout/bProcess3"/>
    <dgm:cxn modelId="{264CA29E-50DC-4045-B9A6-EB2182C7CEDE}" srcId="{25904C2E-643F-4398-BD5B-F6E7EA87A432}" destId="{58C72F37-9D40-4A69-AF92-70A40F6D43AC}" srcOrd="2" destOrd="0" parTransId="{67ADB24B-A98B-4671-8B7F-2CD2085DC09A}" sibTransId="{B68F4951-45EF-4D07-BCF1-B9EC200891E2}"/>
    <dgm:cxn modelId="{31FE4D9F-6424-4BEE-93AA-463DB709C573}" type="presOf" srcId="{B68F4951-45EF-4D07-BCF1-B9EC200891E2}" destId="{54E86C1F-4A1F-4F6A-B424-BE521EE14E6C}" srcOrd="0" destOrd="0" presId="urn:microsoft.com/office/officeart/2005/8/layout/bProcess3"/>
    <dgm:cxn modelId="{9B37DAAB-7DF7-4D51-B7F3-6019C9B04EA0}" srcId="{25904C2E-643F-4398-BD5B-F6E7EA87A432}" destId="{6F92AF8E-4CF9-4670-BF8B-A970A7432C5F}" srcOrd="3" destOrd="0" parTransId="{AE4654F5-B3AF-4EFA-8B57-AC8196261C32}" sibTransId="{31DDD8AD-A194-4F8E-8A18-F42DF3930524}"/>
    <dgm:cxn modelId="{1F293FC9-91EC-4862-9CE8-D6C17997A2CA}" srcId="{25904C2E-643F-4398-BD5B-F6E7EA87A432}" destId="{187E8EF0-7F11-4A46-85C4-2671DEDB92E4}" srcOrd="1" destOrd="0" parTransId="{0EA0FD10-9675-4378-A6B6-69E0F73B9F12}" sibTransId="{FB368271-5633-416F-B38B-F67992B7290E}"/>
    <dgm:cxn modelId="{66BAE8CA-8CF8-4087-A7CB-80215C640027}" type="presOf" srcId="{768DE95A-79FC-4E7F-8CBA-39CA0E59FD5C}" destId="{F3141598-C0DF-4E7B-86FE-AF478A11F4FA}" srcOrd="0" destOrd="0" presId="urn:microsoft.com/office/officeart/2005/8/layout/bProcess3"/>
    <dgm:cxn modelId="{543DF4CA-CADA-48E5-BBDB-BE96C835C785}" srcId="{25904C2E-643F-4398-BD5B-F6E7EA87A432}" destId="{C2453633-1FD2-4275-9C4B-17EFBEBD1DCC}" srcOrd="0" destOrd="0" parTransId="{AB4C1FD5-17DA-417D-AA15-5877DE4699B6}" sibTransId="{768DE95A-79FC-4E7F-8CBA-39CA0E59FD5C}"/>
    <dgm:cxn modelId="{D33FEF95-26F1-4E1C-9F27-2B9D08497EF6}" type="presParOf" srcId="{B4F39853-3F19-4E2D-B75B-081A7D450A76}" destId="{901E2212-985C-49C2-8960-7B30C2C2E9A5}" srcOrd="0" destOrd="0" presId="urn:microsoft.com/office/officeart/2005/8/layout/bProcess3"/>
    <dgm:cxn modelId="{4BFAD955-6373-486B-B48A-3747262068A0}" type="presParOf" srcId="{B4F39853-3F19-4E2D-B75B-081A7D450A76}" destId="{F3141598-C0DF-4E7B-86FE-AF478A11F4FA}" srcOrd="1" destOrd="0" presId="urn:microsoft.com/office/officeart/2005/8/layout/bProcess3"/>
    <dgm:cxn modelId="{86D32556-C5E9-406A-9302-5C827A82CC0A}" type="presParOf" srcId="{F3141598-C0DF-4E7B-86FE-AF478A11F4FA}" destId="{7DAA99E8-AD2F-4BEC-97CF-D4B976BA82AB}" srcOrd="0" destOrd="0" presId="urn:microsoft.com/office/officeart/2005/8/layout/bProcess3"/>
    <dgm:cxn modelId="{C5F8E792-7B0E-4524-B8DF-E301DD9EBCE1}" type="presParOf" srcId="{B4F39853-3F19-4E2D-B75B-081A7D450A76}" destId="{6141C656-1DD0-4603-A067-2381EF70E9A9}" srcOrd="2" destOrd="0" presId="urn:microsoft.com/office/officeart/2005/8/layout/bProcess3"/>
    <dgm:cxn modelId="{81CB23CA-93AC-4B56-8B2C-B091784F22D7}" type="presParOf" srcId="{B4F39853-3F19-4E2D-B75B-081A7D450A76}" destId="{06FCD7F1-B0E5-46D3-9A1B-15B7E2637C96}" srcOrd="3" destOrd="0" presId="urn:microsoft.com/office/officeart/2005/8/layout/bProcess3"/>
    <dgm:cxn modelId="{6CA5EBE8-4270-4A5D-B12A-5233B05CD810}" type="presParOf" srcId="{06FCD7F1-B0E5-46D3-9A1B-15B7E2637C96}" destId="{B7002A0D-8009-4AC9-A058-8718D381450C}" srcOrd="0" destOrd="0" presId="urn:microsoft.com/office/officeart/2005/8/layout/bProcess3"/>
    <dgm:cxn modelId="{90E94FDD-12F7-4549-8C26-A7ED0605FF66}" type="presParOf" srcId="{B4F39853-3F19-4E2D-B75B-081A7D450A76}" destId="{47FF055C-3933-40E0-B2E6-17B609A50004}" srcOrd="4" destOrd="0" presId="urn:microsoft.com/office/officeart/2005/8/layout/bProcess3"/>
    <dgm:cxn modelId="{8B09B34C-C12B-4043-AEAC-015833BD7C09}" type="presParOf" srcId="{B4F39853-3F19-4E2D-B75B-081A7D450A76}" destId="{54E86C1F-4A1F-4F6A-B424-BE521EE14E6C}" srcOrd="5" destOrd="0" presId="urn:microsoft.com/office/officeart/2005/8/layout/bProcess3"/>
    <dgm:cxn modelId="{5743368A-2E8B-4D34-9DA3-5DAEC1AF0A3D}" type="presParOf" srcId="{54E86C1F-4A1F-4F6A-B424-BE521EE14E6C}" destId="{143FA060-FDB5-427A-A1D5-1CC3889A0A25}" srcOrd="0" destOrd="0" presId="urn:microsoft.com/office/officeart/2005/8/layout/bProcess3"/>
    <dgm:cxn modelId="{F6A71211-0603-4C08-BCED-762C5F63D438}" type="presParOf" srcId="{B4F39853-3F19-4E2D-B75B-081A7D450A76}" destId="{670FB805-BD39-42B3-B068-7F592074E35F}"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58D0BA-6B70-45DD-92CB-A13192300EB4}"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B6D5DEE-5623-4FD7-8918-339630D4961C}">
      <dgm:prSet phldrT="[Text]"/>
      <dgm:spPr>
        <a:solidFill>
          <a:schemeClr val="accent2">
            <a:lumMod val="75000"/>
          </a:schemeClr>
        </a:solidFill>
      </dgm:spPr>
      <dgm:t>
        <a:bodyPr/>
        <a:lstStyle/>
        <a:p>
          <a:r>
            <a:rPr lang="en-US" dirty="0"/>
            <a:t>Input</a:t>
          </a:r>
        </a:p>
      </dgm:t>
    </dgm:pt>
    <dgm:pt modelId="{5DA4CAF9-614C-461E-9EBA-26A719B41A54}" type="parTrans" cxnId="{21A44A4E-348C-4E04-9B5D-C8D162AA8367}">
      <dgm:prSet/>
      <dgm:spPr/>
      <dgm:t>
        <a:bodyPr/>
        <a:lstStyle/>
        <a:p>
          <a:endParaRPr lang="en-US"/>
        </a:p>
      </dgm:t>
    </dgm:pt>
    <dgm:pt modelId="{D35DE369-2144-4333-9C43-CADCA0B144A9}" type="sibTrans" cxnId="{21A44A4E-348C-4E04-9B5D-C8D162AA8367}">
      <dgm:prSet/>
      <dgm:spPr/>
      <dgm:t>
        <a:bodyPr/>
        <a:lstStyle/>
        <a:p>
          <a:endParaRPr lang="en-US"/>
        </a:p>
      </dgm:t>
    </dgm:pt>
    <dgm:pt modelId="{FE748628-053E-41D6-A215-1FFF17D5ACB0}">
      <dgm:prSet phldrT="[Text]"/>
      <dgm:spPr>
        <a:solidFill>
          <a:srgbClr val="FFC000"/>
        </a:solidFill>
      </dgm:spPr>
      <dgm:t>
        <a:bodyPr/>
        <a:lstStyle/>
        <a:p>
          <a:r>
            <a:rPr lang="en-US" dirty="0"/>
            <a:t>Model</a:t>
          </a:r>
        </a:p>
      </dgm:t>
    </dgm:pt>
    <dgm:pt modelId="{A63464EC-3CC7-45F8-81BD-7D30847629C9}" type="parTrans" cxnId="{0ADBDF0A-B71D-46B6-BD3C-D5F0C3A1E751}">
      <dgm:prSet/>
      <dgm:spPr/>
      <dgm:t>
        <a:bodyPr/>
        <a:lstStyle/>
        <a:p>
          <a:endParaRPr lang="en-US"/>
        </a:p>
      </dgm:t>
    </dgm:pt>
    <dgm:pt modelId="{06C4071F-A6C9-4729-8565-FA7BD09C2448}" type="sibTrans" cxnId="{0ADBDF0A-B71D-46B6-BD3C-D5F0C3A1E751}">
      <dgm:prSet/>
      <dgm:spPr/>
      <dgm:t>
        <a:bodyPr/>
        <a:lstStyle/>
        <a:p>
          <a:endParaRPr lang="en-US"/>
        </a:p>
      </dgm:t>
    </dgm:pt>
    <dgm:pt modelId="{4FA06973-3CB8-4DA1-AED4-D44F1FA7AD84}">
      <dgm:prSet phldrT="[Text]"/>
      <dgm:spPr>
        <a:solidFill>
          <a:schemeClr val="accent5">
            <a:lumMod val="75000"/>
          </a:schemeClr>
        </a:solidFill>
      </dgm:spPr>
      <dgm:t>
        <a:bodyPr/>
        <a:lstStyle/>
        <a:p>
          <a:r>
            <a:rPr lang="en-US" dirty="0"/>
            <a:t>Bias and variance</a:t>
          </a:r>
        </a:p>
      </dgm:t>
    </dgm:pt>
    <dgm:pt modelId="{851B183A-C6AA-4B8A-9C4E-0F8B04440860}" type="parTrans" cxnId="{54F70366-6987-4648-9423-46F00AC6E4EE}">
      <dgm:prSet/>
      <dgm:spPr/>
      <dgm:t>
        <a:bodyPr/>
        <a:lstStyle/>
        <a:p>
          <a:endParaRPr lang="en-US"/>
        </a:p>
      </dgm:t>
    </dgm:pt>
    <dgm:pt modelId="{803F4E07-E7DF-48A2-B0FE-87ED90F69F48}" type="sibTrans" cxnId="{54F70366-6987-4648-9423-46F00AC6E4EE}">
      <dgm:prSet/>
      <dgm:spPr/>
      <dgm:t>
        <a:bodyPr/>
        <a:lstStyle/>
        <a:p>
          <a:endParaRPr lang="en-US"/>
        </a:p>
      </dgm:t>
    </dgm:pt>
    <dgm:pt modelId="{97F1292C-F90A-4925-B0F9-C1AF724C9CDA}">
      <dgm:prSet phldrT="[Text]"/>
      <dgm:spPr/>
      <dgm:t>
        <a:bodyPr/>
        <a:lstStyle/>
        <a:p>
          <a:r>
            <a:rPr lang="en-US" dirty="0"/>
            <a:t>Plotting </a:t>
          </a:r>
        </a:p>
      </dgm:t>
    </dgm:pt>
    <dgm:pt modelId="{7CC40C3C-5E5E-4BDB-A483-7E2733A360DE}" type="parTrans" cxnId="{75AA8866-2C58-4304-BBF3-6EA01BD26477}">
      <dgm:prSet/>
      <dgm:spPr/>
      <dgm:t>
        <a:bodyPr/>
        <a:lstStyle/>
        <a:p>
          <a:endParaRPr lang="en-US"/>
        </a:p>
      </dgm:t>
    </dgm:pt>
    <dgm:pt modelId="{0BCE8EBB-F572-480B-8F0C-47E0310B1B76}" type="sibTrans" cxnId="{75AA8866-2C58-4304-BBF3-6EA01BD26477}">
      <dgm:prSet/>
      <dgm:spPr/>
      <dgm:t>
        <a:bodyPr/>
        <a:lstStyle/>
        <a:p>
          <a:endParaRPr lang="en-US"/>
        </a:p>
      </dgm:t>
    </dgm:pt>
    <dgm:pt modelId="{D4AF787C-7A60-4831-AA5E-4DE3F43BDF9D}">
      <dgm:prSet phldrT="[Text]"/>
      <dgm:spPr>
        <a:solidFill>
          <a:schemeClr val="accent6">
            <a:lumMod val="50000"/>
          </a:schemeClr>
        </a:solidFill>
      </dgm:spPr>
      <dgm:t>
        <a:bodyPr/>
        <a:lstStyle/>
        <a:p>
          <a:r>
            <a:rPr lang="en-US" dirty="0"/>
            <a:t>Visual representation</a:t>
          </a:r>
        </a:p>
      </dgm:t>
    </dgm:pt>
    <dgm:pt modelId="{EDC87F1D-2B6F-4AE0-BEBD-34A7D1CD26CC}" type="parTrans" cxnId="{F635BA5B-1019-4C63-B8B7-EC5F4DE0793E}">
      <dgm:prSet/>
      <dgm:spPr/>
      <dgm:t>
        <a:bodyPr/>
        <a:lstStyle/>
        <a:p>
          <a:endParaRPr lang="en-US"/>
        </a:p>
      </dgm:t>
    </dgm:pt>
    <dgm:pt modelId="{53C6E064-4BBD-42A8-ABB6-66DC60E9ABF4}" type="sibTrans" cxnId="{F635BA5B-1019-4C63-B8B7-EC5F4DE0793E}">
      <dgm:prSet/>
      <dgm:spPr/>
      <dgm:t>
        <a:bodyPr/>
        <a:lstStyle/>
        <a:p>
          <a:endParaRPr lang="en-US"/>
        </a:p>
      </dgm:t>
    </dgm:pt>
    <dgm:pt modelId="{0B2629A4-8894-4884-AC0F-2EA7E2AB5806}" type="pres">
      <dgm:prSet presAssocID="{F958D0BA-6B70-45DD-92CB-A13192300EB4}" presName="Name0" presStyleCnt="0">
        <dgm:presLayoutVars>
          <dgm:dir/>
          <dgm:resizeHandles val="exact"/>
        </dgm:presLayoutVars>
      </dgm:prSet>
      <dgm:spPr/>
    </dgm:pt>
    <dgm:pt modelId="{95DE04C2-D7CA-4130-89E1-FF0A469C4BF6}" type="pres">
      <dgm:prSet presAssocID="{9B6D5DEE-5623-4FD7-8918-339630D4961C}" presName="node" presStyleLbl="node1" presStyleIdx="0" presStyleCnt="5" custLinFactNeighborX="-4468" custLinFactNeighborY="19213">
        <dgm:presLayoutVars>
          <dgm:bulletEnabled val="1"/>
        </dgm:presLayoutVars>
      </dgm:prSet>
      <dgm:spPr/>
    </dgm:pt>
    <dgm:pt modelId="{09131F19-98EE-4154-990B-3B3E373C3512}" type="pres">
      <dgm:prSet presAssocID="{D35DE369-2144-4333-9C43-CADCA0B144A9}" presName="sibTrans" presStyleLbl="sibTrans1D1" presStyleIdx="0" presStyleCnt="4"/>
      <dgm:spPr/>
    </dgm:pt>
    <dgm:pt modelId="{07C6ADE8-D832-42F8-B079-0371305F8B38}" type="pres">
      <dgm:prSet presAssocID="{D35DE369-2144-4333-9C43-CADCA0B144A9}" presName="connectorText" presStyleLbl="sibTrans1D1" presStyleIdx="0" presStyleCnt="4"/>
      <dgm:spPr/>
    </dgm:pt>
    <dgm:pt modelId="{92D34D4E-68FA-4F4A-8B99-BA5D0AA79BF7}" type="pres">
      <dgm:prSet presAssocID="{FE748628-053E-41D6-A215-1FFF17D5ACB0}" presName="node" presStyleLbl="node1" presStyleIdx="1" presStyleCnt="5" custLinFactNeighborX="97" custLinFactNeighborY="19213">
        <dgm:presLayoutVars>
          <dgm:bulletEnabled val="1"/>
        </dgm:presLayoutVars>
      </dgm:prSet>
      <dgm:spPr/>
    </dgm:pt>
    <dgm:pt modelId="{AE9AFA20-96E1-4DBC-86BF-35E63A3A8BC5}" type="pres">
      <dgm:prSet presAssocID="{06C4071F-A6C9-4729-8565-FA7BD09C2448}" presName="sibTrans" presStyleLbl="sibTrans1D1" presStyleIdx="1" presStyleCnt="4"/>
      <dgm:spPr/>
    </dgm:pt>
    <dgm:pt modelId="{5BF94CED-8FAE-485B-93E4-A368950291E2}" type="pres">
      <dgm:prSet presAssocID="{06C4071F-A6C9-4729-8565-FA7BD09C2448}" presName="connectorText" presStyleLbl="sibTrans1D1" presStyleIdx="1" presStyleCnt="4"/>
      <dgm:spPr/>
    </dgm:pt>
    <dgm:pt modelId="{6D73EF02-AB6B-4E07-A9FA-58EE6678DCC8}" type="pres">
      <dgm:prSet presAssocID="{4FA06973-3CB8-4DA1-AED4-D44F1FA7AD84}" presName="node" presStyleLbl="node1" presStyleIdx="2" presStyleCnt="5">
        <dgm:presLayoutVars>
          <dgm:bulletEnabled val="1"/>
        </dgm:presLayoutVars>
      </dgm:prSet>
      <dgm:spPr/>
    </dgm:pt>
    <dgm:pt modelId="{C2D00726-48F2-4765-8F3B-882F62285A4C}" type="pres">
      <dgm:prSet presAssocID="{803F4E07-E7DF-48A2-B0FE-87ED90F69F48}" presName="sibTrans" presStyleLbl="sibTrans1D1" presStyleIdx="2" presStyleCnt="4"/>
      <dgm:spPr/>
    </dgm:pt>
    <dgm:pt modelId="{5D327834-5FE0-4D72-9853-864A608F6EAF}" type="pres">
      <dgm:prSet presAssocID="{803F4E07-E7DF-48A2-B0FE-87ED90F69F48}" presName="connectorText" presStyleLbl="sibTrans1D1" presStyleIdx="2" presStyleCnt="4"/>
      <dgm:spPr/>
    </dgm:pt>
    <dgm:pt modelId="{95E3146D-A90B-46D2-B17C-7220AF9123A1}" type="pres">
      <dgm:prSet presAssocID="{97F1292C-F90A-4925-B0F9-C1AF724C9CDA}" presName="node" presStyleLbl="node1" presStyleIdx="3" presStyleCnt="5">
        <dgm:presLayoutVars>
          <dgm:bulletEnabled val="1"/>
        </dgm:presLayoutVars>
      </dgm:prSet>
      <dgm:spPr/>
    </dgm:pt>
    <dgm:pt modelId="{7632DEAB-41BD-45EF-852A-7ED6352FD1D7}" type="pres">
      <dgm:prSet presAssocID="{0BCE8EBB-F572-480B-8F0C-47E0310B1B76}" presName="sibTrans" presStyleLbl="sibTrans1D1" presStyleIdx="3" presStyleCnt="4"/>
      <dgm:spPr/>
    </dgm:pt>
    <dgm:pt modelId="{DB64412A-183D-4D91-8758-4C4D70ECEFD5}" type="pres">
      <dgm:prSet presAssocID="{0BCE8EBB-F572-480B-8F0C-47E0310B1B76}" presName="connectorText" presStyleLbl="sibTrans1D1" presStyleIdx="3" presStyleCnt="4"/>
      <dgm:spPr/>
    </dgm:pt>
    <dgm:pt modelId="{3728127F-61FB-428D-9661-FB2002AD3627}" type="pres">
      <dgm:prSet presAssocID="{D4AF787C-7A60-4831-AA5E-4DE3F43BDF9D}" presName="node" presStyleLbl="node1" presStyleIdx="4" presStyleCnt="5">
        <dgm:presLayoutVars>
          <dgm:bulletEnabled val="1"/>
        </dgm:presLayoutVars>
      </dgm:prSet>
      <dgm:spPr/>
    </dgm:pt>
  </dgm:ptLst>
  <dgm:cxnLst>
    <dgm:cxn modelId="{0ADBDF0A-B71D-46B6-BD3C-D5F0C3A1E751}" srcId="{F958D0BA-6B70-45DD-92CB-A13192300EB4}" destId="{FE748628-053E-41D6-A215-1FFF17D5ACB0}" srcOrd="1" destOrd="0" parTransId="{A63464EC-3CC7-45F8-81BD-7D30847629C9}" sibTransId="{06C4071F-A6C9-4729-8565-FA7BD09C2448}"/>
    <dgm:cxn modelId="{D2E8490C-8C0D-4ACB-AE52-7FBF5C0CB784}" type="presOf" srcId="{4FA06973-3CB8-4DA1-AED4-D44F1FA7AD84}" destId="{6D73EF02-AB6B-4E07-A9FA-58EE6678DCC8}" srcOrd="0" destOrd="0" presId="urn:microsoft.com/office/officeart/2005/8/layout/bProcess3"/>
    <dgm:cxn modelId="{E1EFCB0D-F487-45BF-9DE6-9DC05642403C}" type="presOf" srcId="{803F4E07-E7DF-48A2-B0FE-87ED90F69F48}" destId="{C2D00726-48F2-4765-8F3B-882F62285A4C}" srcOrd="0" destOrd="0" presId="urn:microsoft.com/office/officeart/2005/8/layout/bProcess3"/>
    <dgm:cxn modelId="{246FAE25-ADAF-4ABB-8D19-39C047687739}" type="presOf" srcId="{FE748628-053E-41D6-A215-1FFF17D5ACB0}" destId="{92D34D4E-68FA-4F4A-8B99-BA5D0AA79BF7}" srcOrd="0" destOrd="0" presId="urn:microsoft.com/office/officeart/2005/8/layout/bProcess3"/>
    <dgm:cxn modelId="{4DF6222B-0EAE-4D02-B1C1-26E8A07E5252}" type="presOf" srcId="{0BCE8EBB-F572-480B-8F0C-47E0310B1B76}" destId="{7632DEAB-41BD-45EF-852A-7ED6352FD1D7}" srcOrd="0" destOrd="0" presId="urn:microsoft.com/office/officeart/2005/8/layout/bProcess3"/>
    <dgm:cxn modelId="{4085CF39-BD1D-467F-B80A-B3AF799AD520}" type="presOf" srcId="{06C4071F-A6C9-4729-8565-FA7BD09C2448}" destId="{AE9AFA20-96E1-4DBC-86BF-35E63A3A8BC5}" srcOrd="0" destOrd="0" presId="urn:microsoft.com/office/officeart/2005/8/layout/bProcess3"/>
    <dgm:cxn modelId="{F635BA5B-1019-4C63-B8B7-EC5F4DE0793E}" srcId="{F958D0BA-6B70-45DD-92CB-A13192300EB4}" destId="{D4AF787C-7A60-4831-AA5E-4DE3F43BDF9D}" srcOrd="4" destOrd="0" parTransId="{EDC87F1D-2B6F-4AE0-BEBD-34A7D1CD26CC}" sibTransId="{53C6E064-4BBD-42A8-ABB6-66DC60E9ABF4}"/>
    <dgm:cxn modelId="{54F70366-6987-4648-9423-46F00AC6E4EE}" srcId="{F958D0BA-6B70-45DD-92CB-A13192300EB4}" destId="{4FA06973-3CB8-4DA1-AED4-D44F1FA7AD84}" srcOrd="2" destOrd="0" parTransId="{851B183A-C6AA-4B8A-9C4E-0F8B04440860}" sibTransId="{803F4E07-E7DF-48A2-B0FE-87ED90F69F48}"/>
    <dgm:cxn modelId="{75AA8866-2C58-4304-BBF3-6EA01BD26477}" srcId="{F958D0BA-6B70-45DD-92CB-A13192300EB4}" destId="{97F1292C-F90A-4925-B0F9-C1AF724C9CDA}" srcOrd="3" destOrd="0" parTransId="{7CC40C3C-5E5E-4BDB-A483-7E2733A360DE}" sibTransId="{0BCE8EBB-F572-480B-8F0C-47E0310B1B76}"/>
    <dgm:cxn modelId="{21A44A4E-348C-4E04-9B5D-C8D162AA8367}" srcId="{F958D0BA-6B70-45DD-92CB-A13192300EB4}" destId="{9B6D5DEE-5623-4FD7-8918-339630D4961C}" srcOrd="0" destOrd="0" parTransId="{5DA4CAF9-614C-461E-9EBA-26A719B41A54}" sibTransId="{D35DE369-2144-4333-9C43-CADCA0B144A9}"/>
    <dgm:cxn modelId="{7C9BD251-AD94-4E4F-B318-84AC5FCAF4AF}" type="presOf" srcId="{D35DE369-2144-4333-9C43-CADCA0B144A9}" destId="{07C6ADE8-D832-42F8-B079-0371305F8B38}" srcOrd="1" destOrd="0" presId="urn:microsoft.com/office/officeart/2005/8/layout/bProcess3"/>
    <dgm:cxn modelId="{BA97A772-471C-440C-BF25-088A4BA0C1DA}" type="presOf" srcId="{9B6D5DEE-5623-4FD7-8918-339630D4961C}" destId="{95DE04C2-D7CA-4130-89E1-FF0A469C4BF6}" srcOrd="0" destOrd="0" presId="urn:microsoft.com/office/officeart/2005/8/layout/bProcess3"/>
    <dgm:cxn modelId="{2FEE7E7B-693E-42A2-A829-0D3A849EC071}" type="presOf" srcId="{D4AF787C-7A60-4831-AA5E-4DE3F43BDF9D}" destId="{3728127F-61FB-428D-9661-FB2002AD3627}" srcOrd="0" destOrd="0" presId="urn:microsoft.com/office/officeart/2005/8/layout/bProcess3"/>
    <dgm:cxn modelId="{F6877285-6611-4804-BA16-086265C0BBDC}" type="presOf" srcId="{0BCE8EBB-F572-480B-8F0C-47E0310B1B76}" destId="{DB64412A-183D-4D91-8758-4C4D70ECEFD5}" srcOrd="1" destOrd="0" presId="urn:microsoft.com/office/officeart/2005/8/layout/bProcess3"/>
    <dgm:cxn modelId="{94BE9497-5E86-4CA2-A4C0-733A244BDE0D}" type="presOf" srcId="{97F1292C-F90A-4925-B0F9-C1AF724C9CDA}" destId="{95E3146D-A90B-46D2-B17C-7220AF9123A1}" srcOrd="0" destOrd="0" presId="urn:microsoft.com/office/officeart/2005/8/layout/bProcess3"/>
    <dgm:cxn modelId="{420D949F-6913-4528-812D-F6BED2EE878E}" type="presOf" srcId="{D35DE369-2144-4333-9C43-CADCA0B144A9}" destId="{09131F19-98EE-4154-990B-3B3E373C3512}" srcOrd="0" destOrd="0" presId="urn:microsoft.com/office/officeart/2005/8/layout/bProcess3"/>
    <dgm:cxn modelId="{209BFEB5-29BB-4EAE-9907-62A7DAD405A9}" type="presOf" srcId="{803F4E07-E7DF-48A2-B0FE-87ED90F69F48}" destId="{5D327834-5FE0-4D72-9853-864A608F6EAF}" srcOrd="1" destOrd="0" presId="urn:microsoft.com/office/officeart/2005/8/layout/bProcess3"/>
    <dgm:cxn modelId="{BD30ECBC-8F00-4640-8AA3-317C8A0A90F6}" type="presOf" srcId="{06C4071F-A6C9-4729-8565-FA7BD09C2448}" destId="{5BF94CED-8FAE-485B-93E4-A368950291E2}" srcOrd="1" destOrd="0" presId="urn:microsoft.com/office/officeart/2005/8/layout/bProcess3"/>
    <dgm:cxn modelId="{C034F7F4-0EAD-4621-BC95-F7F457FA49F2}" type="presOf" srcId="{F958D0BA-6B70-45DD-92CB-A13192300EB4}" destId="{0B2629A4-8894-4884-AC0F-2EA7E2AB5806}" srcOrd="0" destOrd="0" presId="urn:microsoft.com/office/officeart/2005/8/layout/bProcess3"/>
    <dgm:cxn modelId="{D603B603-11D3-49A9-ABC2-FB0B0443F9F7}" type="presParOf" srcId="{0B2629A4-8894-4884-AC0F-2EA7E2AB5806}" destId="{95DE04C2-D7CA-4130-89E1-FF0A469C4BF6}" srcOrd="0" destOrd="0" presId="urn:microsoft.com/office/officeart/2005/8/layout/bProcess3"/>
    <dgm:cxn modelId="{F4566DC4-64BA-4828-A542-F9DDAE2DFBCE}" type="presParOf" srcId="{0B2629A4-8894-4884-AC0F-2EA7E2AB5806}" destId="{09131F19-98EE-4154-990B-3B3E373C3512}" srcOrd="1" destOrd="0" presId="urn:microsoft.com/office/officeart/2005/8/layout/bProcess3"/>
    <dgm:cxn modelId="{23DFFF0F-7A36-4C7E-BC36-FD6186695380}" type="presParOf" srcId="{09131F19-98EE-4154-990B-3B3E373C3512}" destId="{07C6ADE8-D832-42F8-B079-0371305F8B38}" srcOrd="0" destOrd="0" presId="urn:microsoft.com/office/officeart/2005/8/layout/bProcess3"/>
    <dgm:cxn modelId="{1D20E4F0-FFED-4536-AF0B-02DBB33086E2}" type="presParOf" srcId="{0B2629A4-8894-4884-AC0F-2EA7E2AB5806}" destId="{92D34D4E-68FA-4F4A-8B99-BA5D0AA79BF7}" srcOrd="2" destOrd="0" presId="urn:microsoft.com/office/officeart/2005/8/layout/bProcess3"/>
    <dgm:cxn modelId="{D15DB140-6D08-4D8A-9CF6-BC48793FD116}" type="presParOf" srcId="{0B2629A4-8894-4884-AC0F-2EA7E2AB5806}" destId="{AE9AFA20-96E1-4DBC-86BF-35E63A3A8BC5}" srcOrd="3" destOrd="0" presId="urn:microsoft.com/office/officeart/2005/8/layout/bProcess3"/>
    <dgm:cxn modelId="{69B71894-C218-467B-96C9-D08FE06AD270}" type="presParOf" srcId="{AE9AFA20-96E1-4DBC-86BF-35E63A3A8BC5}" destId="{5BF94CED-8FAE-485B-93E4-A368950291E2}" srcOrd="0" destOrd="0" presId="urn:microsoft.com/office/officeart/2005/8/layout/bProcess3"/>
    <dgm:cxn modelId="{C65C2E73-32FB-4FAE-9641-480C67F97803}" type="presParOf" srcId="{0B2629A4-8894-4884-AC0F-2EA7E2AB5806}" destId="{6D73EF02-AB6B-4E07-A9FA-58EE6678DCC8}" srcOrd="4" destOrd="0" presId="urn:microsoft.com/office/officeart/2005/8/layout/bProcess3"/>
    <dgm:cxn modelId="{10690B73-51CA-49B9-BB3D-1974BD06093B}" type="presParOf" srcId="{0B2629A4-8894-4884-AC0F-2EA7E2AB5806}" destId="{C2D00726-48F2-4765-8F3B-882F62285A4C}" srcOrd="5" destOrd="0" presId="urn:microsoft.com/office/officeart/2005/8/layout/bProcess3"/>
    <dgm:cxn modelId="{CF63D2C4-9610-44E3-B627-1BCD2BC26D78}" type="presParOf" srcId="{C2D00726-48F2-4765-8F3B-882F62285A4C}" destId="{5D327834-5FE0-4D72-9853-864A608F6EAF}" srcOrd="0" destOrd="0" presId="urn:microsoft.com/office/officeart/2005/8/layout/bProcess3"/>
    <dgm:cxn modelId="{272A3DE5-8E16-49DF-84A3-6FBCC74BD891}" type="presParOf" srcId="{0B2629A4-8894-4884-AC0F-2EA7E2AB5806}" destId="{95E3146D-A90B-46D2-B17C-7220AF9123A1}" srcOrd="6" destOrd="0" presId="urn:microsoft.com/office/officeart/2005/8/layout/bProcess3"/>
    <dgm:cxn modelId="{47AD6B9A-5726-4AC6-A2A3-5F8B20C6C5F5}" type="presParOf" srcId="{0B2629A4-8894-4884-AC0F-2EA7E2AB5806}" destId="{7632DEAB-41BD-45EF-852A-7ED6352FD1D7}" srcOrd="7" destOrd="0" presId="urn:microsoft.com/office/officeart/2005/8/layout/bProcess3"/>
    <dgm:cxn modelId="{4A27C922-F2C5-4BDA-AEB8-C8200173D46C}" type="presParOf" srcId="{7632DEAB-41BD-45EF-852A-7ED6352FD1D7}" destId="{DB64412A-183D-4D91-8758-4C4D70ECEFD5}" srcOrd="0" destOrd="0" presId="urn:microsoft.com/office/officeart/2005/8/layout/bProcess3"/>
    <dgm:cxn modelId="{4671A4A8-FB84-4315-82BD-9998B0D5C4E3}" type="presParOf" srcId="{0B2629A4-8894-4884-AC0F-2EA7E2AB5806}" destId="{3728127F-61FB-428D-9661-FB2002AD3627}"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41598-C0DF-4E7B-86FE-AF478A11F4FA}">
      <dsp:nvSpPr>
        <dsp:cNvPr id="0" name=""/>
        <dsp:cNvSpPr/>
      </dsp:nvSpPr>
      <dsp:spPr>
        <a:xfrm>
          <a:off x="2730684" y="1391241"/>
          <a:ext cx="513515" cy="341719"/>
        </a:xfrm>
        <a:custGeom>
          <a:avLst/>
          <a:gdLst/>
          <a:ahLst/>
          <a:cxnLst/>
          <a:rect l="0" t="0" r="0" b="0"/>
          <a:pathLst>
            <a:path>
              <a:moveTo>
                <a:pt x="0" y="0"/>
              </a:moveTo>
              <a:lnTo>
                <a:pt x="273857" y="0"/>
              </a:lnTo>
              <a:lnTo>
                <a:pt x="273857" y="341719"/>
              </a:lnTo>
              <a:lnTo>
                <a:pt x="513515" y="34171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1378" y="1558958"/>
        <a:ext cx="32126" cy="6284"/>
      </dsp:txXfrm>
    </dsp:sp>
    <dsp:sp modelId="{901E2212-985C-49C2-8960-7B30C2C2E9A5}">
      <dsp:nvSpPr>
        <dsp:cNvPr id="0" name=""/>
        <dsp:cNvSpPr/>
      </dsp:nvSpPr>
      <dsp:spPr>
        <a:xfrm>
          <a:off x="0" y="571495"/>
          <a:ext cx="2732484" cy="1639490"/>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Dataset from file</a:t>
          </a:r>
        </a:p>
      </dsp:txBody>
      <dsp:txXfrm>
        <a:off x="0" y="571495"/>
        <a:ext cx="2732484" cy="1639490"/>
      </dsp:txXfrm>
    </dsp:sp>
    <dsp:sp modelId="{06FCD7F1-B0E5-46D3-9A1B-15B7E2637C96}">
      <dsp:nvSpPr>
        <dsp:cNvPr id="0" name=""/>
        <dsp:cNvSpPr/>
      </dsp:nvSpPr>
      <dsp:spPr>
        <a:xfrm>
          <a:off x="1367522" y="2550905"/>
          <a:ext cx="3275319" cy="283630"/>
        </a:xfrm>
        <a:custGeom>
          <a:avLst/>
          <a:gdLst/>
          <a:ahLst/>
          <a:cxnLst/>
          <a:rect l="0" t="0" r="0" b="0"/>
          <a:pathLst>
            <a:path>
              <a:moveTo>
                <a:pt x="3275319" y="0"/>
              </a:moveTo>
              <a:lnTo>
                <a:pt x="3275319" y="158915"/>
              </a:lnTo>
              <a:lnTo>
                <a:pt x="0" y="158915"/>
              </a:lnTo>
              <a:lnTo>
                <a:pt x="0" y="28363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2923" y="2689578"/>
        <a:ext cx="164517" cy="6284"/>
      </dsp:txXfrm>
    </dsp:sp>
    <dsp:sp modelId="{6141C656-1DD0-4603-A067-2381EF70E9A9}">
      <dsp:nvSpPr>
        <dsp:cNvPr id="0" name=""/>
        <dsp:cNvSpPr/>
      </dsp:nvSpPr>
      <dsp:spPr>
        <a:xfrm>
          <a:off x="3276599" y="913214"/>
          <a:ext cx="2732484" cy="1639490"/>
        </a:xfrm>
        <a:prstGeom prst="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Create model file</a:t>
          </a:r>
        </a:p>
      </dsp:txBody>
      <dsp:txXfrm>
        <a:off x="3276599" y="913214"/>
        <a:ext cx="2732484" cy="1639490"/>
      </dsp:txXfrm>
    </dsp:sp>
    <dsp:sp modelId="{54E86C1F-4A1F-4F6A-B424-BE521EE14E6C}">
      <dsp:nvSpPr>
        <dsp:cNvPr id="0" name=""/>
        <dsp:cNvSpPr/>
      </dsp:nvSpPr>
      <dsp:spPr>
        <a:xfrm>
          <a:off x="2731964" y="3686681"/>
          <a:ext cx="588444" cy="598973"/>
        </a:xfrm>
        <a:custGeom>
          <a:avLst/>
          <a:gdLst/>
          <a:ahLst/>
          <a:cxnLst/>
          <a:rect l="0" t="0" r="0" b="0"/>
          <a:pathLst>
            <a:path>
              <a:moveTo>
                <a:pt x="0" y="0"/>
              </a:moveTo>
              <a:lnTo>
                <a:pt x="311322" y="0"/>
              </a:lnTo>
              <a:lnTo>
                <a:pt x="311322" y="598973"/>
              </a:lnTo>
              <a:lnTo>
                <a:pt x="588444" y="59897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4651" y="3983025"/>
        <a:ext cx="43069" cy="6284"/>
      </dsp:txXfrm>
    </dsp:sp>
    <dsp:sp modelId="{47FF055C-3933-40E0-B2E6-17B609A50004}">
      <dsp:nvSpPr>
        <dsp:cNvPr id="0" name=""/>
        <dsp:cNvSpPr/>
      </dsp:nvSpPr>
      <dsp:spPr>
        <a:xfrm>
          <a:off x="1279" y="2866935"/>
          <a:ext cx="2732484" cy="16394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Create deep layers</a:t>
          </a:r>
        </a:p>
      </dsp:txBody>
      <dsp:txXfrm>
        <a:off x="1279" y="2866935"/>
        <a:ext cx="2732484" cy="1639490"/>
      </dsp:txXfrm>
    </dsp:sp>
    <dsp:sp modelId="{670FB805-BD39-42B3-B068-7F592074E35F}">
      <dsp:nvSpPr>
        <dsp:cNvPr id="0" name=""/>
        <dsp:cNvSpPr/>
      </dsp:nvSpPr>
      <dsp:spPr>
        <a:xfrm>
          <a:off x="3352808" y="3465909"/>
          <a:ext cx="2732484" cy="1639490"/>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Output layer</a:t>
          </a:r>
        </a:p>
      </dsp:txBody>
      <dsp:txXfrm>
        <a:off x="3352808" y="3465909"/>
        <a:ext cx="2732484" cy="1639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31F19-98EE-4154-990B-3B3E373C3512}">
      <dsp:nvSpPr>
        <dsp:cNvPr id="0" name=""/>
        <dsp:cNvSpPr/>
      </dsp:nvSpPr>
      <dsp:spPr>
        <a:xfrm>
          <a:off x="2718244" y="810463"/>
          <a:ext cx="535537" cy="91440"/>
        </a:xfrm>
        <a:custGeom>
          <a:avLst/>
          <a:gdLst/>
          <a:ahLst/>
          <a:cxnLst/>
          <a:rect l="0" t="0" r="0" b="0"/>
          <a:pathLst>
            <a:path>
              <a:moveTo>
                <a:pt x="0" y="45720"/>
              </a:moveTo>
              <a:lnTo>
                <a:pt x="53553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1860" y="853821"/>
        <a:ext cx="28306" cy="4723"/>
      </dsp:txXfrm>
    </dsp:sp>
    <dsp:sp modelId="{95DE04C2-D7CA-4130-89E1-FF0A469C4BF6}">
      <dsp:nvSpPr>
        <dsp:cNvPr id="0" name=""/>
        <dsp:cNvSpPr/>
      </dsp:nvSpPr>
      <dsp:spPr>
        <a:xfrm>
          <a:off x="666216" y="240035"/>
          <a:ext cx="2053828" cy="1232296"/>
        </a:xfrm>
        <a:prstGeom prst="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Input</a:t>
          </a:r>
        </a:p>
      </dsp:txBody>
      <dsp:txXfrm>
        <a:off x="666216" y="240035"/>
        <a:ext cx="2053828" cy="1232296"/>
      </dsp:txXfrm>
    </dsp:sp>
    <dsp:sp modelId="{AE9AFA20-96E1-4DBC-86BF-35E63A3A8BC5}">
      <dsp:nvSpPr>
        <dsp:cNvPr id="0" name=""/>
        <dsp:cNvSpPr/>
      </dsp:nvSpPr>
      <dsp:spPr>
        <a:xfrm>
          <a:off x="1784895" y="1470532"/>
          <a:ext cx="2528200" cy="205019"/>
        </a:xfrm>
        <a:custGeom>
          <a:avLst/>
          <a:gdLst/>
          <a:ahLst/>
          <a:cxnLst/>
          <a:rect l="0" t="0" r="0" b="0"/>
          <a:pathLst>
            <a:path>
              <a:moveTo>
                <a:pt x="2528200" y="0"/>
              </a:moveTo>
              <a:lnTo>
                <a:pt x="2528200" y="119609"/>
              </a:lnTo>
              <a:lnTo>
                <a:pt x="0" y="119609"/>
              </a:lnTo>
              <a:lnTo>
                <a:pt x="0" y="20501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5517" y="1570680"/>
        <a:ext cx="126957" cy="4723"/>
      </dsp:txXfrm>
    </dsp:sp>
    <dsp:sp modelId="{92D34D4E-68FA-4F4A-8B99-BA5D0AA79BF7}">
      <dsp:nvSpPr>
        <dsp:cNvPr id="0" name=""/>
        <dsp:cNvSpPr/>
      </dsp:nvSpPr>
      <dsp:spPr>
        <a:xfrm>
          <a:off x="3286182" y="240035"/>
          <a:ext cx="2053828" cy="1232296"/>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Model</a:t>
          </a:r>
        </a:p>
      </dsp:txBody>
      <dsp:txXfrm>
        <a:off x="3286182" y="240035"/>
        <a:ext cx="2053828" cy="1232296"/>
      </dsp:txXfrm>
    </dsp:sp>
    <dsp:sp modelId="{C2D00726-48F2-4765-8F3B-882F62285A4C}">
      <dsp:nvSpPr>
        <dsp:cNvPr id="0" name=""/>
        <dsp:cNvSpPr/>
      </dsp:nvSpPr>
      <dsp:spPr>
        <a:xfrm>
          <a:off x="2810009" y="2278380"/>
          <a:ext cx="441780" cy="91440"/>
        </a:xfrm>
        <a:custGeom>
          <a:avLst/>
          <a:gdLst/>
          <a:ahLst/>
          <a:cxnLst/>
          <a:rect l="0" t="0" r="0" b="0"/>
          <a:pathLst>
            <a:path>
              <a:moveTo>
                <a:pt x="0" y="45720"/>
              </a:moveTo>
              <a:lnTo>
                <a:pt x="44178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9090" y="2321738"/>
        <a:ext cx="23619" cy="4723"/>
      </dsp:txXfrm>
    </dsp:sp>
    <dsp:sp modelId="{6D73EF02-AB6B-4E07-A9FA-58EE6678DCC8}">
      <dsp:nvSpPr>
        <dsp:cNvPr id="0" name=""/>
        <dsp:cNvSpPr/>
      </dsp:nvSpPr>
      <dsp:spPr>
        <a:xfrm>
          <a:off x="757981" y="1707951"/>
          <a:ext cx="2053828" cy="1232296"/>
        </a:xfrm>
        <a:prstGeom prst="rect">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Bias and variance</a:t>
          </a:r>
        </a:p>
      </dsp:txBody>
      <dsp:txXfrm>
        <a:off x="757981" y="1707951"/>
        <a:ext cx="2053828" cy="1232296"/>
      </dsp:txXfrm>
    </dsp:sp>
    <dsp:sp modelId="{7632DEAB-41BD-45EF-852A-7ED6352FD1D7}">
      <dsp:nvSpPr>
        <dsp:cNvPr id="0" name=""/>
        <dsp:cNvSpPr/>
      </dsp:nvSpPr>
      <dsp:spPr>
        <a:xfrm>
          <a:off x="1784895" y="2938448"/>
          <a:ext cx="2526208" cy="441780"/>
        </a:xfrm>
        <a:custGeom>
          <a:avLst/>
          <a:gdLst/>
          <a:ahLst/>
          <a:cxnLst/>
          <a:rect l="0" t="0" r="0" b="0"/>
          <a:pathLst>
            <a:path>
              <a:moveTo>
                <a:pt x="2526208" y="0"/>
              </a:moveTo>
              <a:lnTo>
                <a:pt x="2526208" y="237990"/>
              </a:lnTo>
              <a:lnTo>
                <a:pt x="0" y="237990"/>
              </a:lnTo>
              <a:lnTo>
                <a:pt x="0" y="44178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3750" y="3156976"/>
        <a:ext cx="128499" cy="4723"/>
      </dsp:txXfrm>
    </dsp:sp>
    <dsp:sp modelId="{95E3146D-A90B-46D2-B17C-7220AF9123A1}">
      <dsp:nvSpPr>
        <dsp:cNvPr id="0" name=""/>
        <dsp:cNvSpPr/>
      </dsp:nvSpPr>
      <dsp:spPr>
        <a:xfrm>
          <a:off x="3284190" y="1707951"/>
          <a:ext cx="2053828" cy="12322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Plotting </a:t>
          </a:r>
        </a:p>
      </dsp:txBody>
      <dsp:txXfrm>
        <a:off x="3284190" y="1707951"/>
        <a:ext cx="2053828" cy="1232296"/>
      </dsp:txXfrm>
    </dsp:sp>
    <dsp:sp modelId="{3728127F-61FB-428D-9661-FB2002AD3627}">
      <dsp:nvSpPr>
        <dsp:cNvPr id="0" name=""/>
        <dsp:cNvSpPr/>
      </dsp:nvSpPr>
      <dsp:spPr>
        <a:xfrm>
          <a:off x="757981" y="3412628"/>
          <a:ext cx="2053828" cy="1232296"/>
        </a:xfrm>
        <a:prstGeom prst="rect">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Visual representation</a:t>
          </a:r>
        </a:p>
      </dsp:txBody>
      <dsp:txXfrm>
        <a:off x="757981" y="3412628"/>
        <a:ext cx="2053828" cy="123229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274FC-FEBD-4950-902E-2813466A1D59}" type="datetimeFigureOut">
              <a:rPr lang="en-US" smtClean="0"/>
              <a:pPr/>
              <a:t>5/9/2024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819D78-6902-461C-97CB-29D788CA904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819D78-6902-461C-97CB-29D788CA904F}" type="slidenum">
              <a:rPr lang="en-US" smtClean="0"/>
              <a:pPr/>
              <a:t>22</a:t>
            </a:fld>
            <a:endParaRPr lang="en-US" dirty="0"/>
          </a:p>
        </p:txBody>
      </p:sp>
    </p:spTree>
    <p:extLst>
      <p:ext uri="{BB962C8B-B14F-4D97-AF65-F5344CB8AC3E}">
        <p14:creationId xmlns:p14="http://schemas.microsoft.com/office/powerpoint/2010/main" val="2247412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819D78-6902-461C-97CB-29D788CA904F}" type="slidenum">
              <a:rPr lang="en-US" smtClean="0"/>
              <a:pPr/>
              <a:t>23</a:t>
            </a:fld>
            <a:endParaRPr lang="en-US" dirty="0"/>
          </a:p>
        </p:txBody>
      </p:sp>
    </p:spTree>
    <p:extLst>
      <p:ext uri="{BB962C8B-B14F-4D97-AF65-F5344CB8AC3E}">
        <p14:creationId xmlns:p14="http://schemas.microsoft.com/office/powerpoint/2010/main" val="2247412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BCCEB-6DF4-403B-9D84-C520D9ECFBA0}" type="datetimeFigureOut">
              <a:rPr lang="en-US" smtClean="0"/>
              <a:pPr/>
              <a:t>5/9/2024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EB60E-8CC1-451C-9B62-D60627ACAA6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normAutofit/>
          </a:bodyPr>
          <a:lstStyle/>
          <a:p>
            <a:r>
              <a:rPr lang="es-UY" sz="2800" b="1" dirty="0">
                <a:latin typeface="Times New Roman" pitchFamily="18" charset="0"/>
                <a:cs typeface="Times New Roman" pitchFamily="18" charset="0"/>
              </a:rPr>
              <a:t>Automated Cyber protection for IOT systems using Flow Monitoring and Anomaly Detection</a:t>
            </a:r>
            <a:endParaRPr lang="en-US" sz="2800" dirty="0">
              <a:latin typeface="Times New Roman" pitchFamily="18" charset="0"/>
              <a:cs typeface="Times New Roman" pitchFamily="18" charset="0"/>
            </a:endParaRPr>
          </a:p>
        </p:txBody>
      </p:sp>
      <p:sp>
        <p:nvSpPr>
          <p:cNvPr id="5" name="Subtitle 2"/>
          <p:cNvSpPr txBox="1">
            <a:spLocks/>
          </p:cNvSpPr>
          <p:nvPr/>
        </p:nvSpPr>
        <p:spPr>
          <a:xfrm>
            <a:off x="5181600" y="4648200"/>
            <a:ext cx="3505200" cy="12954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tx1">
                    <a:lumMod val="95000"/>
                    <a:lumOff val="5000"/>
                  </a:schemeClr>
                </a:solidFill>
                <a:effectLst/>
                <a:uLnTx/>
                <a:uFillTx/>
                <a:latin typeface="Times New Roman" pitchFamily="18" charset="0"/>
                <a:ea typeface="+mn-ea"/>
                <a:cs typeface="Times New Roman" pitchFamily="18" charset="0"/>
              </a:rPr>
              <a:t>GUIDED BY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lumMod val="95000"/>
                    <a:lumOff val="5000"/>
                  </a:schemeClr>
                </a:solidFill>
                <a:effectLst/>
                <a:uLnTx/>
                <a:uFillTx/>
                <a:latin typeface="Times New Roman" pitchFamily="18" charset="0"/>
                <a:ea typeface="+mn-ea"/>
                <a:cs typeface="Times New Roman" pitchFamily="18" charset="0"/>
              </a:rPr>
              <a:t>Mrs. </a:t>
            </a:r>
            <a:r>
              <a:rPr kumimoji="0" lang="en-US" sz="2200" b="0" i="0" u="none" strike="noStrike" kern="1200" cap="none" spc="0" normalizeH="0" baseline="0" noProof="0" dirty="0" err="1">
                <a:ln>
                  <a:noFill/>
                </a:ln>
                <a:solidFill>
                  <a:schemeClr val="tx1">
                    <a:lumMod val="95000"/>
                    <a:lumOff val="5000"/>
                  </a:schemeClr>
                </a:solidFill>
                <a:effectLst/>
                <a:uLnTx/>
                <a:uFillTx/>
                <a:latin typeface="Times New Roman" pitchFamily="18" charset="0"/>
                <a:ea typeface="+mn-ea"/>
                <a:cs typeface="Times New Roman" pitchFamily="18" charset="0"/>
              </a:rPr>
              <a:t>Beneeta</a:t>
            </a:r>
            <a:r>
              <a:rPr kumimoji="0" lang="en-US" sz="2200" b="0" i="0" u="none" strike="noStrike" kern="1200" cap="none" spc="0" normalizeH="0" baseline="0" noProof="0" dirty="0">
                <a:ln>
                  <a:noFill/>
                </a:ln>
                <a:solidFill>
                  <a:schemeClr val="tx1">
                    <a:lumMod val="95000"/>
                    <a:lumOff val="5000"/>
                  </a:schemeClr>
                </a:solidFill>
                <a:effectLst/>
                <a:uLnTx/>
                <a:uFillTx/>
                <a:latin typeface="Times New Roman" pitchFamily="18" charset="0"/>
                <a:ea typeface="+mn-ea"/>
                <a:cs typeface="Times New Roman" pitchFamily="18" charset="0"/>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TextBox 3"/>
          <p:cNvSpPr txBox="1">
            <a:spLocks noChangeArrowheads="1"/>
          </p:cNvSpPr>
          <p:nvPr/>
        </p:nvSpPr>
        <p:spPr bwMode="auto">
          <a:xfrm>
            <a:off x="304800" y="4543425"/>
            <a:ext cx="3810000" cy="1631216"/>
          </a:xfrm>
          <a:prstGeom prst="rect">
            <a:avLst/>
          </a:prstGeom>
          <a:noFill/>
          <a:ln w="9525">
            <a:noFill/>
            <a:miter lim="800000"/>
            <a:headEnd/>
            <a:tailEnd/>
          </a:ln>
        </p:spPr>
        <p:txBody>
          <a:bodyPr wrap="square">
            <a:spAutoFit/>
          </a:bodyPr>
          <a:lstStyle/>
          <a:p>
            <a:r>
              <a:rPr lang="en-US" sz="2000" b="1" dirty="0">
                <a:latin typeface="Times New Roman" pitchFamily="18" charset="0"/>
                <a:cs typeface="Times New Roman" pitchFamily="18" charset="0"/>
              </a:rPr>
              <a:t>PRESENTED BY</a:t>
            </a:r>
          </a:p>
          <a:p>
            <a:r>
              <a:rPr lang="en-US" sz="2000" dirty="0">
                <a:latin typeface="Times New Roman" pitchFamily="18" charset="0"/>
                <a:cs typeface="Times New Roman" pitchFamily="18" charset="0"/>
              </a:rPr>
              <a:t>Chirag</a:t>
            </a:r>
          </a:p>
          <a:p>
            <a:r>
              <a:rPr lang="en-US" sz="2000" dirty="0">
                <a:latin typeface="Times New Roman" pitchFamily="18" charset="0"/>
                <a:cs typeface="Times New Roman" pitchFamily="18" charset="0"/>
              </a:rPr>
              <a:t>Jone </a:t>
            </a:r>
          </a:p>
          <a:p>
            <a:r>
              <a:rPr lang="en-US" sz="2000" dirty="0">
                <a:latin typeface="Times New Roman" pitchFamily="18" charset="0"/>
                <a:cs typeface="Times New Roman" pitchFamily="18" charset="0"/>
              </a:rPr>
              <a:t>Rohith</a:t>
            </a:r>
          </a:p>
          <a:p>
            <a:r>
              <a:rPr lang="en-US" sz="2000" dirty="0">
                <a:latin typeface="Times New Roman" pitchFamily="18" charset="0"/>
                <a:cs typeface="Times New Roman" pitchFamily="18" charset="0"/>
              </a:rPr>
              <a:t>FINAL YEAR  B.E (CSE)</a:t>
            </a:r>
          </a:p>
        </p:txBody>
      </p:sp>
      <p:sp>
        <p:nvSpPr>
          <p:cNvPr id="7" name="Rectangle 3"/>
          <p:cNvSpPr txBox="1">
            <a:spLocks noChangeArrowheads="1"/>
          </p:cNvSpPr>
          <p:nvPr/>
        </p:nvSpPr>
        <p:spPr bwMode="auto">
          <a:xfrm>
            <a:off x="1524000" y="1828800"/>
            <a:ext cx="6400800" cy="762000"/>
          </a:xfrm>
          <a:prstGeom prst="rect">
            <a:avLst/>
          </a:prstGeom>
          <a:noFill/>
          <a:ln w="9525">
            <a:noFill/>
            <a:miter lim="800000"/>
            <a:headEnd/>
            <a:tailEnd/>
          </a:ln>
        </p:spPr>
        <p:txBody>
          <a:bodyPr>
            <a:noAutofit/>
          </a:bodyPr>
          <a:lstStyle/>
          <a:p>
            <a:pPr algn="ctr">
              <a:spcBef>
                <a:spcPct val="20000"/>
              </a:spcBef>
              <a:buFont typeface="Arial" charset="0"/>
              <a:buNone/>
              <a:defRPr/>
            </a:pPr>
            <a:r>
              <a:rPr lang="en-US" sz="2400" dirty="0">
                <a:solidFill>
                  <a:schemeClr val="tx1">
                    <a:lumMod val="95000"/>
                    <a:lumOff val="5000"/>
                  </a:schemeClr>
                </a:solidFill>
                <a:latin typeface="Times New Roman" pitchFamily="18" charset="0"/>
                <a:cs typeface="Times New Roman" pitchFamily="18" charset="0"/>
              </a:rPr>
              <a:t>DEPARTMENT OF  COMPUTER SCIENCE AND ENGINEERING</a:t>
            </a:r>
            <a:r>
              <a:rPr lang="en-US" sz="2400" dirty="0">
                <a:solidFill>
                  <a:schemeClr val="tx1">
                    <a:tint val="75000"/>
                  </a:schemeClr>
                </a:solidFill>
                <a:latin typeface="Times New Roman" pitchFamily="18" charset="0"/>
                <a:cs typeface="Times New Roman" pitchFamily="18" charset="0"/>
              </a:rPr>
              <a:t>      </a:t>
            </a:r>
          </a:p>
          <a:p>
            <a:pPr algn="ctr">
              <a:spcBef>
                <a:spcPct val="20000"/>
              </a:spcBef>
              <a:buFont typeface="Arial" charset="0"/>
              <a:buNone/>
              <a:defRPr/>
            </a:pPr>
            <a:endParaRPr lang="en-US" sz="2400" dirty="0">
              <a:solidFill>
                <a:schemeClr val="tx1">
                  <a:tint val="75000"/>
                </a:schemeClr>
              </a:solidFill>
            </a:endParaRPr>
          </a:p>
        </p:txBody>
      </p:sp>
      <p:sp>
        <p:nvSpPr>
          <p:cNvPr id="8" name="Rectangle 3"/>
          <p:cNvSpPr>
            <a:spLocks noChangeArrowheads="1"/>
          </p:cNvSpPr>
          <p:nvPr/>
        </p:nvSpPr>
        <p:spPr bwMode="auto">
          <a:xfrm>
            <a:off x="990600" y="457200"/>
            <a:ext cx="7239000" cy="1077218"/>
          </a:xfrm>
          <a:prstGeom prst="rect">
            <a:avLst/>
          </a:prstGeom>
          <a:noFill/>
          <a:ln w="9525">
            <a:noFill/>
            <a:miter lim="800000"/>
            <a:headEnd/>
            <a:tailEnd/>
          </a:ln>
        </p:spPr>
        <p:txBody>
          <a:bodyPr>
            <a:spAutoFit/>
          </a:bodyPr>
          <a:lstStyle/>
          <a:p>
            <a:pPr algn="ctr"/>
            <a:r>
              <a:rPr lang="en-US" sz="3200" b="1" dirty="0">
                <a:latin typeface="Times New Roman" pitchFamily="18" charset="0"/>
                <a:cs typeface="Times New Roman" pitchFamily="18" charset="0"/>
              </a:rPr>
              <a:t>ST.JOSEPH  </a:t>
            </a:r>
          </a:p>
          <a:p>
            <a:pPr algn="ctr"/>
            <a:r>
              <a:rPr lang="en-US" sz="3200" b="1" dirty="0">
                <a:latin typeface="Times New Roman" pitchFamily="18" charset="0"/>
                <a:cs typeface="Times New Roman" pitchFamily="18" charset="0"/>
              </a:rPr>
              <a:t>COLLEGE  OF ENGINEERING</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400" y="380999"/>
            <a:ext cx="1524000" cy="1209095"/>
          </a:xfrm>
          <a:prstGeom prst="rect">
            <a:avLst/>
          </a:prstGeom>
          <a:noFill/>
          <a:ln w="9525">
            <a:noFill/>
            <a:miter lim="800000"/>
            <a:headEnd/>
            <a:tailEnd/>
          </a:ln>
        </p:spPr>
      </p:pic>
      <p:pic>
        <p:nvPicPr>
          <p:cNvPr id="10" name="Picture 5" descr="C:\Documents and Settings\navaneethakrishnan\Desktop\logo CSE.png"/>
          <p:cNvPicPr>
            <a:picLocks noChangeAspect="1" noChangeArrowheads="1"/>
          </p:cNvPicPr>
          <p:nvPr/>
        </p:nvPicPr>
        <p:blipFill>
          <a:blip r:embed="rId3" cstate="print"/>
          <a:srcRect/>
          <a:stretch>
            <a:fillRect/>
          </a:stretch>
        </p:blipFill>
        <p:spPr bwMode="auto">
          <a:xfrm>
            <a:off x="8001000" y="457200"/>
            <a:ext cx="941294" cy="1066800"/>
          </a:xfrm>
          <a:prstGeom prst="rect">
            <a:avLst/>
          </a:prstGeom>
          <a:noFill/>
          <a:ln w="9525">
            <a:noFill/>
            <a:miter lim="800000"/>
            <a:headEnd/>
            <a:tailEnd/>
          </a:ln>
        </p:spPr>
      </p:pic>
      <p:sp>
        <p:nvSpPr>
          <p:cNvPr id="11" name="Rectangle 10"/>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PAPER 2</a:t>
            </a:r>
          </a:p>
        </p:txBody>
      </p:sp>
      <p:sp>
        <p:nvSpPr>
          <p:cNvPr id="3" name="Content Placeholder 2"/>
          <p:cNvSpPr>
            <a:spLocks noGrp="1"/>
          </p:cNvSpPr>
          <p:nvPr>
            <p:ph idx="1"/>
          </p:nvPr>
        </p:nvSpPr>
        <p:spPr/>
        <p:txBody>
          <a:bodyPr>
            <a:normAutofit fontScale="92500" lnSpcReduction="20000"/>
          </a:bodyPr>
          <a:lstStyle/>
          <a:p>
            <a:pPr marL="0" indent="0" algn="ctr">
              <a:buNone/>
            </a:pPr>
            <a:r>
              <a:rPr lang="en-US" dirty="0"/>
              <a:t>Security and Privacy for Low Power IoT Devices on 5G and Beyond Networks Challenges and Future Directions</a:t>
            </a:r>
          </a:p>
          <a:p>
            <a:pPr marL="0" indent="0" algn="ctr">
              <a:buNone/>
            </a:pPr>
            <a:r>
              <a:rPr lang="en-US" dirty="0"/>
              <a:t>(2023)</a:t>
            </a:r>
          </a:p>
          <a:p>
            <a:pPr marL="0" indent="0" algn="ctr">
              <a:buNone/>
            </a:pPr>
            <a:r>
              <a:rPr lang="en-US" u="sng" dirty="0"/>
              <a:t>Abstract</a:t>
            </a:r>
          </a:p>
          <a:p>
            <a:pPr marL="0" indent="0">
              <a:buNone/>
            </a:pPr>
            <a:r>
              <a:rPr lang="en-US" dirty="0"/>
              <a:t>It addresses constraints like limited resources and diverse applications, proposing advanced encryption and AI-driven anomaly detection as potential solutions. The aim is to foster secure and privacy-preserving deployments of low-power IoT devices in evolving network environments.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6508B9B3-CCDD-99EC-2831-67FD2314B678}"/>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30EB78-9680-0D48-49B5-F1672AD94929}"/>
              </a:ext>
            </a:extLst>
          </p:cNvPr>
          <p:cNvSpPr txBox="1"/>
          <p:nvPr/>
        </p:nvSpPr>
        <p:spPr>
          <a:xfrm>
            <a:off x="304800" y="505122"/>
            <a:ext cx="8763000" cy="5601533"/>
          </a:xfrm>
          <a:prstGeom prst="rect">
            <a:avLst/>
          </a:prstGeom>
          <a:noFill/>
        </p:spPr>
        <p:txBody>
          <a:bodyPr wrap="square">
            <a:spAutoFit/>
          </a:bodyPr>
          <a:lstStyle/>
          <a:p>
            <a:endParaRPr lang="en-US" dirty="0"/>
          </a:p>
          <a:p>
            <a:r>
              <a:rPr lang="en-US" sz="1600" dirty="0"/>
              <a:t>Advantages:</a:t>
            </a:r>
          </a:p>
          <a:p>
            <a:endParaRPr lang="en-US" sz="1600" dirty="0"/>
          </a:p>
          <a:p>
            <a:r>
              <a:rPr lang="en-US" sz="1600" dirty="0"/>
              <a:t>Enhanced Security: Implementing security measures for low-power IoT devices on 5G and beyond networks can significantly improve data protection</a:t>
            </a:r>
          </a:p>
          <a:p>
            <a:endParaRPr lang="en-US" sz="1600" dirty="0"/>
          </a:p>
          <a:p>
            <a:r>
              <a:rPr lang="en-US" sz="1600" dirty="0"/>
              <a:t>Scalability: Developing security and privacy solutions that are scalable to accommodate the increasing number of IoT devices connected to 5G networks</a:t>
            </a:r>
          </a:p>
          <a:p>
            <a:endParaRPr lang="en-US" sz="1600" dirty="0"/>
          </a:p>
          <a:p>
            <a:r>
              <a:rPr lang="en-US" sz="1600" dirty="0"/>
              <a:t>Regulatory Compliance: Meeting regulatory requirements for data protection and privacy, such as GDPR in Europe.</a:t>
            </a:r>
          </a:p>
          <a:p>
            <a:endParaRPr lang="en-US" sz="2000" dirty="0"/>
          </a:p>
          <a:p>
            <a:r>
              <a:rPr lang="en-US" sz="1600" dirty="0"/>
              <a:t>Disadvantages:</a:t>
            </a:r>
          </a:p>
          <a:p>
            <a:endParaRPr lang="en-US" sz="1600" dirty="0"/>
          </a:p>
          <a:p>
            <a:r>
              <a:rPr lang="en-US" sz="1600" dirty="0"/>
              <a:t>Compatibility Issues: Ensuring compatibility between security protocols and IoT devices from different manufacturers may be challenging</a:t>
            </a:r>
          </a:p>
          <a:p>
            <a:endParaRPr lang="en-US" sz="1600" dirty="0"/>
          </a:p>
          <a:p>
            <a:r>
              <a:rPr lang="en-US" sz="1600" dirty="0"/>
              <a:t>Cost: Implementing robust security and privacy measures may increase the cost of IoT devices, potentially limiting their affordability and adoption</a:t>
            </a:r>
          </a:p>
          <a:p>
            <a:endParaRPr lang="en-US" sz="1600" dirty="0"/>
          </a:p>
          <a:p>
            <a:r>
              <a:rPr lang="en-US" sz="1600" dirty="0"/>
              <a:t>Overhead: Security and privacy protocols impose additional overhead on network bandwidth and device resources</a:t>
            </a:r>
          </a:p>
        </p:txBody>
      </p:sp>
      <p:sp>
        <p:nvSpPr>
          <p:cNvPr id="2" name="Rectangle 1">
            <a:extLst>
              <a:ext uri="{FF2B5EF4-FFF2-40B4-BE49-F238E27FC236}">
                <a16:creationId xmlns:a16="http://schemas.microsoft.com/office/drawing/2014/main" id="{514B2C80-99F3-B866-78F4-3BCDAE3B5763}"/>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extLst>
      <p:ext uri="{BB962C8B-B14F-4D97-AF65-F5344CB8AC3E}">
        <p14:creationId xmlns:p14="http://schemas.microsoft.com/office/powerpoint/2010/main" val="229387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H/W REQUIREMENTS</a:t>
            </a:r>
            <a:endParaRPr lang="en-US" dirty="0"/>
          </a:p>
        </p:txBody>
      </p:sp>
      <p:sp>
        <p:nvSpPr>
          <p:cNvPr id="3" name="Content Placeholder 2"/>
          <p:cNvSpPr>
            <a:spLocks noGrp="1"/>
          </p:cNvSpPr>
          <p:nvPr>
            <p:ph idx="1"/>
          </p:nvPr>
        </p:nvSpPr>
        <p:spPr>
          <a:xfrm>
            <a:off x="457200" y="1447800"/>
            <a:ext cx="8229600" cy="5135562"/>
          </a:xfrm>
        </p:spPr>
        <p:txBody>
          <a:bodyPr>
            <a:normAutofit lnSpcReduction="10000"/>
          </a:bodyPr>
          <a:lstStyle/>
          <a:p>
            <a:pPr algn="just">
              <a:lnSpc>
                <a:spcPct val="150000"/>
              </a:lnSpc>
            </a:pPr>
            <a:r>
              <a:rPr lang="en-US" sz="1600" dirty="0"/>
              <a:t>CPU: Intel Core i7 or AMD Ryzen 7 processor with multiple cores and high clock speeds.</a:t>
            </a:r>
          </a:p>
          <a:p>
            <a:pPr algn="just">
              <a:lnSpc>
                <a:spcPct val="150000"/>
              </a:lnSpc>
            </a:pPr>
            <a:r>
              <a:rPr lang="en-US" sz="1600" dirty="0"/>
              <a:t>RAM: Minimum 16GB DDR4 RAM for handling large datasets and model training.</a:t>
            </a:r>
          </a:p>
          <a:p>
            <a:pPr algn="just">
              <a:lnSpc>
                <a:spcPct val="150000"/>
              </a:lnSpc>
            </a:pPr>
            <a:r>
              <a:rPr lang="en-US" sz="1600" dirty="0"/>
              <a:t>Storage: SSD with at least 500GB capacity for storing datasets, model checkpoints, and software installations.</a:t>
            </a:r>
          </a:p>
          <a:p>
            <a:pPr algn="just">
              <a:lnSpc>
                <a:spcPct val="150000"/>
              </a:lnSpc>
            </a:pPr>
            <a:r>
              <a:rPr lang="en-US" sz="1600" dirty="0"/>
              <a:t>Ethernet: Gigabit Ethernet adapter for fast and reliable network connectivity.</a:t>
            </a:r>
          </a:p>
          <a:p>
            <a:pPr algn="just">
              <a:lnSpc>
                <a:spcPct val="150000"/>
              </a:lnSpc>
            </a:pPr>
            <a:r>
              <a:rPr lang="en-US" sz="1600" dirty="0"/>
              <a:t>Wi-Fi: Dual-band Wi-Fi adapter for wireless communication with IoT devices and edge servers.</a:t>
            </a:r>
          </a:p>
          <a:p>
            <a:pPr algn="just">
              <a:lnSpc>
                <a:spcPct val="150000"/>
              </a:lnSpc>
            </a:pPr>
            <a:r>
              <a:rPr lang="en-US" sz="1600" dirty="0"/>
              <a:t>Edge Computing </a:t>
            </a:r>
            <a:r>
              <a:rPr lang="en-US" sz="1600" dirty="0" err="1"/>
              <a:t>Devices:Industrial-grade</a:t>
            </a:r>
            <a:r>
              <a:rPr lang="en-US" sz="1600" dirty="0"/>
              <a:t> edge servers or gateways with Intel Xeon or AMD EPYC processors for real-time inference and decision-making at the edge</a:t>
            </a:r>
          </a:p>
          <a:p>
            <a:pPr algn="just">
              <a:lnSpc>
                <a:spcPct val="150000"/>
              </a:lnSpc>
            </a:pPr>
            <a:r>
              <a:rPr lang="en-US" sz="1600" dirty="0"/>
              <a:t>Security </a:t>
            </a:r>
            <a:r>
              <a:rPr lang="en-US" sz="1600" dirty="0" err="1"/>
              <a:t>Hardware:Trusted</a:t>
            </a:r>
            <a:r>
              <a:rPr lang="en-US" sz="1600" dirty="0"/>
              <a:t> Platform Module (TPM) for hardware-based security features and secure boot capabilities.</a:t>
            </a:r>
          </a:p>
          <a:p>
            <a:pPr algn="just">
              <a:lnSpc>
                <a:spcPct val="150000"/>
              </a:lnSpc>
            </a:pPr>
            <a:r>
              <a:rPr lang="en-US" sz="1600" dirty="0"/>
              <a:t>Hardware Security Module (HSM) for cryptographic key management and secure storage of sensitive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F2FAF-1B10-D0FB-F7EA-A5ADC0591B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5BF76E-73AB-9FA0-7880-89AF17E7F578}"/>
              </a:ext>
            </a:extLst>
          </p:cNvPr>
          <p:cNvSpPr>
            <a:spLocks noGrp="1"/>
          </p:cNvSpPr>
          <p:nvPr>
            <p:ph type="title"/>
          </p:nvPr>
        </p:nvSpPr>
        <p:spPr/>
        <p:txBody>
          <a:bodyPr>
            <a:normAutofit/>
          </a:bodyPr>
          <a:lstStyle/>
          <a:p>
            <a:r>
              <a:rPr lang="en-US" dirty="0">
                <a:latin typeface="Times New Roman" pitchFamily="18" charset="0"/>
                <a:cs typeface="Times New Roman" pitchFamily="18" charset="0"/>
              </a:rPr>
              <a:t>S/W REQUIREMENTS</a:t>
            </a:r>
            <a:endParaRPr lang="en-US" dirty="0"/>
          </a:p>
        </p:txBody>
      </p:sp>
      <p:sp>
        <p:nvSpPr>
          <p:cNvPr id="3" name="Content Placeholder 2">
            <a:extLst>
              <a:ext uri="{FF2B5EF4-FFF2-40B4-BE49-F238E27FC236}">
                <a16:creationId xmlns:a16="http://schemas.microsoft.com/office/drawing/2014/main" id="{DF3F516A-D44F-01DA-D949-C54C449849AE}"/>
              </a:ext>
            </a:extLst>
          </p:cNvPr>
          <p:cNvSpPr>
            <a:spLocks noGrp="1"/>
          </p:cNvSpPr>
          <p:nvPr>
            <p:ph idx="1"/>
          </p:nvPr>
        </p:nvSpPr>
        <p:spPr>
          <a:xfrm>
            <a:off x="457200" y="1447800"/>
            <a:ext cx="8229600" cy="5135562"/>
          </a:xfrm>
        </p:spPr>
        <p:txBody>
          <a:bodyPr>
            <a:normAutofit/>
          </a:bodyPr>
          <a:lstStyle/>
          <a:p>
            <a:pPr algn="just">
              <a:lnSpc>
                <a:spcPct val="150000"/>
              </a:lnSpc>
            </a:pPr>
            <a:r>
              <a:rPr lang="en-US" sz="2000" dirty="0"/>
              <a:t>AI Frameworks and Libraries: TensorFlow for building and training machine learning models.</a:t>
            </a:r>
          </a:p>
          <a:p>
            <a:pPr algn="just">
              <a:lnSpc>
                <a:spcPct val="150000"/>
              </a:lnSpc>
            </a:pPr>
            <a:r>
              <a:rPr lang="en-US" sz="2000" dirty="0"/>
              <a:t>Scikit-learn for implementing anomaly detection algorithms and feature engineering.</a:t>
            </a:r>
          </a:p>
          <a:p>
            <a:pPr algn="just">
              <a:lnSpc>
                <a:spcPct val="150000"/>
              </a:lnSpc>
            </a:pPr>
            <a:endParaRPr lang="en-US" sz="2000" dirty="0"/>
          </a:p>
          <a:p>
            <a:pPr algn="just">
              <a:lnSpc>
                <a:spcPct val="150000"/>
              </a:lnSpc>
            </a:pPr>
            <a:r>
              <a:rPr lang="en-US" sz="2000" dirty="0"/>
              <a:t>Development Tools: Google </a:t>
            </a:r>
            <a:r>
              <a:rPr lang="en-US" sz="2000" dirty="0" err="1"/>
              <a:t>Colab</a:t>
            </a:r>
            <a:r>
              <a:rPr lang="en-US" sz="2000" dirty="0"/>
              <a:t> for interactive development and experimentation.</a:t>
            </a:r>
          </a:p>
          <a:p>
            <a:pPr algn="just">
              <a:lnSpc>
                <a:spcPct val="150000"/>
              </a:lnSpc>
            </a:pPr>
            <a:r>
              <a:rPr lang="en-US" sz="2000" dirty="0"/>
              <a:t>Git for version control and collaboration among team members.</a:t>
            </a:r>
          </a:p>
          <a:p>
            <a:pPr marL="0" indent="0" algn="just">
              <a:lnSpc>
                <a:spcPct val="150000"/>
              </a:lnSpc>
              <a:buNone/>
            </a:pPr>
            <a:endParaRPr lang="en-US" sz="1400" dirty="0"/>
          </a:p>
        </p:txBody>
      </p:sp>
      <p:sp>
        <p:nvSpPr>
          <p:cNvPr id="4" name="Rectangle 3">
            <a:extLst>
              <a:ext uri="{FF2B5EF4-FFF2-40B4-BE49-F238E27FC236}">
                <a16:creationId xmlns:a16="http://schemas.microsoft.com/office/drawing/2014/main" id="{EEA29E44-D3BA-CE6D-E97C-C097F5DAF069}"/>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extLst>
      <p:ext uri="{BB962C8B-B14F-4D97-AF65-F5344CB8AC3E}">
        <p14:creationId xmlns:p14="http://schemas.microsoft.com/office/powerpoint/2010/main" val="3224657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5C84-1C1C-C79F-2B8C-7BFC8B4A8ADE}"/>
              </a:ext>
            </a:extLst>
          </p:cNvPr>
          <p:cNvSpPr>
            <a:spLocks noGrp="1"/>
          </p:cNvSpPr>
          <p:nvPr>
            <p:ph type="title"/>
          </p:nvPr>
        </p:nvSpPr>
        <p:spPr>
          <a:xfrm>
            <a:off x="609600" y="2266335"/>
            <a:ext cx="8229600" cy="1143000"/>
          </a:xfrm>
        </p:spPr>
        <p:txBody>
          <a:bodyPr>
            <a:normAutofit/>
          </a:bodyPr>
          <a:lstStyle/>
          <a:p>
            <a:r>
              <a:rPr lang="en-IN" sz="4000" dirty="0">
                <a:latin typeface="Times New Roman" panose="02020603050405020304" pitchFamily="18" charset="0"/>
                <a:cs typeface="Times New Roman" panose="02020603050405020304" pitchFamily="18" charset="0"/>
              </a:rPr>
              <a:t>ARCHITECTURE  DIAGRAM</a:t>
            </a:r>
          </a:p>
        </p:txBody>
      </p:sp>
      <p:sp>
        <p:nvSpPr>
          <p:cNvPr id="4" name="Rectangle 3">
            <a:extLst>
              <a:ext uri="{FF2B5EF4-FFF2-40B4-BE49-F238E27FC236}">
                <a16:creationId xmlns:a16="http://schemas.microsoft.com/office/drawing/2014/main" id="{EF95656A-CD31-3B15-E7A2-E8BB489CA7B2}"/>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59917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17357E0-C0D2-20E0-EF6F-EEBE0F7E90F5}"/>
              </a:ext>
            </a:extLst>
          </p:cNvPr>
          <p:cNvGraphicFramePr/>
          <p:nvPr>
            <p:extLst>
              <p:ext uri="{D42A27DB-BD31-4B8C-83A1-F6EECF244321}">
                <p14:modId xmlns:p14="http://schemas.microsoft.com/office/powerpoint/2010/main" val="3171443339"/>
              </p:ext>
            </p:extLst>
          </p:nvPr>
        </p:nvGraphicFramePr>
        <p:xfrm>
          <a:off x="1524000" y="1219200"/>
          <a:ext cx="6096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1AB4637-9A75-4DEA-5A66-FAEB9A4D23A7}"/>
              </a:ext>
            </a:extLst>
          </p:cNvPr>
          <p:cNvSpPr txBox="1"/>
          <p:nvPr/>
        </p:nvSpPr>
        <p:spPr>
          <a:xfrm>
            <a:off x="2133600" y="516467"/>
            <a:ext cx="5181600" cy="369332"/>
          </a:xfrm>
          <a:prstGeom prst="rect">
            <a:avLst/>
          </a:prstGeom>
          <a:noFill/>
        </p:spPr>
        <p:txBody>
          <a:bodyPr wrap="square">
            <a:spAutoFit/>
          </a:bodyPr>
          <a:lstStyle/>
          <a:p>
            <a:pPr marL="0" indent="0" algn="ctr">
              <a:buNone/>
            </a:pPr>
            <a:r>
              <a:rPr lang="en-IN" b="1" dirty="0">
                <a:latin typeface="Times New Roman" panose="02020603050405020304" pitchFamily="18" charset="0"/>
                <a:cs typeface="Times New Roman" panose="02020603050405020304" pitchFamily="18" charset="0"/>
              </a:rPr>
              <a:t>DATA  FLOW  DIAGRAM  LEVEL 0</a:t>
            </a:r>
          </a:p>
        </p:txBody>
      </p:sp>
      <p:sp>
        <p:nvSpPr>
          <p:cNvPr id="2" name="Rectangle 1">
            <a:extLst>
              <a:ext uri="{FF2B5EF4-FFF2-40B4-BE49-F238E27FC236}">
                <a16:creationId xmlns:a16="http://schemas.microsoft.com/office/drawing/2014/main" id="{52DF6434-139C-DCBA-F22F-0D2991354320}"/>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extLst>
      <p:ext uri="{BB962C8B-B14F-4D97-AF65-F5344CB8AC3E}">
        <p14:creationId xmlns:p14="http://schemas.microsoft.com/office/powerpoint/2010/main" val="122840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A0047CA-5CB2-DCFC-FACE-BFE325BA9DB3}"/>
              </a:ext>
            </a:extLst>
          </p:cNvPr>
          <p:cNvGraphicFramePr/>
          <p:nvPr>
            <p:extLst>
              <p:ext uri="{D42A27DB-BD31-4B8C-83A1-F6EECF244321}">
                <p14:modId xmlns:p14="http://schemas.microsoft.com/office/powerpoint/2010/main" val="3753700697"/>
              </p:ext>
            </p:extLst>
          </p:nvPr>
        </p:nvGraphicFramePr>
        <p:xfrm>
          <a:off x="1524000" y="1828800"/>
          <a:ext cx="60960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489A7E5-AB2D-3AA5-BA54-970EB370BCBB}"/>
              </a:ext>
            </a:extLst>
          </p:cNvPr>
          <p:cNvSpPr txBox="1"/>
          <p:nvPr/>
        </p:nvSpPr>
        <p:spPr>
          <a:xfrm>
            <a:off x="2362200" y="685800"/>
            <a:ext cx="4572000" cy="369332"/>
          </a:xfrm>
          <a:prstGeom prst="rect">
            <a:avLst/>
          </a:prstGeom>
          <a:noFill/>
        </p:spPr>
        <p:txBody>
          <a:bodyPr wrap="square">
            <a:spAutoFit/>
          </a:bodyPr>
          <a:lstStyle/>
          <a:p>
            <a:pPr marL="0" indent="0" algn="ctr">
              <a:buNone/>
            </a:pPr>
            <a:r>
              <a:rPr lang="en-IN" b="1" dirty="0">
                <a:latin typeface="Times New Roman" panose="02020603050405020304" pitchFamily="18" charset="0"/>
                <a:cs typeface="Times New Roman" panose="02020603050405020304" pitchFamily="18" charset="0"/>
              </a:rPr>
              <a:t>DATA  FLOW  DIAGRAM  LEVEL 1</a:t>
            </a:r>
          </a:p>
        </p:txBody>
      </p:sp>
      <p:sp>
        <p:nvSpPr>
          <p:cNvPr id="3" name="Rectangle 2">
            <a:extLst>
              <a:ext uri="{FF2B5EF4-FFF2-40B4-BE49-F238E27FC236}">
                <a16:creationId xmlns:a16="http://schemas.microsoft.com/office/drawing/2014/main" id="{F4DFF58B-08D4-2ADF-D379-E99A55097B44}"/>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extLst>
      <p:ext uri="{BB962C8B-B14F-4D97-AF65-F5344CB8AC3E}">
        <p14:creationId xmlns:p14="http://schemas.microsoft.com/office/powerpoint/2010/main" val="2040594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B1CFFE5-8FB4-ED26-93B7-DABE458351E2}"/>
              </a:ext>
            </a:extLst>
          </p:cNvPr>
          <p:cNvSpPr/>
          <p:nvPr/>
        </p:nvSpPr>
        <p:spPr>
          <a:xfrm>
            <a:off x="838199" y="1524000"/>
            <a:ext cx="1600200" cy="1371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IN" sz="1600" dirty="0">
                <a:latin typeface="Times New Roman" panose="02020603050405020304" pitchFamily="18" charset="0"/>
                <a:cs typeface="Times New Roman" panose="02020603050405020304" pitchFamily="18" charset="0"/>
              </a:rPr>
              <a:t>TEST DATA</a:t>
            </a:r>
          </a:p>
        </p:txBody>
      </p:sp>
      <p:sp>
        <p:nvSpPr>
          <p:cNvPr id="3" name="Rectangle 2">
            <a:extLst>
              <a:ext uri="{FF2B5EF4-FFF2-40B4-BE49-F238E27FC236}">
                <a16:creationId xmlns:a16="http://schemas.microsoft.com/office/drawing/2014/main" id="{16115673-C3C0-19D0-F00F-AF4E4F073474}"/>
              </a:ext>
            </a:extLst>
          </p:cNvPr>
          <p:cNvSpPr/>
          <p:nvPr/>
        </p:nvSpPr>
        <p:spPr>
          <a:xfrm>
            <a:off x="3733800" y="1675173"/>
            <a:ext cx="1828800" cy="11048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CREATE MODEL FILE</a:t>
            </a:r>
          </a:p>
        </p:txBody>
      </p:sp>
      <p:sp>
        <p:nvSpPr>
          <p:cNvPr id="4" name="Rectangle 3">
            <a:extLst>
              <a:ext uri="{FF2B5EF4-FFF2-40B4-BE49-F238E27FC236}">
                <a16:creationId xmlns:a16="http://schemas.microsoft.com/office/drawing/2014/main" id="{BF72B1ED-A734-635F-D5DA-C27C19F07E14}"/>
              </a:ext>
            </a:extLst>
          </p:cNvPr>
          <p:cNvSpPr/>
          <p:nvPr/>
        </p:nvSpPr>
        <p:spPr>
          <a:xfrm>
            <a:off x="1140127" y="4853506"/>
            <a:ext cx="1600200" cy="12388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FINAL OUTPUT</a:t>
            </a:r>
          </a:p>
        </p:txBody>
      </p:sp>
      <p:sp>
        <p:nvSpPr>
          <p:cNvPr id="5" name="Rectangle 4">
            <a:extLst>
              <a:ext uri="{FF2B5EF4-FFF2-40B4-BE49-F238E27FC236}">
                <a16:creationId xmlns:a16="http://schemas.microsoft.com/office/drawing/2014/main" id="{AB9454FF-FEE7-4884-10F8-68C7B0010790}"/>
              </a:ext>
            </a:extLst>
          </p:cNvPr>
          <p:cNvSpPr/>
          <p:nvPr/>
        </p:nvSpPr>
        <p:spPr>
          <a:xfrm>
            <a:off x="3409950" y="3124200"/>
            <a:ext cx="2457450" cy="1219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IN" sz="1600" dirty="0">
                <a:latin typeface="Times New Roman" panose="02020603050405020304" pitchFamily="18" charset="0"/>
                <a:cs typeface="Times New Roman" panose="02020603050405020304" pitchFamily="18" charset="0"/>
              </a:rPr>
              <a:t>VISUALIZATION</a:t>
            </a:r>
          </a:p>
        </p:txBody>
      </p:sp>
      <p:sp>
        <p:nvSpPr>
          <p:cNvPr id="6" name="Rectangle 5">
            <a:extLst>
              <a:ext uri="{FF2B5EF4-FFF2-40B4-BE49-F238E27FC236}">
                <a16:creationId xmlns:a16="http://schemas.microsoft.com/office/drawing/2014/main" id="{EACFDE9B-272B-E89B-26AE-F709E3F93DB4}"/>
              </a:ext>
            </a:extLst>
          </p:cNvPr>
          <p:cNvSpPr/>
          <p:nvPr/>
        </p:nvSpPr>
        <p:spPr>
          <a:xfrm>
            <a:off x="6781800" y="1675173"/>
            <a:ext cx="1447800" cy="1066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IN" sz="1600" dirty="0">
                <a:latin typeface="Times New Roman" panose="02020603050405020304" pitchFamily="18" charset="0"/>
                <a:cs typeface="Times New Roman" panose="02020603050405020304" pitchFamily="18" charset="0"/>
              </a:rPr>
              <a:t>BIAS DETECTION</a:t>
            </a:r>
          </a:p>
        </p:txBody>
      </p:sp>
      <p:sp>
        <p:nvSpPr>
          <p:cNvPr id="7" name="Rectangle 6">
            <a:extLst>
              <a:ext uri="{FF2B5EF4-FFF2-40B4-BE49-F238E27FC236}">
                <a16:creationId xmlns:a16="http://schemas.microsoft.com/office/drawing/2014/main" id="{FF9D2CD1-1870-E248-9B84-B13BA9A099C0}"/>
              </a:ext>
            </a:extLst>
          </p:cNvPr>
          <p:cNvSpPr/>
          <p:nvPr/>
        </p:nvSpPr>
        <p:spPr>
          <a:xfrm>
            <a:off x="6781800" y="4572000"/>
            <a:ext cx="1447800" cy="124869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IN" sz="1600" dirty="0">
                <a:latin typeface="Times New Roman" panose="02020603050405020304" pitchFamily="18" charset="0"/>
                <a:cs typeface="Times New Roman" panose="02020603050405020304" pitchFamily="18" charset="0"/>
              </a:rPr>
              <a:t>BIAS MITIGATION</a:t>
            </a:r>
          </a:p>
        </p:txBody>
      </p:sp>
      <p:cxnSp>
        <p:nvCxnSpPr>
          <p:cNvPr id="8" name="Straight Arrow Connector 7">
            <a:extLst>
              <a:ext uri="{FF2B5EF4-FFF2-40B4-BE49-F238E27FC236}">
                <a16:creationId xmlns:a16="http://schemas.microsoft.com/office/drawing/2014/main" id="{132DBE68-15CD-E253-C61F-7CB09930CFCA}"/>
              </a:ext>
            </a:extLst>
          </p:cNvPr>
          <p:cNvCxnSpPr>
            <a:cxnSpLocks/>
            <a:stCxn id="2" idx="6"/>
            <a:endCxn id="3" idx="1"/>
          </p:cNvCxnSpPr>
          <p:nvPr/>
        </p:nvCxnSpPr>
        <p:spPr>
          <a:xfrm>
            <a:off x="2438399" y="2209800"/>
            <a:ext cx="1295401" cy="178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9B2D0946-2C3F-4A53-B677-C0EFEB7EEF82}"/>
              </a:ext>
            </a:extLst>
          </p:cNvPr>
          <p:cNvCxnSpPr>
            <a:cxnSpLocks/>
            <a:stCxn id="6" idx="2"/>
            <a:endCxn id="7" idx="0"/>
          </p:cNvCxnSpPr>
          <p:nvPr/>
        </p:nvCxnSpPr>
        <p:spPr>
          <a:xfrm>
            <a:off x="7505700" y="2741973"/>
            <a:ext cx="0" cy="18300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F45C6872-6331-3258-D05D-FFC6ACC51C13}"/>
              </a:ext>
            </a:extLst>
          </p:cNvPr>
          <p:cNvCxnSpPr>
            <a:cxnSpLocks/>
            <a:stCxn id="3" idx="3"/>
            <a:endCxn id="6" idx="1"/>
          </p:cNvCxnSpPr>
          <p:nvPr/>
        </p:nvCxnSpPr>
        <p:spPr>
          <a:xfrm flipV="1">
            <a:off x="5562600" y="2208573"/>
            <a:ext cx="1219200" cy="190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280D3C3B-2FF6-1231-1E14-025E08B633FF}"/>
              </a:ext>
            </a:extLst>
          </p:cNvPr>
          <p:cNvCxnSpPr>
            <a:cxnSpLocks/>
            <a:stCxn id="7" idx="1"/>
            <a:endCxn id="16" idx="3"/>
          </p:cNvCxnSpPr>
          <p:nvPr/>
        </p:nvCxnSpPr>
        <p:spPr>
          <a:xfrm flipH="1">
            <a:off x="5448300" y="5196349"/>
            <a:ext cx="1333500" cy="2864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A3DCE3BB-2CB5-F353-7DF8-50F3D15D2CFB}"/>
              </a:ext>
            </a:extLst>
          </p:cNvPr>
          <p:cNvCxnSpPr>
            <a:cxnSpLocks/>
            <a:stCxn id="5" idx="1"/>
            <a:endCxn id="4" idx="0"/>
          </p:cNvCxnSpPr>
          <p:nvPr/>
        </p:nvCxnSpPr>
        <p:spPr>
          <a:xfrm flipH="1">
            <a:off x="1940227" y="3733800"/>
            <a:ext cx="1469723" cy="11197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74949AD4-F2BC-4390-38E5-3F67B72142EB}"/>
              </a:ext>
            </a:extLst>
          </p:cNvPr>
          <p:cNvSpPr/>
          <p:nvPr/>
        </p:nvSpPr>
        <p:spPr>
          <a:xfrm>
            <a:off x="3848100" y="4873171"/>
            <a:ext cx="1600200" cy="1219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IN" sz="1600" dirty="0">
                <a:latin typeface="Times New Roman" panose="02020603050405020304" pitchFamily="18" charset="0"/>
                <a:cs typeface="Times New Roman" panose="02020603050405020304" pitchFamily="18" charset="0"/>
              </a:rPr>
              <a:t>EVALUATION AND TESTING</a:t>
            </a:r>
          </a:p>
        </p:txBody>
      </p:sp>
      <p:cxnSp>
        <p:nvCxnSpPr>
          <p:cNvPr id="18" name="Straight Arrow Connector 17">
            <a:extLst>
              <a:ext uri="{FF2B5EF4-FFF2-40B4-BE49-F238E27FC236}">
                <a16:creationId xmlns:a16="http://schemas.microsoft.com/office/drawing/2014/main" id="{1E49ADAE-1D29-CB22-198F-6F28A2C58F31}"/>
              </a:ext>
            </a:extLst>
          </p:cNvPr>
          <p:cNvCxnSpPr>
            <a:cxnSpLocks/>
            <a:stCxn id="16" idx="0"/>
            <a:endCxn id="5" idx="2"/>
          </p:cNvCxnSpPr>
          <p:nvPr/>
        </p:nvCxnSpPr>
        <p:spPr>
          <a:xfrm flipH="1" flipV="1">
            <a:off x="4638675" y="4343400"/>
            <a:ext cx="9525" cy="5297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4A7F7C6E-F4E5-FFEA-2F87-9AB35B1A84CD}"/>
              </a:ext>
            </a:extLst>
          </p:cNvPr>
          <p:cNvSpPr txBox="1"/>
          <p:nvPr/>
        </p:nvSpPr>
        <p:spPr>
          <a:xfrm>
            <a:off x="2514600" y="552752"/>
            <a:ext cx="4572000" cy="369332"/>
          </a:xfrm>
          <a:prstGeom prst="rect">
            <a:avLst/>
          </a:prstGeom>
          <a:noFill/>
        </p:spPr>
        <p:txBody>
          <a:bodyPr wrap="square">
            <a:spAutoFit/>
          </a:bodyPr>
          <a:lstStyle/>
          <a:p>
            <a:pPr marL="0" indent="0" algn="ctr">
              <a:buNone/>
            </a:pPr>
            <a:r>
              <a:rPr lang="en-IN" b="1" dirty="0">
                <a:latin typeface="Times New Roman" panose="02020603050405020304" pitchFamily="18" charset="0"/>
                <a:cs typeface="Times New Roman" panose="02020603050405020304" pitchFamily="18" charset="0"/>
              </a:rPr>
              <a:t>DATA  FLOW  DIAGRAM  LEVEL2</a:t>
            </a:r>
          </a:p>
        </p:txBody>
      </p:sp>
      <p:sp>
        <p:nvSpPr>
          <p:cNvPr id="13" name="Rectangle 12">
            <a:extLst>
              <a:ext uri="{FF2B5EF4-FFF2-40B4-BE49-F238E27FC236}">
                <a16:creationId xmlns:a16="http://schemas.microsoft.com/office/drawing/2014/main" id="{7961AFD7-881A-61B4-D287-8C22DD63311B}"/>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extLst>
      <p:ext uri="{BB962C8B-B14F-4D97-AF65-F5344CB8AC3E}">
        <p14:creationId xmlns:p14="http://schemas.microsoft.com/office/powerpoint/2010/main" val="111659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F0F4A4-6414-7A36-8832-5B016F559D26}"/>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D3620D0A-008D-9392-31CE-46FD4612BB67}"/>
              </a:ext>
            </a:extLst>
          </p:cNvPr>
          <p:cNvSpPr txBox="1"/>
          <p:nvPr/>
        </p:nvSpPr>
        <p:spPr>
          <a:xfrm>
            <a:off x="1143000" y="2514600"/>
            <a:ext cx="7086600" cy="1446550"/>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MODULES  AND  MODULE DESCRIPTION</a:t>
            </a:r>
          </a:p>
        </p:txBody>
      </p:sp>
    </p:spTree>
    <p:extLst>
      <p:ext uri="{BB962C8B-B14F-4D97-AF65-F5344CB8AC3E}">
        <p14:creationId xmlns:p14="http://schemas.microsoft.com/office/powerpoint/2010/main" val="2110716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3383-49C3-E4A9-EF9A-D235682A2C5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D5DCF445-B9C0-E26E-6003-0247E72F2054}"/>
              </a:ext>
            </a:extLst>
          </p:cNvPr>
          <p:cNvSpPr>
            <a:spLocks noGrp="1"/>
          </p:cNvSpPr>
          <p:nvPr>
            <p:ph idx="1"/>
          </p:nvPr>
        </p:nvSpPr>
        <p:spPr>
          <a:xfrm>
            <a:off x="533400" y="2514600"/>
            <a:ext cx="8229600" cy="3276600"/>
          </a:xfrm>
        </p:spPr>
        <p:txBody>
          <a:bodyPr>
            <a:normAutofit/>
          </a:bodyPr>
          <a:lstStyle/>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Data Preparation Module</a:t>
            </a:r>
          </a:p>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Model Development Module</a:t>
            </a:r>
          </a:p>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Feature Engineering Module</a:t>
            </a:r>
          </a:p>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Bias Detection Module</a:t>
            </a:r>
          </a:p>
        </p:txBody>
      </p:sp>
      <p:sp>
        <p:nvSpPr>
          <p:cNvPr id="4" name="Rectangle 3">
            <a:extLst>
              <a:ext uri="{FF2B5EF4-FFF2-40B4-BE49-F238E27FC236}">
                <a16:creationId xmlns:a16="http://schemas.microsoft.com/office/drawing/2014/main" id="{B3921340-BF68-3D35-30A9-2EE3D4185772}"/>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08172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ABSTRACT</a:t>
            </a:r>
            <a:endParaRPr lang="en-US" dirty="0"/>
          </a:p>
        </p:txBody>
      </p:sp>
      <p:sp>
        <p:nvSpPr>
          <p:cNvPr id="3" name="Content Placeholder 2"/>
          <p:cNvSpPr>
            <a:spLocks noGrp="1"/>
          </p:cNvSpPr>
          <p:nvPr>
            <p:ph idx="1"/>
          </p:nvPr>
        </p:nvSpPr>
        <p:spPr>
          <a:xfrm>
            <a:off x="457200" y="1447800"/>
            <a:ext cx="8229600" cy="4525963"/>
          </a:xfrm>
        </p:spPr>
        <p:txBody>
          <a:bodyPr>
            <a:normAutofit fontScale="92500" lnSpcReduction="10000"/>
          </a:bodyPr>
          <a:lstStyle/>
          <a:p>
            <a:r>
              <a:rPr lang="en-US" dirty="0"/>
              <a:t>As IoT devices become increasingly integrated into our daily lives and critical infrastructure, ensuring their security is paramount to safeguarding sensitive data, preserving privacy, and protecting against potential threats.</a:t>
            </a:r>
          </a:p>
          <a:p>
            <a:r>
              <a:rPr lang="en-US" dirty="0"/>
              <a:t>Unlike traditional IT systems, IoT devices often have limited computing resources and are deployed in diverse environments, making them susceptible to various security vulnerabilities and exploitation.</a:t>
            </a:r>
          </a:p>
          <a:p>
            <a:pPr algn="just">
              <a:lnSpc>
                <a:spcPct val="15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B174-2738-F824-6C1B-7429FCAFA339}"/>
              </a:ext>
            </a:extLst>
          </p:cNvPr>
          <p:cNvSpPr>
            <a:spLocks noGrp="1"/>
          </p:cNvSpPr>
          <p:nvPr>
            <p:ph type="title"/>
          </p:nvPr>
        </p:nvSpPr>
        <p:spPr/>
        <p:txBody>
          <a:bodyPr>
            <a:normAutofit/>
          </a:bodyPr>
          <a:lstStyle/>
          <a:p>
            <a:r>
              <a:rPr lang="en-US" sz="4400" b="0" i="0" dirty="0">
                <a:effectLst/>
                <a:latin typeface="Times New Roman" panose="02020603050405020304" pitchFamily="18" charset="0"/>
                <a:cs typeface="Times New Roman" panose="02020603050405020304" pitchFamily="18" charset="0"/>
              </a:rPr>
              <a:t>DATA PREPARATION MODULE</a:t>
            </a:r>
            <a:endParaRPr lang="en-IN" dirty="0"/>
          </a:p>
        </p:txBody>
      </p:sp>
      <p:sp>
        <p:nvSpPr>
          <p:cNvPr id="3" name="Content Placeholder 2">
            <a:extLst>
              <a:ext uri="{FF2B5EF4-FFF2-40B4-BE49-F238E27FC236}">
                <a16:creationId xmlns:a16="http://schemas.microsoft.com/office/drawing/2014/main" id="{A33FC9B1-3924-C655-A473-DA7D252D786C}"/>
              </a:ext>
            </a:extLst>
          </p:cNvPr>
          <p:cNvSpPr>
            <a:spLocks noGrp="1"/>
          </p:cNvSpPr>
          <p:nvPr>
            <p:ph idx="1"/>
          </p:nvPr>
        </p:nvSpPr>
        <p:spPr>
          <a:xfrm>
            <a:off x="457200" y="1639160"/>
            <a:ext cx="8229600" cy="4525963"/>
          </a:xfrm>
        </p:spPr>
        <p:txBody>
          <a:bodyPr>
            <a:normAutofit/>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Here the CSV file is read and made into data frames for easy use</a:t>
            </a:r>
          </a:p>
        </p:txBody>
      </p:sp>
      <p:sp>
        <p:nvSpPr>
          <p:cNvPr id="4" name="Rectangle 3">
            <a:extLst>
              <a:ext uri="{FF2B5EF4-FFF2-40B4-BE49-F238E27FC236}">
                <a16:creationId xmlns:a16="http://schemas.microsoft.com/office/drawing/2014/main" id="{E0492452-76CB-9E88-39B1-944D1F6B1555}"/>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51B57F55-EB42-F6E2-9553-1E7D08E069BD}"/>
              </a:ext>
            </a:extLst>
          </p:cNvPr>
          <p:cNvGrpSpPr/>
          <p:nvPr/>
        </p:nvGrpSpPr>
        <p:grpSpPr>
          <a:xfrm>
            <a:off x="1066800" y="3276600"/>
            <a:ext cx="7010400" cy="2514600"/>
            <a:chOff x="655690" y="2971800"/>
            <a:chExt cx="7033136" cy="3188407"/>
          </a:xfrm>
        </p:grpSpPr>
        <p:sp>
          <p:nvSpPr>
            <p:cNvPr id="5" name="Rectangle: Rounded Corners 4">
              <a:extLst>
                <a:ext uri="{FF2B5EF4-FFF2-40B4-BE49-F238E27FC236}">
                  <a16:creationId xmlns:a16="http://schemas.microsoft.com/office/drawing/2014/main" id="{75BB6232-B3CC-E6C9-2605-8A7965537A7C}"/>
                </a:ext>
              </a:extLst>
            </p:cNvPr>
            <p:cNvSpPr/>
            <p:nvPr/>
          </p:nvSpPr>
          <p:spPr>
            <a:xfrm>
              <a:off x="1190820" y="3008608"/>
              <a:ext cx="2362201" cy="1295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SAMPLE CSV FILE</a:t>
              </a:r>
            </a:p>
          </p:txBody>
        </p:sp>
        <p:sp>
          <p:nvSpPr>
            <p:cNvPr id="6" name="Rectangle: Rounded Corners 5">
              <a:extLst>
                <a:ext uri="{FF2B5EF4-FFF2-40B4-BE49-F238E27FC236}">
                  <a16:creationId xmlns:a16="http://schemas.microsoft.com/office/drawing/2014/main" id="{08F83148-09DD-1137-1221-25C99BA37F41}"/>
                </a:ext>
              </a:extLst>
            </p:cNvPr>
            <p:cNvSpPr/>
            <p:nvPr/>
          </p:nvSpPr>
          <p:spPr>
            <a:xfrm>
              <a:off x="5021826" y="4862646"/>
              <a:ext cx="2667000" cy="1295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PREPROCESSED DATA</a:t>
              </a:r>
            </a:p>
          </p:txBody>
        </p:sp>
        <p:sp>
          <p:nvSpPr>
            <p:cNvPr id="7" name="Rectangle 6">
              <a:extLst>
                <a:ext uri="{FF2B5EF4-FFF2-40B4-BE49-F238E27FC236}">
                  <a16:creationId xmlns:a16="http://schemas.microsoft.com/office/drawing/2014/main" id="{BEAEB68B-84F5-3927-1B47-5291E4A579E5}"/>
                </a:ext>
              </a:extLst>
            </p:cNvPr>
            <p:cNvSpPr/>
            <p:nvPr/>
          </p:nvSpPr>
          <p:spPr>
            <a:xfrm>
              <a:off x="5174226" y="2971800"/>
              <a:ext cx="2362201" cy="1295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IN" dirty="0">
                  <a:latin typeface="Times New Roman" panose="02020603050405020304" pitchFamily="18" charset="0"/>
                  <a:cs typeface="Times New Roman" panose="02020603050405020304" pitchFamily="18" charset="0"/>
                </a:rPr>
                <a:t>DATA</a:t>
              </a:r>
            </a:p>
            <a:p>
              <a:pPr algn="ctr">
                <a:lnSpc>
                  <a:spcPct val="150000"/>
                </a:lnSpc>
              </a:pPr>
              <a:r>
                <a:rPr lang="en-IN" dirty="0">
                  <a:latin typeface="Times New Roman" panose="02020603050405020304" pitchFamily="18" charset="0"/>
                  <a:cs typeface="Times New Roman" panose="02020603050405020304" pitchFamily="18" charset="0"/>
                </a:rPr>
                <a:t>PARSING</a:t>
              </a:r>
            </a:p>
          </p:txBody>
        </p:sp>
        <p:sp>
          <p:nvSpPr>
            <p:cNvPr id="8" name="Rectangle 7">
              <a:extLst>
                <a:ext uri="{FF2B5EF4-FFF2-40B4-BE49-F238E27FC236}">
                  <a16:creationId xmlns:a16="http://schemas.microsoft.com/office/drawing/2014/main" id="{D7ACD99F-8D3E-6D10-5BCE-59541507F9A1}"/>
                </a:ext>
              </a:extLst>
            </p:cNvPr>
            <p:cNvSpPr/>
            <p:nvPr/>
          </p:nvSpPr>
          <p:spPr>
            <a:xfrm>
              <a:off x="655690" y="4864808"/>
              <a:ext cx="3001911" cy="12953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IN" dirty="0">
                  <a:latin typeface="Times New Roman" panose="02020603050405020304" pitchFamily="18" charset="0"/>
                  <a:cs typeface="Times New Roman" panose="02020603050405020304" pitchFamily="18" charset="0"/>
                </a:rPr>
                <a:t>DATA PREPROCESSING</a:t>
              </a:r>
            </a:p>
          </p:txBody>
        </p:sp>
        <p:cxnSp>
          <p:nvCxnSpPr>
            <p:cNvPr id="10" name="Straight Arrow Connector 9">
              <a:extLst>
                <a:ext uri="{FF2B5EF4-FFF2-40B4-BE49-F238E27FC236}">
                  <a16:creationId xmlns:a16="http://schemas.microsoft.com/office/drawing/2014/main" id="{5B2997F6-0C76-66D3-D241-AC5790C62A22}"/>
                </a:ext>
              </a:extLst>
            </p:cNvPr>
            <p:cNvCxnSpPr>
              <a:cxnSpLocks/>
              <a:stCxn id="5" idx="3"/>
              <a:endCxn id="7" idx="1"/>
            </p:cNvCxnSpPr>
            <p:nvPr/>
          </p:nvCxnSpPr>
          <p:spPr>
            <a:xfrm flipV="1">
              <a:off x="3553021" y="3619501"/>
              <a:ext cx="1621205" cy="36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4EC4DB5-9D13-7D5F-0676-E2D339A8B1D0}"/>
                </a:ext>
              </a:extLst>
            </p:cNvPr>
            <p:cNvCxnSpPr>
              <a:cxnSpLocks/>
              <a:stCxn id="8" idx="3"/>
              <a:endCxn id="6" idx="1"/>
            </p:cNvCxnSpPr>
            <p:nvPr/>
          </p:nvCxnSpPr>
          <p:spPr>
            <a:xfrm flipV="1">
              <a:off x="3657601" y="5510346"/>
              <a:ext cx="1364225" cy="2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3D5337D4-5232-4C8E-67F4-CF412CB44E52}"/>
                </a:ext>
              </a:extLst>
            </p:cNvPr>
            <p:cNvCxnSpPr>
              <a:cxnSpLocks/>
              <a:stCxn id="7" idx="2"/>
              <a:endCxn id="8" idx="0"/>
            </p:cNvCxnSpPr>
            <p:nvPr/>
          </p:nvCxnSpPr>
          <p:spPr>
            <a:xfrm rot="5400000">
              <a:off x="3957183" y="2466664"/>
              <a:ext cx="597608" cy="419868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96037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B996-4F96-212A-A182-73E6FE3E5BD9}"/>
              </a:ext>
            </a:extLst>
          </p:cNvPr>
          <p:cNvSpPr>
            <a:spLocks noGrp="1"/>
          </p:cNvSpPr>
          <p:nvPr>
            <p:ph type="title"/>
          </p:nvPr>
        </p:nvSpPr>
        <p:spPr>
          <a:xfrm>
            <a:off x="457200" y="53340"/>
            <a:ext cx="8229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MODEL DEVELOPMENT</a:t>
            </a:r>
            <a:r>
              <a:rPr lang="en-US" sz="4400" b="0" i="0" dirty="0">
                <a:effectLst/>
                <a:latin typeface="Times New Roman" panose="02020603050405020304" pitchFamily="18" charset="0"/>
                <a:cs typeface="Times New Roman" panose="02020603050405020304" pitchFamily="18" charset="0"/>
              </a:rPr>
              <a:t> MODULE</a:t>
            </a:r>
            <a:endParaRPr lang="en-IN" dirty="0"/>
          </a:p>
        </p:txBody>
      </p:sp>
      <p:sp>
        <p:nvSpPr>
          <p:cNvPr id="3" name="Content Placeholder 2">
            <a:extLst>
              <a:ext uri="{FF2B5EF4-FFF2-40B4-BE49-F238E27FC236}">
                <a16:creationId xmlns:a16="http://schemas.microsoft.com/office/drawing/2014/main" id="{06EB47BB-031F-84F7-B4CA-33FCBC862A5C}"/>
              </a:ext>
            </a:extLst>
          </p:cNvPr>
          <p:cNvSpPr>
            <a:spLocks noGrp="1"/>
          </p:cNvSpPr>
          <p:nvPr>
            <p:ph idx="1"/>
          </p:nvPr>
        </p:nvSpPr>
        <p:spPr>
          <a:xfrm>
            <a:off x="195503" y="986247"/>
            <a:ext cx="8229600" cy="2010297"/>
          </a:xfrm>
        </p:spPr>
        <p:txBody>
          <a:bodyPr>
            <a:normAutofit/>
          </a:bodyPr>
          <a:lstStyle/>
          <a:p>
            <a:pPr marL="457200" lvl="1" indent="0" algn="just">
              <a:lnSpc>
                <a:spcPct val="150000"/>
              </a:lnSpc>
              <a:buNone/>
            </a:pPr>
            <a:r>
              <a:rPr lang="en-US" sz="1800" b="0" i="0" dirty="0">
                <a:effectLst/>
                <a:latin typeface="Times New Roman" panose="02020603050405020304" pitchFamily="18" charset="0"/>
                <a:cs typeface="Times New Roman" panose="02020603050405020304" pitchFamily="18" charset="0"/>
              </a:rPr>
              <a:t>Here a Model in this case a Anomaly detection model is created, and the model is saved as a </a:t>
            </a:r>
            <a:r>
              <a:rPr lang="en-US" sz="1800" b="0" i="0" dirty="0" err="1">
                <a:effectLst/>
                <a:latin typeface="Times New Roman" panose="02020603050405020304" pitchFamily="18" charset="0"/>
                <a:cs typeface="Times New Roman" panose="02020603050405020304" pitchFamily="18" charset="0"/>
              </a:rPr>
              <a:t>keras</a:t>
            </a:r>
            <a:r>
              <a:rPr lang="en-US" sz="1800" b="0" i="0" dirty="0">
                <a:effectLst/>
                <a:latin typeface="Times New Roman" panose="02020603050405020304" pitchFamily="18" charset="0"/>
                <a:cs typeface="Times New Roman" panose="02020603050405020304" pitchFamily="18" charset="0"/>
              </a:rPr>
              <a:t> file </a:t>
            </a:r>
            <a:r>
              <a:rPr lang="en-US" sz="1800" dirty="0">
                <a:latin typeface="Times New Roman" panose="02020603050405020304" pitchFamily="18" charset="0"/>
                <a:cs typeface="Times New Roman" panose="02020603050405020304" pitchFamily="18" charset="0"/>
              </a:rPr>
              <a:t>in a temp area for use later</a:t>
            </a:r>
            <a:endParaRPr lang="en-US" sz="1800" b="0" i="0" dirty="0">
              <a:effectLst/>
              <a:latin typeface="Times New Roman" panose="02020603050405020304" pitchFamily="18" charset="0"/>
              <a:cs typeface="Times New Roman" panose="02020603050405020304" pitchFamily="18" charset="0"/>
            </a:endParaRPr>
          </a:p>
          <a:p>
            <a:pPr marL="0" indent="0">
              <a:buNone/>
            </a:pPr>
            <a:br>
              <a:rPr lang="en-US" dirty="0"/>
            </a:br>
            <a:endParaRPr lang="en-IN" dirty="0"/>
          </a:p>
        </p:txBody>
      </p:sp>
      <p:sp>
        <p:nvSpPr>
          <p:cNvPr id="4" name="Rectangle 3">
            <a:extLst>
              <a:ext uri="{FF2B5EF4-FFF2-40B4-BE49-F238E27FC236}">
                <a16:creationId xmlns:a16="http://schemas.microsoft.com/office/drawing/2014/main" id="{803E6D41-8F30-B3E2-38D2-A040AD2E1B41}"/>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10C65DF-777D-775D-43B4-D2FE701B61D7}"/>
              </a:ext>
            </a:extLst>
          </p:cNvPr>
          <p:cNvSpPr/>
          <p:nvPr/>
        </p:nvSpPr>
        <p:spPr>
          <a:xfrm>
            <a:off x="381523" y="2152942"/>
            <a:ext cx="2537456" cy="6386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MODEL TRAINING</a:t>
            </a:r>
          </a:p>
        </p:txBody>
      </p:sp>
      <p:sp>
        <p:nvSpPr>
          <p:cNvPr id="16" name="Rectangle 15">
            <a:extLst>
              <a:ext uri="{FF2B5EF4-FFF2-40B4-BE49-F238E27FC236}">
                <a16:creationId xmlns:a16="http://schemas.microsoft.com/office/drawing/2014/main" id="{BCDE79D2-5470-D1B4-E9C6-5519F6B4CD32}"/>
              </a:ext>
            </a:extLst>
          </p:cNvPr>
          <p:cNvSpPr/>
          <p:nvPr/>
        </p:nvSpPr>
        <p:spPr>
          <a:xfrm>
            <a:off x="3626768" y="1895407"/>
            <a:ext cx="3543300" cy="31084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E88BA99B-360E-B857-C713-371BBE85C57F}"/>
              </a:ext>
            </a:extLst>
          </p:cNvPr>
          <p:cNvSpPr/>
          <p:nvPr/>
        </p:nvSpPr>
        <p:spPr>
          <a:xfrm>
            <a:off x="4089366" y="5333878"/>
            <a:ext cx="2618103" cy="6386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MODEL SAVE</a:t>
            </a:r>
          </a:p>
        </p:txBody>
      </p:sp>
      <p:grpSp>
        <p:nvGrpSpPr>
          <p:cNvPr id="39" name="Group 38">
            <a:extLst>
              <a:ext uri="{FF2B5EF4-FFF2-40B4-BE49-F238E27FC236}">
                <a16:creationId xmlns:a16="http://schemas.microsoft.com/office/drawing/2014/main" id="{CFA4960B-78FD-4A34-5B01-F9E56912114B}"/>
              </a:ext>
            </a:extLst>
          </p:cNvPr>
          <p:cNvGrpSpPr/>
          <p:nvPr/>
        </p:nvGrpSpPr>
        <p:grpSpPr>
          <a:xfrm>
            <a:off x="2918980" y="2152942"/>
            <a:ext cx="3961102" cy="3180936"/>
            <a:chOff x="2898658" y="2550180"/>
            <a:chExt cx="3838041" cy="3180936"/>
          </a:xfrm>
        </p:grpSpPr>
        <p:sp>
          <p:nvSpPr>
            <p:cNvPr id="18" name="Rectangle 17">
              <a:extLst>
                <a:ext uri="{FF2B5EF4-FFF2-40B4-BE49-F238E27FC236}">
                  <a16:creationId xmlns:a16="http://schemas.microsoft.com/office/drawing/2014/main" id="{1312C07F-AC34-674A-0E39-F47346796C95}"/>
                </a:ext>
              </a:extLst>
            </p:cNvPr>
            <p:cNvSpPr/>
            <p:nvPr/>
          </p:nvSpPr>
          <p:spPr>
            <a:xfrm>
              <a:off x="3992326" y="2550180"/>
              <a:ext cx="27432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MODEL</a:t>
              </a:r>
              <a:endParaRPr lang="en-IN" dirty="0"/>
            </a:p>
          </p:txBody>
        </p:sp>
        <p:sp>
          <p:nvSpPr>
            <p:cNvPr id="19" name="Rectangle 18">
              <a:extLst>
                <a:ext uri="{FF2B5EF4-FFF2-40B4-BE49-F238E27FC236}">
                  <a16:creationId xmlns:a16="http://schemas.microsoft.com/office/drawing/2014/main" id="{589E410D-16AD-1F61-B994-049B05C62191}"/>
                </a:ext>
              </a:extLst>
            </p:cNvPr>
            <p:cNvSpPr/>
            <p:nvPr/>
          </p:nvSpPr>
          <p:spPr>
            <a:xfrm>
              <a:off x="3993499" y="3723846"/>
              <a:ext cx="27432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BIAS DETECTION</a:t>
              </a:r>
              <a:endParaRPr lang="en-IN" dirty="0"/>
            </a:p>
          </p:txBody>
        </p:sp>
        <p:sp>
          <p:nvSpPr>
            <p:cNvPr id="23" name="TextBox 22">
              <a:extLst>
                <a:ext uri="{FF2B5EF4-FFF2-40B4-BE49-F238E27FC236}">
                  <a16:creationId xmlns:a16="http://schemas.microsoft.com/office/drawing/2014/main" id="{B5066DC5-A58F-9CE4-4900-A31464B7201D}"/>
                </a:ext>
              </a:extLst>
            </p:cNvPr>
            <p:cNvSpPr txBox="1"/>
            <p:nvPr/>
          </p:nvSpPr>
          <p:spPr>
            <a:xfrm>
              <a:off x="4882712" y="4906613"/>
              <a:ext cx="1494320"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MODEL SELECTION</a:t>
              </a:r>
            </a:p>
          </p:txBody>
        </p:sp>
        <p:cxnSp>
          <p:nvCxnSpPr>
            <p:cNvPr id="25" name="Straight Arrow Connector 24">
              <a:extLst>
                <a:ext uri="{FF2B5EF4-FFF2-40B4-BE49-F238E27FC236}">
                  <a16:creationId xmlns:a16="http://schemas.microsoft.com/office/drawing/2014/main" id="{0EF0F1FF-110D-FC41-12EC-5BFAC8B27AB5}"/>
                </a:ext>
              </a:extLst>
            </p:cNvPr>
            <p:cNvCxnSpPr>
              <a:cxnSpLocks/>
              <a:stCxn id="15" idx="3"/>
              <a:endCxn id="16" idx="1"/>
            </p:cNvCxnSpPr>
            <p:nvPr/>
          </p:nvCxnSpPr>
          <p:spPr>
            <a:xfrm>
              <a:off x="2898658" y="2869484"/>
              <a:ext cx="685800" cy="977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26CAF60-B768-1343-E8C7-87F68CB3C225}"/>
                </a:ext>
              </a:extLst>
            </p:cNvPr>
            <p:cNvCxnSpPr>
              <a:cxnSpLocks/>
              <a:stCxn id="16" idx="2"/>
              <a:endCxn id="17" idx="0"/>
            </p:cNvCxnSpPr>
            <p:nvPr/>
          </p:nvCxnSpPr>
          <p:spPr>
            <a:xfrm>
              <a:off x="5301066" y="5401053"/>
              <a:ext cx="0" cy="330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8AF61E6-B6E3-4E53-7310-414E0E93ACC2}"/>
                </a:ext>
              </a:extLst>
            </p:cNvPr>
            <p:cNvCxnSpPr>
              <a:cxnSpLocks/>
              <a:stCxn id="18" idx="2"/>
              <a:endCxn id="19" idx="0"/>
            </p:cNvCxnSpPr>
            <p:nvPr/>
          </p:nvCxnSpPr>
          <p:spPr>
            <a:xfrm>
              <a:off x="5363926" y="3083580"/>
              <a:ext cx="1173" cy="6402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cxnSp>
        <p:nvCxnSpPr>
          <p:cNvPr id="31" name="Straight Arrow Connector 30">
            <a:extLst>
              <a:ext uri="{FF2B5EF4-FFF2-40B4-BE49-F238E27FC236}">
                <a16:creationId xmlns:a16="http://schemas.microsoft.com/office/drawing/2014/main" id="{CB84493D-4532-83CB-2329-D49E15707F26}"/>
              </a:ext>
            </a:extLst>
          </p:cNvPr>
          <p:cNvCxnSpPr>
            <a:cxnSpLocks/>
            <a:stCxn id="17" idx="1"/>
            <a:endCxn id="35" idx="3"/>
          </p:cNvCxnSpPr>
          <p:nvPr/>
        </p:nvCxnSpPr>
        <p:spPr>
          <a:xfrm flipH="1">
            <a:off x="3364557" y="5653182"/>
            <a:ext cx="724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E0DC097E-E27E-9BFB-D107-FE812D81B3F1}"/>
              </a:ext>
            </a:extLst>
          </p:cNvPr>
          <p:cNvSpPr/>
          <p:nvPr/>
        </p:nvSpPr>
        <p:spPr>
          <a:xfrm>
            <a:off x="533400" y="5386482"/>
            <a:ext cx="2831157"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TEMP STORAGE</a:t>
            </a:r>
            <a:endParaRPr lang="en-IN" dirty="0"/>
          </a:p>
        </p:txBody>
      </p:sp>
    </p:spTree>
    <p:extLst>
      <p:ext uri="{BB962C8B-B14F-4D97-AF65-F5344CB8AC3E}">
        <p14:creationId xmlns:p14="http://schemas.microsoft.com/office/powerpoint/2010/main" val="182412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C2C3-136F-86B4-1514-D473926A9B1B}"/>
              </a:ext>
            </a:extLst>
          </p:cNvPr>
          <p:cNvSpPr>
            <a:spLocks noGrp="1"/>
          </p:cNvSpPr>
          <p:nvPr>
            <p:ph type="title"/>
          </p:nvPr>
        </p:nvSpPr>
        <p:spPr>
          <a:xfrm>
            <a:off x="457200" y="181897"/>
            <a:ext cx="83820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FEATURE ENGINEERING</a:t>
            </a:r>
            <a:r>
              <a:rPr lang="en-US" b="0" i="0" dirty="0">
                <a:effectLst/>
                <a:latin typeface="Times New Roman" panose="02020603050405020304" pitchFamily="18" charset="0"/>
                <a:cs typeface="Times New Roman" panose="02020603050405020304" pitchFamily="18" charset="0"/>
              </a:rPr>
              <a:t> MODULE</a:t>
            </a:r>
            <a:endParaRPr lang="en-IN" dirty="0"/>
          </a:p>
        </p:txBody>
      </p:sp>
      <p:sp>
        <p:nvSpPr>
          <p:cNvPr id="3" name="Content Placeholder 2">
            <a:extLst>
              <a:ext uri="{FF2B5EF4-FFF2-40B4-BE49-F238E27FC236}">
                <a16:creationId xmlns:a16="http://schemas.microsoft.com/office/drawing/2014/main" id="{FAD340FC-0AA1-0AD0-19A1-31A1FC5B49F6}"/>
              </a:ext>
            </a:extLst>
          </p:cNvPr>
          <p:cNvSpPr>
            <a:spLocks noGrp="1"/>
          </p:cNvSpPr>
          <p:nvPr>
            <p:ph idx="1"/>
          </p:nvPr>
        </p:nvSpPr>
        <p:spPr>
          <a:xfrm>
            <a:off x="457200" y="1447801"/>
            <a:ext cx="8382000" cy="1207884"/>
          </a:xfrm>
        </p:spPr>
        <p:txBody>
          <a:bodyPr>
            <a:normAutofit fontScale="92500" lnSpcReduction="10000"/>
          </a:bodyPr>
          <a:lstStyle/>
          <a:p>
            <a:pPr marL="0" indent="0" algn="just">
              <a:lnSpc>
                <a:spcPct val="150000"/>
              </a:lnSpc>
              <a:buNone/>
            </a:pPr>
            <a:r>
              <a:rPr lang="en-US" sz="1800" b="0" i="0" dirty="0">
                <a:effectLst/>
                <a:latin typeface="Times New Roman" panose="02020603050405020304" pitchFamily="18" charset="0"/>
                <a:cs typeface="Times New Roman" panose="02020603050405020304" pitchFamily="18" charset="0"/>
              </a:rPr>
              <a:t>The Feature Selection Module involves identifying and retaining the most relevant features from the dataset while discarding redundant or less informative ones and now adding these to the saved model</a:t>
            </a:r>
            <a:endParaRPr lang="en-IN"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D24378F-0AB7-7D1E-999D-D3B935A036D6}"/>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BA183F9-F798-5D5C-0641-91EE3488DC4D}"/>
              </a:ext>
            </a:extLst>
          </p:cNvPr>
          <p:cNvSpPr/>
          <p:nvPr/>
        </p:nvSpPr>
        <p:spPr>
          <a:xfrm>
            <a:off x="692150" y="3529958"/>
            <a:ext cx="2057400" cy="8148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PREPROCESSING</a:t>
            </a:r>
          </a:p>
        </p:txBody>
      </p:sp>
      <p:grpSp>
        <p:nvGrpSpPr>
          <p:cNvPr id="29" name="Group 28">
            <a:extLst>
              <a:ext uri="{FF2B5EF4-FFF2-40B4-BE49-F238E27FC236}">
                <a16:creationId xmlns:a16="http://schemas.microsoft.com/office/drawing/2014/main" id="{06177027-FD64-0FF5-042F-71BD4376E3D3}"/>
              </a:ext>
            </a:extLst>
          </p:cNvPr>
          <p:cNvGrpSpPr/>
          <p:nvPr/>
        </p:nvGrpSpPr>
        <p:grpSpPr>
          <a:xfrm>
            <a:off x="2749550" y="2768558"/>
            <a:ext cx="4454525" cy="2818388"/>
            <a:chOff x="2749550" y="2768558"/>
            <a:chExt cx="4454525" cy="2818388"/>
          </a:xfrm>
        </p:grpSpPr>
        <p:sp>
          <p:nvSpPr>
            <p:cNvPr id="13" name="Rectangle 12">
              <a:extLst>
                <a:ext uri="{FF2B5EF4-FFF2-40B4-BE49-F238E27FC236}">
                  <a16:creationId xmlns:a16="http://schemas.microsoft.com/office/drawing/2014/main" id="{1611A669-93DC-3BFE-9544-DA360BA00BE6}"/>
                </a:ext>
              </a:extLst>
            </p:cNvPr>
            <p:cNvSpPr/>
            <p:nvPr/>
          </p:nvSpPr>
          <p:spPr>
            <a:xfrm>
              <a:off x="3660775" y="2768558"/>
              <a:ext cx="3543300" cy="24505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6F02AB48-3AFC-DC88-EC62-FFF5034CEE55}"/>
                </a:ext>
              </a:extLst>
            </p:cNvPr>
            <p:cNvSpPr/>
            <p:nvPr/>
          </p:nvSpPr>
          <p:spPr>
            <a:xfrm>
              <a:off x="4030983" y="2833329"/>
              <a:ext cx="27432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FEATURE</a:t>
              </a:r>
              <a:r>
                <a:rPr lang="en-IN" dirty="0"/>
                <a:t> </a:t>
              </a:r>
              <a:r>
                <a:rPr lang="en-IN" dirty="0">
                  <a:latin typeface="Times New Roman" panose="02020603050405020304" pitchFamily="18" charset="0"/>
                  <a:cs typeface="Times New Roman" panose="02020603050405020304" pitchFamily="18" charset="0"/>
                </a:rPr>
                <a:t>EXTRACTION</a:t>
              </a:r>
            </a:p>
          </p:txBody>
        </p:sp>
        <p:sp>
          <p:nvSpPr>
            <p:cNvPr id="17" name="Rectangle 16">
              <a:extLst>
                <a:ext uri="{FF2B5EF4-FFF2-40B4-BE49-F238E27FC236}">
                  <a16:creationId xmlns:a16="http://schemas.microsoft.com/office/drawing/2014/main" id="{DA276CA9-C862-CBB0-8284-271526E6DF10}"/>
                </a:ext>
              </a:extLst>
            </p:cNvPr>
            <p:cNvSpPr/>
            <p:nvPr/>
          </p:nvSpPr>
          <p:spPr>
            <a:xfrm>
              <a:off x="3977640" y="3570085"/>
              <a:ext cx="27432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FEATURE</a:t>
              </a:r>
              <a:r>
                <a:rPr lang="en-IN" dirty="0"/>
                <a:t> SELECTION</a:t>
              </a:r>
            </a:p>
          </p:txBody>
        </p:sp>
        <p:sp>
          <p:nvSpPr>
            <p:cNvPr id="18" name="Rectangle 17">
              <a:extLst>
                <a:ext uri="{FF2B5EF4-FFF2-40B4-BE49-F238E27FC236}">
                  <a16:creationId xmlns:a16="http://schemas.microsoft.com/office/drawing/2014/main" id="{E2B92B9C-606E-122A-2D83-CFB7D32D7ED7}"/>
                </a:ext>
              </a:extLst>
            </p:cNvPr>
            <p:cNvSpPr/>
            <p:nvPr/>
          </p:nvSpPr>
          <p:spPr>
            <a:xfrm>
              <a:off x="3988118" y="4373135"/>
              <a:ext cx="27432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FEATURE SCALING</a:t>
              </a:r>
            </a:p>
          </p:txBody>
        </p:sp>
        <p:cxnSp>
          <p:nvCxnSpPr>
            <p:cNvPr id="20" name="Straight Arrow Connector 19">
              <a:extLst>
                <a:ext uri="{FF2B5EF4-FFF2-40B4-BE49-F238E27FC236}">
                  <a16:creationId xmlns:a16="http://schemas.microsoft.com/office/drawing/2014/main" id="{4E184DC3-8C03-FC87-E645-EA6DF40482AD}"/>
                </a:ext>
              </a:extLst>
            </p:cNvPr>
            <p:cNvCxnSpPr>
              <a:cxnSpLocks/>
            </p:cNvCxnSpPr>
            <p:nvPr/>
          </p:nvCxnSpPr>
          <p:spPr>
            <a:xfrm>
              <a:off x="5349239" y="3359994"/>
              <a:ext cx="0" cy="210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3CA0E0AC-D837-F09B-F218-FE766EFDF574}"/>
                </a:ext>
              </a:extLst>
            </p:cNvPr>
            <p:cNvCxnSpPr/>
            <p:nvPr/>
          </p:nvCxnSpPr>
          <p:spPr>
            <a:xfrm>
              <a:off x="5349239" y="4134733"/>
              <a:ext cx="0" cy="210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5DE2A7D0-F045-FBBA-2DA5-142E09541902}"/>
                </a:ext>
              </a:extLst>
            </p:cNvPr>
            <p:cNvSpPr txBox="1"/>
            <p:nvPr/>
          </p:nvSpPr>
          <p:spPr>
            <a:xfrm>
              <a:off x="4834130" y="4937783"/>
              <a:ext cx="1818126"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FEATURE ENGINEERING</a:t>
              </a:r>
            </a:p>
          </p:txBody>
        </p:sp>
        <p:cxnSp>
          <p:nvCxnSpPr>
            <p:cNvPr id="24" name="Straight Arrow Connector 23">
              <a:extLst>
                <a:ext uri="{FF2B5EF4-FFF2-40B4-BE49-F238E27FC236}">
                  <a16:creationId xmlns:a16="http://schemas.microsoft.com/office/drawing/2014/main" id="{41B7D7CE-534C-E8BC-9E1C-74E9A006C7F5}"/>
                </a:ext>
              </a:extLst>
            </p:cNvPr>
            <p:cNvCxnSpPr>
              <a:stCxn id="12" idx="3"/>
            </p:cNvCxnSpPr>
            <p:nvPr/>
          </p:nvCxnSpPr>
          <p:spPr>
            <a:xfrm>
              <a:off x="2749550" y="3937391"/>
              <a:ext cx="8763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F58A640-733E-A4CB-1E20-2C19A9F0D62E}"/>
                </a:ext>
              </a:extLst>
            </p:cNvPr>
            <p:cNvCxnSpPr>
              <a:cxnSpLocks/>
            </p:cNvCxnSpPr>
            <p:nvPr/>
          </p:nvCxnSpPr>
          <p:spPr>
            <a:xfrm>
              <a:off x="5314950" y="5219148"/>
              <a:ext cx="0" cy="367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7" name="Rectangle 26">
            <a:extLst>
              <a:ext uri="{FF2B5EF4-FFF2-40B4-BE49-F238E27FC236}">
                <a16:creationId xmlns:a16="http://schemas.microsoft.com/office/drawing/2014/main" id="{45985DCF-B5E9-6FAB-06EB-2E9954380EB1}"/>
              </a:ext>
            </a:extLst>
          </p:cNvPr>
          <p:cNvSpPr/>
          <p:nvPr/>
        </p:nvSpPr>
        <p:spPr>
          <a:xfrm>
            <a:off x="4015744" y="5586946"/>
            <a:ext cx="2537456" cy="6386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MODEL TRAINING</a:t>
            </a:r>
          </a:p>
        </p:txBody>
      </p:sp>
    </p:spTree>
    <p:extLst>
      <p:ext uri="{BB962C8B-B14F-4D97-AF65-F5344CB8AC3E}">
        <p14:creationId xmlns:p14="http://schemas.microsoft.com/office/powerpoint/2010/main" val="2652046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C2C3-136F-86B4-1514-D473926A9B1B}"/>
              </a:ext>
            </a:extLst>
          </p:cNvPr>
          <p:cNvSpPr>
            <a:spLocks noGrp="1"/>
          </p:cNvSpPr>
          <p:nvPr>
            <p:ph type="title"/>
          </p:nvPr>
        </p:nvSpPr>
        <p:spPr>
          <a:xfrm>
            <a:off x="457200" y="181897"/>
            <a:ext cx="8382000" cy="1143000"/>
          </a:xfrm>
        </p:spPr>
        <p:txBody>
          <a:bodyPr>
            <a:normAutofit/>
          </a:bodyPr>
          <a:lstStyle/>
          <a:p>
            <a:r>
              <a:rPr lang="en-US" b="0" i="0" dirty="0">
                <a:effectLst/>
                <a:latin typeface="Times New Roman" panose="02020603050405020304" pitchFamily="18" charset="0"/>
                <a:cs typeface="Times New Roman" panose="02020603050405020304" pitchFamily="18" charset="0"/>
              </a:rPr>
              <a:t>BIAS DETECTION MODULE</a:t>
            </a:r>
            <a:endParaRPr lang="en-IN" dirty="0"/>
          </a:p>
        </p:txBody>
      </p:sp>
      <p:sp>
        <p:nvSpPr>
          <p:cNvPr id="3" name="Content Placeholder 2">
            <a:extLst>
              <a:ext uri="{FF2B5EF4-FFF2-40B4-BE49-F238E27FC236}">
                <a16:creationId xmlns:a16="http://schemas.microsoft.com/office/drawing/2014/main" id="{FAD340FC-0AA1-0AD0-19A1-31A1FC5B49F6}"/>
              </a:ext>
            </a:extLst>
          </p:cNvPr>
          <p:cNvSpPr>
            <a:spLocks noGrp="1"/>
          </p:cNvSpPr>
          <p:nvPr>
            <p:ph idx="1"/>
          </p:nvPr>
        </p:nvSpPr>
        <p:spPr>
          <a:xfrm>
            <a:off x="457200" y="1447801"/>
            <a:ext cx="8382000" cy="1207884"/>
          </a:xfrm>
        </p:spPr>
        <p:txBody>
          <a:bodyPr>
            <a:normAutofit fontScale="92500" lnSpcReduction="10000"/>
          </a:bodyPr>
          <a:lstStyle/>
          <a:p>
            <a:pPr marL="0" indent="0" algn="just">
              <a:lnSpc>
                <a:spcPct val="150000"/>
              </a:lnSpc>
              <a:buNone/>
            </a:pPr>
            <a:r>
              <a:rPr lang="en-US" sz="1800" b="0" i="0" dirty="0">
                <a:effectLst/>
                <a:latin typeface="Times New Roman" panose="02020603050405020304" pitchFamily="18" charset="0"/>
                <a:cs typeface="Times New Roman" panose="02020603050405020304" pitchFamily="18" charset="0"/>
              </a:rPr>
              <a:t>This module uses the given data and sample and calculates the various readings of it like mean median the weight of the features and Accuracy etc.. and finally Visualize it in the form of a some charts</a:t>
            </a:r>
            <a:endParaRPr lang="en-IN"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D24378F-0AB7-7D1E-999D-D3B935A036D6}"/>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BA183F9-F798-5D5C-0641-91EE3488DC4D}"/>
              </a:ext>
            </a:extLst>
          </p:cNvPr>
          <p:cNvSpPr/>
          <p:nvPr/>
        </p:nvSpPr>
        <p:spPr>
          <a:xfrm>
            <a:off x="692150" y="3529958"/>
            <a:ext cx="2057400" cy="8148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OUTPUT</a:t>
            </a:r>
          </a:p>
        </p:txBody>
      </p:sp>
      <p:grpSp>
        <p:nvGrpSpPr>
          <p:cNvPr id="29" name="Group 28">
            <a:extLst>
              <a:ext uri="{FF2B5EF4-FFF2-40B4-BE49-F238E27FC236}">
                <a16:creationId xmlns:a16="http://schemas.microsoft.com/office/drawing/2014/main" id="{06177027-FD64-0FF5-042F-71BD4376E3D3}"/>
              </a:ext>
            </a:extLst>
          </p:cNvPr>
          <p:cNvGrpSpPr/>
          <p:nvPr/>
        </p:nvGrpSpPr>
        <p:grpSpPr>
          <a:xfrm>
            <a:off x="2716893" y="2863992"/>
            <a:ext cx="4419600" cy="2698607"/>
            <a:chOff x="2749550" y="2852184"/>
            <a:chExt cx="4419600" cy="3184339"/>
          </a:xfrm>
        </p:grpSpPr>
        <p:sp>
          <p:nvSpPr>
            <p:cNvPr id="13" name="Rectangle 12">
              <a:extLst>
                <a:ext uri="{FF2B5EF4-FFF2-40B4-BE49-F238E27FC236}">
                  <a16:creationId xmlns:a16="http://schemas.microsoft.com/office/drawing/2014/main" id="{1611A669-93DC-3BFE-9544-DA360BA00BE6}"/>
                </a:ext>
              </a:extLst>
            </p:cNvPr>
            <p:cNvSpPr/>
            <p:nvPr/>
          </p:nvSpPr>
          <p:spPr>
            <a:xfrm>
              <a:off x="3625850" y="2852184"/>
              <a:ext cx="3543300" cy="24505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6F02AB48-3AFC-DC88-EC62-FFF5034CEE55}"/>
                </a:ext>
              </a:extLst>
            </p:cNvPr>
            <p:cNvSpPr/>
            <p:nvPr/>
          </p:nvSpPr>
          <p:spPr>
            <a:xfrm>
              <a:off x="3977639" y="3103467"/>
              <a:ext cx="2743200" cy="5333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 SORTING</a:t>
              </a:r>
            </a:p>
          </p:txBody>
        </p:sp>
        <p:sp>
          <p:nvSpPr>
            <p:cNvPr id="17" name="Rectangle 16">
              <a:extLst>
                <a:ext uri="{FF2B5EF4-FFF2-40B4-BE49-F238E27FC236}">
                  <a16:creationId xmlns:a16="http://schemas.microsoft.com/office/drawing/2014/main" id="{DA276CA9-C862-CBB0-8284-271526E6DF10}"/>
                </a:ext>
              </a:extLst>
            </p:cNvPr>
            <p:cNvSpPr/>
            <p:nvPr/>
          </p:nvSpPr>
          <p:spPr>
            <a:xfrm>
              <a:off x="3977639" y="4144120"/>
              <a:ext cx="2743200" cy="5333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DATA OPERATIONS</a:t>
              </a:r>
            </a:p>
          </p:txBody>
        </p:sp>
        <p:cxnSp>
          <p:nvCxnSpPr>
            <p:cNvPr id="20" name="Straight Arrow Connector 19">
              <a:extLst>
                <a:ext uri="{FF2B5EF4-FFF2-40B4-BE49-F238E27FC236}">
                  <a16:creationId xmlns:a16="http://schemas.microsoft.com/office/drawing/2014/main" id="{4E184DC3-8C03-FC87-E645-EA6DF40482AD}"/>
                </a:ext>
              </a:extLst>
            </p:cNvPr>
            <p:cNvCxnSpPr>
              <a:cxnSpLocks/>
              <a:stCxn id="15" idx="2"/>
              <a:endCxn id="17" idx="0"/>
            </p:cNvCxnSpPr>
            <p:nvPr/>
          </p:nvCxnSpPr>
          <p:spPr>
            <a:xfrm>
              <a:off x="5349239" y="3636867"/>
              <a:ext cx="0" cy="5072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5DE2A7D0-F045-FBBA-2DA5-142E09541902}"/>
                </a:ext>
              </a:extLst>
            </p:cNvPr>
            <p:cNvSpPr txBox="1"/>
            <p:nvPr/>
          </p:nvSpPr>
          <p:spPr>
            <a:xfrm>
              <a:off x="4834130" y="4937783"/>
              <a:ext cx="1818126"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FEATURE ENGINEERING</a:t>
              </a:r>
            </a:p>
          </p:txBody>
        </p:sp>
        <p:cxnSp>
          <p:nvCxnSpPr>
            <p:cNvPr id="24" name="Straight Arrow Connector 23">
              <a:extLst>
                <a:ext uri="{FF2B5EF4-FFF2-40B4-BE49-F238E27FC236}">
                  <a16:creationId xmlns:a16="http://schemas.microsoft.com/office/drawing/2014/main" id="{41B7D7CE-534C-E8BC-9E1C-74E9A006C7F5}"/>
                </a:ext>
              </a:extLst>
            </p:cNvPr>
            <p:cNvCxnSpPr>
              <a:stCxn id="12" idx="3"/>
            </p:cNvCxnSpPr>
            <p:nvPr/>
          </p:nvCxnSpPr>
          <p:spPr>
            <a:xfrm>
              <a:off x="2749550" y="3937391"/>
              <a:ext cx="8763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F58A640-733E-A4CB-1E20-2C19A9F0D62E}"/>
                </a:ext>
              </a:extLst>
            </p:cNvPr>
            <p:cNvCxnSpPr>
              <a:cxnSpLocks/>
              <a:stCxn id="13" idx="2"/>
              <a:endCxn id="27" idx="0"/>
            </p:cNvCxnSpPr>
            <p:nvPr/>
          </p:nvCxnSpPr>
          <p:spPr>
            <a:xfrm>
              <a:off x="5397500" y="5302774"/>
              <a:ext cx="0" cy="733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7" name="Rectangle 26">
            <a:extLst>
              <a:ext uri="{FF2B5EF4-FFF2-40B4-BE49-F238E27FC236}">
                <a16:creationId xmlns:a16="http://schemas.microsoft.com/office/drawing/2014/main" id="{45985DCF-B5E9-6FAB-06EB-2E9954380EB1}"/>
              </a:ext>
            </a:extLst>
          </p:cNvPr>
          <p:cNvSpPr/>
          <p:nvPr/>
        </p:nvSpPr>
        <p:spPr>
          <a:xfrm>
            <a:off x="3945800" y="5562600"/>
            <a:ext cx="2838085" cy="6386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 VISUALIZATION</a:t>
            </a:r>
          </a:p>
        </p:txBody>
      </p:sp>
    </p:spTree>
    <p:extLst>
      <p:ext uri="{BB962C8B-B14F-4D97-AF65-F5344CB8AC3E}">
        <p14:creationId xmlns:p14="http://schemas.microsoft.com/office/powerpoint/2010/main" val="2691834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737-0468-5C9C-AD04-55AB9E62EE30}"/>
              </a:ext>
            </a:extLst>
          </p:cNvPr>
          <p:cNvSpPr>
            <a:spLocks noGrp="1"/>
          </p:cNvSpPr>
          <p:nvPr>
            <p:ph type="title"/>
          </p:nvPr>
        </p:nvSpPr>
        <p:spPr>
          <a:xfrm>
            <a:off x="457200" y="0"/>
            <a:ext cx="8229600" cy="1143000"/>
          </a:xfrm>
        </p:spPr>
        <p:txBody>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CCAE039B-8666-DD18-3304-CB903AC2416B}"/>
              </a:ext>
            </a:extLst>
          </p:cNvPr>
          <p:cNvSpPr>
            <a:spLocks noGrp="1"/>
          </p:cNvSpPr>
          <p:nvPr>
            <p:ph idx="1"/>
          </p:nvPr>
        </p:nvSpPr>
        <p:spPr>
          <a:xfrm>
            <a:off x="457200" y="1143000"/>
            <a:ext cx="8229600" cy="5334000"/>
          </a:xfrm>
        </p:spPr>
        <p:txBody>
          <a:bodyPr>
            <a:normAutofit/>
          </a:bodyPr>
          <a:lstStyle/>
          <a:p>
            <a:endParaRPr lang="en-US" sz="800" dirty="0"/>
          </a:p>
          <a:p>
            <a:pPr algn="just">
              <a:lnSpc>
                <a:spcPct val="150000"/>
              </a:lnSpc>
            </a:pPr>
            <a:r>
              <a:rPr lang="en-US" b="1" dirty="0">
                <a:latin typeface="Times New Roman" panose="02020603050405020304" pitchFamily="18" charset="0"/>
                <a:cs typeface="Times New Roman" panose="02020603050405020304" pitchFamily="18" charset="0"/>
              </a:rPr>
              <a:t>Neural Network</a:t>
            </a:r>
          </a:p>
          <a:p>
            <a:pPr marL="0" indent="0" algn="just">
              <a:lnSpc>
                <a:spcPct val="150000"/>
              </a:lnSpc>
              <a:buNone/>
            </a:pPr>
            <a:r>
              <a:rPr lang="en-US" sz="1900" dirty="0">
                <a:latin typeface="Times New Roman" panose="02020603050405020304" pitchFamily="18" charset="0"/>
                <a:cs typeface="Times New Roman" panose="02020603050405020304" pitchFamily="18" charset="0"/>
              </a:rPr>
              <a:t>1. </a:t>
            </a:r>
            <a:r>
              <a:rPr lang="en-US" sz="2600" dirty="0">
                <a:latin typeface="Times New Roman" panose="02020603050405020304" pitchFamily="18" charset="0"/>
                <a:cs typeface="Times New Roman" panose="02020603050405020304" pitchFamily="18" charset="0"/>
              </a:rPr>
              <a:t>Initialization:</a:t>
            </a:r>
          </a:p>
          <a:p>
            <a:pPr algn="just">
              <a:lnSpc>
                <a:spcPct val="150000"/>
              </a:lnSpc>
            </a:pPr>
            <a:r>
              <a:rPr lang="en-US" sz="2600" dirty="0">
                <a:latin typeface="Times New Roman" panose="02020603050405020304" pitchFamily="18" charset="0"/>
                <a:cs typeface="Times New Roman" panose="02020603050405020304" pitchFamily="18" charset="0"/>
              </a:rPr>
              <a:t> Create the neural network model: usually involves creating layers and sections for the data to pass through. This serves as the filtering and selection of data.</a:t>
            </a:r>
          </a:p>
          <a:p>
            <a:pPr algn="just">
              <a:lnSpc>
                <a:spcPct val="150000"/>
              </a:lnSpc>
            </a:pPr>
            <a:r>
              <a:rPr lang="en-US" sz="2600" dirty="0">
                <a:latin typeface="Times New Roman" panose="02020603050405020304" pitchFamily="18" charset="0"/>
                <a:cs typeface="Times New Roman" panose="02020603050405020304" pitchFamily="18" charset="0"/>
              </a:rPr>
              <a:t> Initialize a dataset with weights: typically assigning some weight to each sample.</a:t>
            </a:r>
          </a:p>
          <a:p>
            <a:endParaRPr lang="en-US" sz="2600" dirty="0">
              <a:latin typeface="Times New Roman" panose="02020603050405020304" pitchFamily="18" charset="0"/>
              <a:cs typeface="Times New Roman" panose="02020603050405020304" pitchFamily="18" charset="0"/>
            </a:endParaRPr>
          </a:p>
          <a:p>
            <a:endParaRPr lang="en-US" sz="2600" dirty="0"/>
          </a:p>
        </p:txBody>
      </p:sp>
      <p:sp>
        <p:nvSpPr>
          <p:cNvPr id="4" name="Rectangle 3">
            <a:extLst>
              <a:ext uri="{FF2B5EF4-FFF2-40B4-BE49-F238E27FC236}">
                <a16:creationId xmlns:a16="http://schemas.microsoft.com/office/drawing/2014/main" id="{43CDA365-2BA8-754F-EB50-902179D9032C}"/>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extLst>
      <p:ext uri="{BB962C8B-B14F-4D97-AF65-F5344CB8AC3E}">
        <p14:creationId xmlns:p14="http://schemas.microsoft.com/office/powerpoint/2010/main" val="1294449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E039B-8666-DD18-3304-CB903AC2416B}"/>
              </a:ext>
            </a:extLst>
          </p:cNvPr>
          <p:cNvSpPr>
            <a:spLocks noGrp="1"/>
          </p:cNvSpPr>
          <p:nvPr>
            <p:ph idx="1"/>
          </p:nvPr>
        </p:nvSpPr>
        <p:spPr>
          <a:xfrm>
            <a:off x="381000" y="838200"/>
            <a:ext cx="8229600" cy="5334000"/>
          </a:xfrm>
        </p:spPr>
        <p:txBody>
          <a:bodyPr>
            <a:normAutofit fontScale="85000" lnSpcReduction="10000"/>
          </a:bodyPr>
          <a:lstStyle/>
          <a:p>
            <a:pPr marL="0" indent="0" algn="just">
              <a:lnSpc>
                <a:spcPct val="150000"/>
              </a:lnSpc>
              <a:buNone/>
            </a:pPr>
            <a:endParaRPr lang="en-US" sz="2600" dirty="0">
              <a:latin typeface="Times New Roman" panose="02020603050405020304" pitchFamily="18" charset="0"/>
              <a:cs typeface="Times New Roman" panose="02020603050405020304" pitchFamily="18" charset="0"/>
            </a:endParaRPr>
          </a:p>
          <a:p>
            <a:pPr algn="just">
              <a:lnSpc>
                <a:spcPct val="150000"/>
              </a:lnSpc>
            </a:pPr>
            <a:r>
              <a:rPr lang="en-US" sz="2600" dirty="0">
                <a:latin typeface="Times New Roman" panose="02020603050405020304" pitchFamily="18" charset="0"/>
                <a:cs typeface="Times New Roman" panose="02020603050405020304" pitchFamily="18" charset="0"/>
              </a:rPr>
              <a:t> Compile the Model: Compile the model by specifying the optimizer, loss function, and evaluation metrics. The optimizer determines how the model's weights are updated during training, </a:t>
            </a:r>
          </a:p>
          <a:p>
            <a:pPr algn="just">
              <a:lnSpc>
                <a:spcPct val="150000"/>
              </a:lnSpc>
            </a:pPr>
            <a:r>
              <a:rPr lang="en-US" sz="2600" dirty="0">
                <a:latin typeface="Times New Roman" panose="02020603050405020304" pitchFamily="18" charset="0"/>
                <a:cs typeface="Times New Roman" panose="02020603050405020304" pitchFamily="18" charset="0"/>
              </a:rPr>
              <a:t>Train the Model: Train the model on a dataset by feeding it input data and corresponding target labels.</a:t>
            </a:r>
          </a:p>
          <a:p>
            <a:pPr algn="just">
              <a:lnSpc>
                <a:spcPct val="150000"/>
              </a:lnSpc>
            </a:pPr>
            <a:r>
              <a:rPr lang="en-US" sz="2600" dirty="0">
                <a:latin typeface="Times New Roman" panose="02020603050405020304" pitchFamily="18" charset="0"/>
                <a:cs typeface="Times New Roman" panose="02020603050405020304" pitchFamily="18" charset="0"/>
              </a:rPr>
              <a:t>Evaluate the Model: Evaluate the trained model on a separate dataset to assess its performance.</a:t>
            </a:r>
          </a:p>
          <a:p>
            <a:pPr algn="just">
              <a:lnSpc>
                <a:spcPct val="150000"/>
              </a:lnSpc>
            </a:pPr>
            <a:r>
              <a:rPr lang="en-US" sz="2600" dirty="0">
                <a:latin typeface="Times New Roman" panose="02020603050405020304" pitchFamily="18" charset="0"/>
                <a:cs typeface="Times New Roman" panose="02020603050405020304" pitchFamily="18" charset="0"/>
              </a:rPr>
              <a:t>Create data Visualization: Usually some plot maps or heat maps</a:t>
            </a:r>
          </a:p>
          <a:p>
            <a:endParaRPr lang="en-US" sz="2600" dirty="0"/>
          </a:p>
        </p:txBody>
      </p:sp>
      <p:sp>
        <p:nvSpPr>
          <p:cNvPr id="4" name="Rectangle 3">
            <a:extLst>
              <a:ext uri="{FF2B5EF4-FFF2-40B4-BE49-F238E27FC236}">
                <a16:creationId xmlns:a16="http://schemas.microsoft.com/office/drawing/2014/main" id="{43CDA365-2BA8-754F-EB50-902179D9032C}"/>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extLst>
      <p:ext uri="{BB962C8B-B14F-4D97-AF65-F5344CB8AC3E}">
        <p14:creationId xmlns:p14="http://schemas.microsoft.com/office/powerpoint/2010/main" val="1674536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E039B-8666-DD18-3304-CB903AC2416B}"/>
              </a:ext>
            </a:extLst>
          </p:cNvPr>
          <p:cNvSpPr>
            <a:spLocks noGrp="1"/>
          </p:cNvSpPr>
          <p:nvPr>
            <p:ph idx="1"/>
          </p:nvPr>
        </p:nvSpPr>
        <p:spPr>
          <a:xfrm>
            <a:off x="457200" y="228600"/>
            <a:ext cx="8229600" cy="6324600"/>
          </a:xfrm>
        </p:spPr>
        <p:txBody>
          <a:bodyPr>
            <a:normAutofit fontScale="40000" lnSpcReduction="20000"/>
          </a:bodyPr>
          <a:lstStyle/>
          <a:p>
            <a:endParaRPr lang="en-US" sz="800" dirty="0"/>
          </a:p>
          <a:p>
            <a:pPr algn="just">
              <a:lnSpc>
                <a:spcPct val="150000"/>
              </a:lnSpc>
            </a:pPr>
            <a:r>
              <a:rPr lang="en-US" sz="7200" b="1" dirty="0">
                <a:latin typeface="Times New Roman" panose="02020603050405020304" pitchFamily="18" charset="0"/>
                <a:cs typeface="Times New Roman" panose="02020603050405020304" pitchFamily="18" charset="0"/>
              </a:rPr>
              <a:t>Autoencoding</a:t>
            </a:r>
          </a:p>
          <a:p>
            <a:pPr marL="0" indent="0" algn="just">
              <a:lnSpc>
                <a:spcPct val="150000"/>
              </a:lnSpc>
              <a:buNone/>
            </a:pPr>
            <a:r>
              <a:rPr lang="en-US" sz="7200" dirty="0">
                <a:latin typeface="Times New Roman" panose="02020603050405020304" pitchFamily="18" charset="0"/>
                <a:cs typeface="Times New Roman" panose="02020603050405020304" pitchFamily="18" charset="0"/>
              </a:rPr>
              <a:t>Autoencoders: An autoencoder is a type of neural network trained to learn a compressed representation of input data. It consists of two main components: an encoder and a decoder.</a:t>
            </a:r>
          </a:p>
          <a:p>
            <a:pPr marL="0" indent="0" algn="just">
              <a:lnSpc>
                <a:spcPct val="150000"/>
              </a:lnSpc>
              <a:buNone/>
            </a:pPr>
            <a:endParaRPr lang="en-US" sz="7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7200" dirty="0">
                <a:latin typeface="Times New Roman" panose="02020603050405020304" pitchFamily="18" charset="0"/>
                <a:cs typeface="Times New Roman" panose="02020603050405020304" pitchFamily="18" charset="0"/>
              </a:rPr>
              <a:t>Encoder: The encoder compresses the input data into a lower-dimensional representation (encoding). It typically consists of multiple layers, such as convolutional layers or fully connected layers</a:t>
            </a:r>
          </a:p>
          <a:p>
            <a:pPr marL="0" indent="0" algn="just">
              <a:lnSpc>
                <a:spcPct val="150000"/>
              </a:lnSpc>
              <a:buNone/>
            </a:pPr>
            <a:endParaRPr lang="en-US" sz="7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3CDA365-2BA8-754F-EB50-902179D9032C}"/>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extLst>
      <p:ext uri="{BB962C8B-B14F-4D97-AF65-F5344CB8AC3E}">
        <p14:creationId xmlns:p14="http://schemas.microsoft.com/office/powerpoint/2010/main" val="1031176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334D53-98BE-5F4C-39EF-17E30E8215B0}"/>
              </a:ext>
            </a:extLst>
          </p:cNvPr>
          <p:cNvSpPr txBox="1"/>
          <p:nvPr/>
        </p:nvSpPr>
        <p:spPr>
          <a:xfrm>
            <a:off x="457200" y="228600"/>
            <a:ext cx="8153400" cy="6478184"/>
          </a:xfrm>
          <a:prstGeom prst="rect">
            <a:avLst/>
          </a:prstGeom>
          <a:noFill/>
        </p:spPr>
        <p:txBody>
          <a:bodyPr wrap="square">
            <a:sp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Decoder: The decoder reconstructs the original input data from the compressed representation produced by the encoder. It mirrors the structure of the encoder but in reverse, gradually expanding the representation back to the original dimensionality.</a:t>
            </a:r>
          </a:p>
          <a:p>
            <a:pPr marL="0" indent="0" algn="just">
              <a:lnSpc>
                <a:spcPct val="150000"/>
              </a:lnSpc>
              <a:buNone/>
            </a:pPr>
            <a:endParaRPr lang="en-US" sz="2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800" dirty="0">
                <a:latin typeface="Times New Roman" panose="02020603050405020304" pitchFamily="18" charset="0"/>
                <a:cs typeface="Times New Roman" panose="02020603050405020304" pitchFamily="18" charset="0"/>
              </a:rPr>
              <a:t>Training: Autoencoders are trained using unsupervised learning techniques, where the objective is to minimize the reconstruction error between the input data and the output of the decoder.</a:t>
            </a:r>
          </a:p>
        </p:txBody>
      </p:sp>
      <p:sp>
        <p:nvSpPr>
          <p:cNvPr id="4" name="Rectangle 3">
            <a:extLst>
              <a:ext uri="{FF2B5EF4-FFF2-40B4-BE49-F238E27FC236}">
                <a16:creationId xmlns:a16="http://schemas.microsoft.com/office/drawing/2014/main" id="{A34A3C50-49E8-D0BD-A632-586DD7438EC9}"/>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extLst>
      <p:ext uri="{BB962C8B-B14F-4D97-AF65-F5344CB8AC3E}">
        <p14:creationId xmlns:p14="http://schemas.microsoft.com/office/powerpoint/2010/main" val="965869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BB93-C555-0271-C180-0405404028F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a:t>
            </a:r>
          </a:p>
        </p:txBody>
      </p:sp>
      <p:sp>
        <p:nvSpPr>
          <p:cNvPr id="4" name="Rectangle 3">
            <a:extLst>
              <a:ext uri="{FF2B5EF4-FFF2-40B4-BE49-F238E27FC236}">
                <a16:creationId xmlns:a16="http://schemas.microsoft.com/office/drawing/2014/main" id="{3F80AADE-D1FF-2F6C-C6C5-653CF47E3B64}"/>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5" name="Picture 4">
            <a:extLst>
              <a:ext uri="{FF2B5EF4-FFF2-40B4-BE49-F238E27FC236}">
                <a16:creationId xmlns:a16="http://schemas.microsoft.com/office/drawing/2014/main" id="{C51D9CD9-FFFB-E654-BEB1-406C9B44D6CE}"/>
              </a:ext>
            </a:extLst>
          </p:cNvPr>
          <p:cNvPicPr>
            <a:picLocks noChangeAspect="1"/>
          </p:cNvPicPr>
          <p:nvPr/>
        </p:nvPicPr>
        <p:blipFill>
          <a:blip r:embed="rId2"/>
          <a:stretch>
            <a:fillRect/>
          </a:stretch>
        </p:blipFill>
        <p:spPr>
          <a:xfrm>
            <a:off x="457200" y="1382562"/>
            <a:ext cx="6477000" cy="2004782"/>
          </a:xfrm>
          <a:prstGeom prst="rect">
            <a:avLst/>
          </a:prstGeom>
        </p:spPr>
      </p:pic>
      <p:pic>
        <p:nvPicPr>
          <p:cNvPr id="10" name="Picture 9">
            <a:extLst>
              <a:ext uri="{FF2B5EF4-FFF2-40B4-BE49-F238E27FC236}">
                <a16:creationId xmlns:a16="http://schemas.microsoft.com/office/drawing/2014/main" id="{1B70927F-8733-9D8A-122A-CE3744E4D0A6}"/>
              </a:ext>
            </a:extLst>
          </p:cNvPr>
          <p:cNvPicPr>
            <a:picLocks noChangeAspect="1"/>
          </p:cNvPicPr>
          <p:nvPr/>
        </p:nvPicPr>
        <p:blipFill>
          <a:blip r:embed="rId3"/>
          <a:stretch>
            <a:fillRect/>
          </a:stretch>
        </p:blipFill>
        <p:spPr>
          <a:xfrm>
            <a:off x="381000" y="3795675"/>
            <a:ext cx="8305800" cy="2542717"/>
          </a:xfrm>
          <a:prstGeom prst="rect">
            <a:avLst/>
          </a:prstGeom>
        </p:spPr>
      </p:pic>
    </p:spTree>
    <p:extLst>
      <p:ext uri="{BB962C8B-B14F-4D97-AF65-F5344CB8AC3E}">
        <p14:creationId xmlns:p14="http://schemas.microsoft.com/office/powerpoint/2010/main" val="2763005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BB93-C555-0271-C180-0405404028F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a:t>
            </a:r>
          </a:p>
        </p:txBody>
      </p:sp>
      <p:sp>
        <p:nvSpPr>
          <p:cNvPr id="4" name="Rectangle 3">
            <a:extLst>
              <a:ext uri="{FF2B5EF4-FFF2-40B4-BE49-F238E27FC236}">
                <a16:creationId xmlns:a16="http://schemas.microsoft.com/office/drawing/2014/main" id="{3F80AADE-D1FF-2F6C-C6C5-653CF47E3B64}"/>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6" name="Picture 5">
            <a:extLst>
              <a:ext uri="{FF2B5EF4-FFF2-40B4-BE49-F238E27FC236}">
                <a16:creationId xmlns:a16="http://schemas.microsoft.com/office/drawing/2014/main" id="{DFB3F461-27CF-E143-22FD-1CF317B2DB1F}"/>
              </a:ext>
            </a:extLst>
          </p:cNvPr>
          <p:cNvPicPr>
            <a:picLocks noChangeAspect="1"/>
          </p:cNvPicPr>
          <p:nvPr/>
        </p:nvPicPr>
        <p:blipFill>
          <a:blip r:embed="rId2"/>
          <a:stretch>
            <a:fillRect/>
          </a:stretch>
        </p:blipFill>
        <p:spPr>
          <a:xfrm>
            <a:off x="304800" y="1485131"/>
            <a:ext cx="8001000" cy="2576487"/>
          </a:xfrm>
          <a:prstGeom prst="rect">
            <a:avLst/>
          </a:prstGeom>
        </p:spPr>
      </p:pic>
      <p:pic>
        <p:nvPicPr>
          <p:cNvPr id="8" name="Picture 7">
            <a:extLst>
              <a:ext uri="{FF2B5EF4-FFF2-40B4-BE49-F238E27FC236}">
                <a16:creationId xmlns:a16="http://schemas.microsoft.com/office/drawing/2014/main" id="{37840F26-04CE-E29E-8F30-652588AB30DA}"/>
              </a:ext>
            </a:extLst>
          </p:cNvPr>
          <p:cNvPicPr>
            <a:picLocks noChangeAspect="1"/>
          </p:cNvPicPr>
          <p:nvPr/>
        </p:nvPicPr>
        <p:blipFill>
          <a:blip r:embed="rId3"/>
          <a:stretch>
            <a:fillRect/>
          </a:stretch>
        </p:blipFill>
        <p:spPr>
          <a:xfrm>
            <a:off x="838200" y="4876800"/>
            <a:ext cx="6553768" cy="845893"/>
          </a:xfrm>
          <a:prstGeom prst="rect">
            <a:avLst/>
          </a:prstGeom>
        </p:spPr>
      </p:pic>
    </p:spTree>
    <p:extLst>
      <p:ext uri="{BB962C8B-B14F-4D97-AF65-F5344CB8AC3E}">
        <p14:creationId xmlns:p14="http://schemas.microsoft.com/office/powerpoint/2010/main" val="423438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432C9-AEB3-01B4-50F4-9EAFCCC5EC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15728-55A6-FB4F-D3EE-003DBBB836DF}"/>
              </a:ext>
            </a:extLst>
          </p:cNvPr>
          <p:cNvSpPr>
            <a:spLocks noGrp="1"/>
          </p:cNvSpPr>
          <p:nvPr>
            <p:ph type="title"/>
          </p:nvPr>
        </p:nvSpPr>
        <p:spPr/>
        <p:txBody>
          <a:bodyPr/>
          <a:lstStyle/>
          <a:p>
            <a:r>
              <a:rPr lang="en-US" dirty="0">
                <a:latin typeface="Times New Roman" pitchFamily="18" charset="0"/>
                <a:cs typeface="Times New Roman" pitchFamily="18" charset="0"/>
              </a:rPr>
              <a:t>ABSTRACT</a:t>
            </a:r>
            <a:endParaRPr lang="en-US" dirty="0"/>
          </a:p>
        </p:txBody>
      </p:sp>
      <p:sp>
        <p:nvSpPr>
          <p:cNvPr id="3" name="Content Placeholder 2">
            <a:extLst>
              <a:ext uri="{FF2B5EF4-FFF2-40B4-BE49-F238E27FC236}">
                <a16:creationId xmlns:a16="http://schemas.microsoft.com/office/drawing/2014/main" id="{1F4248D0-300E-6EBC-AFC5-212897EA6149}"/>
              </a:ext>
            </a:extLst>
          </p:cNvPr>
          <p:cNvSpPr>
            <a:spLocks noGrp="1"/>
          </p:cNvSpPr>
          <p:nvPr>
            <p:ph idx="1"/>
          </p:nvPr>
        </p:nvSpPr>
        <p:spPr>
          <a:xfrm>
            <a:off x="457200" y="1447800"/>
            <a:ext cx="8229600" cy="4525963"/>
          </a:xfrm>
        </p:spPr>
        <p:txBody>
          <a:bodyPr>
            <a:normAutofit fontScale="70000" lnSpcReduction="20000"/>
          </a:bodyPr>
          <a:lstStyle/>
          <a:p>
            <a:r>
              <a:rPr lang="en-US" dirty="0"/>
              <a:t>Data Breaches: Unauthorized access to IoT devices or networks can result in the theft or exposure of sensitive data, including personal information, financial records, and proprietary business data.</a:t>
            </a:r>
          </a:p>
          <a:p>
            <a:r>
              <a:rPr lang="en-US" dirty="0"/>
              <a:t>Financial Losses: Cyberattacks targeting IoT systems can lead to financial losses due to ransom demands, extortion attempts, business disruptions, and regulatory fines for non-compliance.</a:t>
            </a:r>
          </a:p>
          <a:p>
            <a:r>
              <a:rPr lang="en-US" dirty="0"/>
              <a:t>Physical Harm: In critical sectors like healthcare, transportation, and infrastructure, security breaches in IoT systems can have life-threatening consequences, causing physical harm or endangering public safety.</a:t>
            </a:r>
          </a:p>
          <a:p>
            <a:r>
              <a:rPr lang="en-US" dirty="0"/>
              <a:t>This paper discusses a proactive solution to prevent these liabilities before they cause any real harm</a:t>
            </a:r>
          </a:p>
          <a:p>
            <a:pPr algn="just">
              <a:lnSpc>
                <a:spcPct val="150000"/>
              </a:lnSpc>
            </a:pPr>
            <a:endParaRPr lang="en-US" dirty="0"/>
          </a:p>
        </p:txBody>
      </p:sp>
    </p:spTree>
    <p:extLst>
      <p:ext uri="{BB962C8B-B14F-4D97-AF65-F5344CB8AC3E}">
        <p14:creationId xmlns:p14="http://schemas.microsoft.com/office/powerpoint/2010/main" val="3918960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BB93-C555-0271-C180-0405404028F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a:t>
            </a:r>
          </a:p>
        </p:txBody>
      </p:sp>
      <p:sp>
        <p:nvSpPr>
          <p:cNvPr id="4" name="Rectangle 3">
            <a:extLst>
              <a:ext uri="{FF2B5EF4-FFF2-40B4-BE49-F238E27FC236}">
                <a16:creationId xmlns:a16="http://schemas.microsoft.com/office/drawing/2014/main" id="{3F80AADE-D1FF-2F6C-C6C5-653CF47E3B64}"/>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6" name="Picture 5">
            <a:extLst>
              <a:ext uri="{FF2B5EF4-FFF2-40B4-BE49-F238E27FC236}">
                <a16:creationId xmlns:a16="http://schemas.microsoft.com/office/drawing/2014/main" id="{ED0E4E62-A895-5EC1-D6D7-68B6F97BBFC6}"/>
              </a:ext>
            </a:extLst>
          </p:cNvPr>
          <p:cNvPicPr>
            <a:picLocks noChangeAspect="1"/>
          </p:cNvPicPr>
          <p:nvPr/>
        </p:nvPicPr>
        <p:blipFill>
          <a:blip r:embed="rId2"/>
          <a:stretch>
            <a:fillRect/>
          </a:stretch>
        </p:blipFill>
        <p:spPr>
          <a:xfrm>
            <a:off x="685800" y="1306312"/>
            <a:ext cx="5334000" cy="2148088"/>
          </a:xfrm>
          <a:prstGeom prst="rect">
            <a:avLst/>
          </a:prstGeom>
        </p:spPr>
      </p:pic>
      <p:pic>
        <p:nvPicPr>
          <p:cNvPr id="8" name="Picture 7">
            <a:extLst>
              <a:ext uri="{FF2B5EF4-FFF2-40B4-BE49-F238E27FC236}">
                <a16:creationId xmlns:a16="http://schemas.microsoft.com/office/drawing/2014/main" id="{30EB479E-0518-5FC1-E06A-7700E0860137}"/>
              </a:ext>
            </a:extLst>
          </p:cNvPr>
          <p:cNvPicPr>
            <a:picLocks noChangeAspect="1"/>
          </p:cNvPicPr>
          <p:nvPr/>
        </p:nvPicPr>
        <p:blipFill>
          <a:blip r:embed="rId3"/>
          <a:stretch>
            <a:fillRect/>
          </a:stretch>
        </p:blipFill>
        <p:spPr>
          <a:xfrm>
            <a:off x="1295400" y="3657600"/>
            <a:ext cx="6400800" cy="2549286"/>
          </a:xfrm>
          <a:prstGeom prst="rect">
            <a:avLst/>
          </a:prstGeom>
        </p:spPr>
      </p:pic>
    </p:spTree>
    <p:extLst>
      <p:ext uri="{BB962C8B-B14F-4D97-AF65-F5344CB8AC3E}">
        <p14:creationId xmlns:p14="http://schemas.microsoft.com/office/powerpoint/2010/main" val="4124497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BB93-C555-0271-C180-0405404028F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a:t>
            </a:r>
          </a:p>
        </p:txBody>
      </p:sp>
      <p:sp>
        <p:nvSpPr>
          <p:cNvPr id="4" name="Rectangle 3">
            <a:extLst>
              <a:ext uri="{FF2B5EF4-FFF2-40B4-BE49-F238E27FC236}">
                <a16:creationId xmlns:a16="http://schemas.microsoft.com/office/drawing/2014/main" id="{3F80AADE-D1FF-2F6C-C6C5-653CF47E3B64}"/>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6" name="Picture 5">
            <a:extLst>
              <a:ext uri="{FF2B5EF4-FFF2-40B4-BE49-F238E27FC236}">
                <a16:creationId xmlns:a16="http://schemas.microsoft.com/office/drawing/2014/main" id="{72643216-5E03-9A16-575A-F10E9F7D5150}"/>
              </a:ext>
            </a:extLst>
          </p:cNvPr>
          <p:cNvPicPr>
            <a:picLocks noChangeAspect="1"/>
          </p:cNvPicPr>
          <p:nvPr/>
        </p:nvPicPr>
        <p:blipFill>
          <a:blip r:embed="rId2"/>
          <a:stretch>
            <a:fillRect/>
          </a:stretch>
        </p:blipFill>
        <p:spPr>
          <a:xfrm>
            <a:off x="608900" y="1447800"/>
            <a:ext cx="7773100" cy="4877249"/>
          </a:xfrm>
          <a:prstGeom prst="rect">
            <a:avLst/>
          </a:prstGeom>
        </p:spPr>
      </p:pic>
    </p:spTree>
    <p:extLst>
      <p:ext uri="{BB962C8B-B14F-4D97-AF65-F5344CB8AC3E}">
        <p14:creationId xmlns:p14="http://schemas.microsoft.com/office/powerpoint/2010/main" val="2948319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2057400"/>
            <a:ext cx="8229600" cy="3352800"/>
          </a:xfrm>
        </p:spPr>
        <p:txBody>
          <a:bodyPr>
            <a:normAutofit/>
          </a:bodyPr>
          <a:lstStyle/>
          <a:p>
            <a:pPr>
              <a:lnSpc>
                <a:spcPct val="150000"/>
              </a:lnSpc>
            </a:pPr>
            <a:r>
              <a:rPr lang="en-US" sz="2800" dirty="0">
                <a:latin typeface="Times New Roman" pitchFamily="18" charset="0"/>
                <a:cs typeface="Times New Roman" pitchFamily="18" charset="0"/>
              </a:rPr>
              <a:t>Thus the proposed system can detect anomalies proactively and predict the type of anomalies that can appear in the different IOT systems</a:t>
            </a:r>
          </a:p>
          <a:p>
            <a:pPr>
              <a:lnSpc>
                <a:spcPct val="150000"/>
              </a:lnSpc>
            </a:pPr>
            <a:r>
              <a:rPr lang="en-US" sz="2800" dirty="0">
                <a:latin typeface="Times New Roman" pitchFamily="18" charset="0"/>
                <a:cs typeface="Times New Roman" pitchFamily="18" charset="0"/>
              </a:rPr>
              <a:t>This can save clients a lot of investments by avoiding a attack or vulnerability altogether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D416-BD00-4F13-CFA7-1141329FC7AB}"/>
              </a:ext>
            </a:extLst>
          </p:cNvPr>
          <p:cNvSpPr>
            <a:spLocks noGrp="1"/>
          </p:cNvSpPr>
          <p:nvPr>
            <p:ph type="title"/>
          </p:nvPr>
        </p:nvSpPr>
        <p:spPr>
          <a:xfrm>
            <a:off x="430161" y="-27039"/>
            <a:ext cx="8229600" cy="1143000"/>
          </a:xfrm>
        </p:spPr>
        <p:txBody>
          <a:bodyPr/>
          <a:lstStyle/>
          <a:p>
            <a:r>
              <a:rPr lang="en-IN"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463F687B-51BA-6857-63AC-E00F1BB8CE5A}"/>
              </a:ext>
            </a:extLst>
          </p:cNvPr>
          <p:cNvSpPr>
            <a:spLocks noGrp="1"/>
          </p:cNvSpPr>
          <p:nvPr>
            <p:ph idx="1"/>
          </p:nvPr>
        </p:nvSpPr>
        <p:spPr>
          <a:xfrm>
            <a:off x="381000" y="1828800"/>
            <a:ext cx="8229600" cy="3837039"/>
          </a:xfrm>
        </p:spPr>
        <p:txBody>
          <a:bodyPr>
            <a:normAutofit/>
          </a:bodyPr>
          <a:lstStyle/>
          <a:p>
            <a:pPr algn="l">
              <a:lnSpc>
                <a:spcPct val="17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Enhanced Bias Detection Algorithms</a:t>
            </a:r>
            <a:r>
              <a:rPr lang="en-US" sz="1800" b="0" i="0" dirty="0">
                <a:effectLst/>
                <a:latin typeface="Times New Roman" panose="02020603050405020304" pitchFamily="18" charset="0"/>
                <a:cs typeface="Times New Roman" panose="02020603050405020304" pitchFamily="18" charset="0"/>
              </a:rPr>
              <a:t>: Incorporate advanced machine learning algorithms and techniques for more accurate and comprehensive bias detection.</a:t>
            </a:r>
          </a:p>
          <a:p>
            <a:pPr algn="l">
              <a:lnSpc>
                <a:spcPct val="17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Predictive Analytics</a:t>
            </a:r>
            <a:r>
              <a:rPr lang="en-US" sz="1800" b="0" i="0" dirty="0">
                <a:effectLst/>
                <a:latin typeface="Times New Roman" panose="02020603050405020304" pitchFamily="18" charset="0"/>
                <a:cs typeface="Times New Roman" panose="02020603050405020304" pitchFamily="18" charset="0"/>
              </a:rPr>
              <a:t>: Extend the framework to include predictive analytics capabilities, allowing for the anticipation of potential biases and proactive mitigation strategies.</a:t>
            </a:r>
          </a:p>
          <a:p>
            <a:pPr algn="l">
              <a:lnSpc>
                <a:spcPct val="170000"/>
              </a:lnSpc>
              <a:buFont typeface="+mj-lt"/>
              <a:buAutoNum type="arabicPeriod"/>
            </a:pPr>
            <a:r>
              <a:rPr lang="en-US" sz="1800" b="1" dirty="0">
                <a:latin typeface="Times New Roman" panose="02020603050405020304" pitchFamily="18" charset="0"/>
                <a:cs typeface="Times New Roman" panose="02020603050405020304" pitchFamily="18" charset="0"/>
              </a:rPr>
              <a:t>Interactive Design :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Create a interactive platform in which users can make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intiuitive</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changes and perform experiment</a:t>
            </a:r>
          </a:p>
        </p:txBody>
      </p:sp>
      <p:sp>
        <p:nvSpPr>
          <p:cNvPr id="4" name="Rectangle 3">
            <a:extLst>
              <a:ext uri="{FF2B5EF4-FFF2-40B4-BE49-F238E27FC236}">
                <a16:creationId xmlns:a16="http://schemas.microsoft.com/office/drawing/2014/main" id="{A24E0F1E-A288-9313-E670-93416F985D43}"/>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759100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34AC-3B85-1363-E6DE-E2243A171ED0}"/>
              </a:ext>
            </a:extLst>
          </p:cNvPr>
          <p:cNvSpPr>
            <a:spLocks noGrp="1"/>
          </p:cNvSpPr>
          <p:nvPr>
            <p:ph type="title"/>
          </p:nvPr>
        </p:nvSpPr>
        <p:spPr>
          <a:xfrm>
            <a:off x="381000" y="1066800"/>
            <a:ext cx="8229600" cy="4525962"/>
          </a:xfrm>
        </p:spPr>
        <p:txBody>
          <a:bodyPr/>
          <a:lstStyle/>
          <a:p>
            <a:r>
              <a:rPr lang="en-US" dirty="0"/>
              <a:t>Thank you for your time, we know it is precious to you!</a:t>
            </a:r>
          </a:p>
        </p:txBody>
      </p:sp>
    </p:spTree>
    <p:extLst>
      <p:ext uri="{BB962C8B-B14F-4D97-AF65-F5344CB8AC3E}">
        <p14:creationId xmlns:p14="http://schemas.microsoft.com/office/powerpoint/2010/main" val="236686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OBJECTIVE</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pPr algn="just">
              <a:lnSpc>
                <a:spcPct val="150000"/>
              </a:lnSpc>
            </a:pPr>
            <a:r>
              <a:rPr lang="en-US" dirty="0"/>
              <a:t>To make Securing the IOT systems easier for clients and ensure a safe transitioning for prospective clients</a:t>
            </a:r>
          </a:p>
          <a:p>
            <a:pPr algn="just">
              <a:lnSpc>
                <a:spcPct val="150000"/>
              </a:lnSpc>
            </a:pPr>
            <a:r>
              <a:rPr lang="en-US" dirty="0"/>
              <a:t>We hope to provide Robust Authentication Mechanisms Automated security updates and intuitive monitoring of the IOT systems to keep you and your data safe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EXISTING SYSTEM</a:t>
            </a:r>
            <a:endParaRPr lang="en-US" dirty="0"/>
          </a:p>
        </p:txBody>
      </p:sp>
      <p:sp>
        <p:nvSpPr>
          <p:cNvPr id="3" name="Content Placeholder 2"/>
          <p:cNvSpPr>
            <a:spLocks noGrp="1"/>
          </p:cNvSpPr>
          <p:nvPr>
            <p:ph idx="1"/>
          </p:nvPr>
        </p:nvSpPr>
        <p:spPr>
          <a:xfrm>
            <a:off x="457200" y="1447800"/>
            <a:ext cx="8229600" cy="4525963"/>
          </a:xfrm>
        </p:spPr>
        <p:txBody>
          <a:bodyPr>
            <a:normAutofit fontScale="85000" lnSpcReduction="10000"/>
          </a:bodyPr>
          <a:lstStyle/>
          <a:p>
            <a:r>
              <a:rPr lang="en-US" dirty="0"/>
              <a:t>Data Protection and Privacy: IoT systems collect and process vast amounts of data, including personal and sensitive information</a:t>
            </a:r>
          </a:p>
          <a:p>
            <a:r>
              <a:rPr lang="en-US" dirty="0"/>
              <a:t>Security by Design: Integrating security features and controls into IoT devices and systems from the design stage </a:t>
            </a:r>
          </a:p>
          <a:p>
            <a:r>
              <a:rPr lang="en-US" dirty="0"/>
              <a:t>Risk Assessment and Management: Conducting regular risk assessments and vulnerability scans </a:t>
            </a:r>
          </a:p>
          <a:p>
            <a:r>
              <a:rPr lang="en-US" dirty="0"/>
              <a:t>Audit and Reporting: Maintaining accurate records, audit trails, and documentation of security controls, incidents, and compliance efforts.</a:t>
            </a:r>
          </a:p>
          <a:p>
            <a:pPr algn="just">
              <a:lnSpc>
                <a:spcPct val="150000"/>
              </a:lnSpc>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PROPOSED SYSTEM</a:t>
            </a:r>
            <a:endParaRPr lang="en-US" dirty="0"/>
          </a:p>
        </p:txBody>
      </p:sp>
      <p:sp>
        <p:nvSpPr>
          <p:cNvPr id="3" name="Content Placeholder 2"/>
          <p:cNvSpPr>
            <a:spLocks noGrp="1"/>
          </p:cNvSpPr>
          <p:nvPr>
            <p:ph idx="1"/>
          </p:nvPr>
        </p:nvSpPr>
        <p:spPr>
          <a:xfrm>
            <a:off x="457200" y="1371600"/>
            <a:ext cx="8458200" cy="5181600"/>
          </a:xfrm>
        </p:spPr>
        <p:txBody>
          <a:bodyPr>
            <a:noAutofit/>
          </a:bodyPr>
          <a:lstStyle/>
          <a:p>
            <a:r>
              <a:rPr lang="en-US" sz="1400" b="1" dirty="0">
                <a:latin typeface="Times New Roman" pitchFamily="18" charset="0"/>
                <a:cs typeface="Times New Roman" pitchFamily="18" charset="0"/>
              </a:rPr>
              <a:t>Anomaly Detection and Behavioral Analysis</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Predictive Threat Intelligence</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Adaptive Access Control:</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Behavioral Biometrics</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Intelligent Threat Hunting</a:t>
            </a:r>
          </a:p>
          <a:p>
            <a:pPr marL="0" indent="0">
              <a:buNone/>
            </a:pPr>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Automated Patch Management</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Secure Device Lifecycle Management</a:t>
            </a:r>
          </a:p>
          <a:p>
            <a:pPr marL="0" indent="0">
              <a:buNone/>
            </a:pPr>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Cybersecurity Automation Orchestration</a:t>
            </a:r>
            <a:endParaRPr lang="en-US" sz="24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605706-7DCD-8AAB-FB26-EAFC22440CEC}"/>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6ECB9CA7-6395-A8E8-0391-AAD34D108087}"/>
              </a:ext>
            </a:extLst>
          </p:cNvPr>
          <p:cNvSpPr txBox="1"/>
          <p:nvPr/>
        </p:nvSpPr>
        <p:spPr>
          <a:xfrm>
            <a:off x="1295400" y="2743200"/>
            <a:ext cx="6781800" cy="830997"/>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LITERATURE  SURVEY </a:t>
            </a:r>
          </a:p>
        </p:txBody>
      </p:sp>
    </p:spTree>
    <p:extLst>
      <p:ext uri="{BB962C8B-B14F-4D97-AF65-F5344CB8AC3E}">
        <p14:creationId xmlns:p14="http://schemas.microsoft.com/office/powerpoint/2010/main" val="266821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PAPER 1</a:t>
            </a:r>
          </a:p>
        </p:txBody>
      </p:sp>
      <p:sp>
        <p:nvSpPr>
          <p:cNvPr id="3" name="Content Placeholder 2"/>
          <p:cNvSpPr>
            <a:spLocks noGrp="1"/>
          </p:cNvSpPr>
          <p:nvPr>
            <p:ph idx="1"/>
          </p:nvPr>
        </p:nvSpPr>
        <p:spPr/>
        <p:txBody>
          <a:bodyPr/>
          <a:lstStyle/>
          <a:p>
            <a:pPr marL="0" indent="0" algn="ctr">
              <a:buNone/>
            </a:pPr>
            <a:r>
              <a:rPr lang="en-US" dirty="0"/>
              <a:t>IoT-Enabled Sensors in Automation Systems and Their Security Challenges</a:t>
            </a:r>
          </a:p>
          <a:p>
            <a:pPr marL="0" indent="0" algn="ctr">
              <a:buNone/>
            </a:pPr>
            <a:r>
              <a:rPr lang="en-US" dirty="0"/>
              <a:t>(2023)</a:t>
            </a:r>
          </a:p>
          <a:p>
            <a:pPr marL="0" indent="0" algn="ctr">
              <a:buNone/>
            </a:pPr>
            <a:r>
              <a:rPr lang="en-US" u="sng" dirty="0"/>
              <a:t>Abstract</a:t>
            </a:r>
          </a:p>
          <a:p>
            <a:pPr marL="0" indent="0">
              <a:buNone/>
            </a:pPr>
            <a:r>
              <a:rPr lang="en-US" dirty="0"/>
              <a:t>Today IoT based sensor devices are ubiquitous, being cost effective and easy to deploy. These have some security challenges by bypassing established security architectures.</a:t>
            </a:r>
          </a:p>
        </p:txBody>
      </p:sp>
      <p:sp>
        <p:nvSpPr>
          <p:cNvPr id="4" name="Rectangle 3">
            <a:extLst>
              <a:ext uri="{FF2B5EF4-FFF2-40B4-BE49-F238E27FC236}">
                <a16:creationId xmlns:a16="http://schemas.microsoft.com/office/drawing/2014/main" id="{E7B46A34-BDCB-9C9E-E690-58CB79BC16F9}"/>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B263D1-53F2-2F8B-2AD0-853A63AFFC63}"/>
              </a:ext>
            </a:extLst>
          </p:cNvPr>
          <p:cNvSpPr txBox="1"/>
          <p:nvPr/>
        </p:nvSpPr>
        <p:spPr>
          <a:xfrm>
            <a:off x="228600" y="1371600"/>
            <a:ext cx="8686800" cy="3754874"/>
          </a:xfrm>
          <a:prstGeom prst="rect">
            <a:avLst/>
          </a:prstGeom>
          <a:noFill/>
        </p:spPr>
        <p:txBody>
          <a:bodyPr wrap="square">
            <a:spAutoFit/>
          </a:bodyPr>
          <a:lstStyle/>
          <a:p>
            <a:r>
              <a:rPr lang="en-US" sz="1400" dirty="0"/>
              <a:t>Advantages:</a:t>
            </a:r>
          </a:p>
          <a:p>
            <a:endParaRPr lang="en-US" sz="1400" dirty="0"/>
          </a:p>
          <a:p>
            <a:r>
              <a:rPr lang="en-US" sz="1400" dirty="0"/>
              <a:t>Increased Efficiency: IoT-enabled sensors in automation systems can enhance efficiency by enabling real-time monitoring and control of industrial processes.</a:t>
            </a:r>
          </a:p>
          <a:p>
            <a:endParaRPr lang="en-US" sz="1400" dirty="0"/>
          </a:p>
          <a:p>
            <a:r>
              <a:rPr lang="en-US" sz="1400" dirty="0"/>
              <a:t>Enhanced Productivity: Automation systems empowered by IoT sensors can streamline workflows.</a:t>
            </a:r>
          </a:p>
          <a:p>
            <a:endParaRPr lang="en-US" sz="1400" dirty="0"/>
          </a:p>
          <a:p>
            <a:r>
              <a:rPr lang="en-US" sz="1400" dirty="0"/>
              <a:t>Disadvantages:</a:t>
            </a:r>
          </a:p>
          <a:p>
            <a:endParaRPr lang="en-US" sz="1400" dirty="0"/>
          </a:p>
          <a:p>
            <a:r>
              <a:rPr lang="en-US" sz="1400" dirty="0"/>
              <a:t>Security Vulnerabilities: IoT-enabled sensors in automation systems are susceptible to cyberattacks, posing risks such as data breaches, system disruptions, and even physical harm if compromised</a:t>
            </a:r>
          </a:p>
          <a:p>
            <a:endParaRPr lang="en-US" sz="1400" dirty="0"/>
          </a:p>
          <a:p>
            <a:r>
              <a:rPr lang="en-US" sz="1400" dirty="0"/>
              <a:t>Complexity: Integrating IoT sensors into automation systems can introduce complexity, requiring careful design and implementation to ensure interoperability, reliability.</a:t>
            </a:r>
          </a:p>
          <a:p>
            <a:endParaRPr lang="en-US" sz="1400" dirty="0"/>
          </a:p>
          <a:p>
            <a:r>
              <a:rPr lang="en-US" sz="1400" dirty="0"/>
              <a:t>Privacy Concerns: Collecting and analyzing data from IoT sensors may raise privacy concerns, particularly regarding sensitive information about individuals or proprietary business processes.</a:t>
            </a:r>
          </a:p>
        </p:txBody>
      </p:sp>
      <p:sp>
        <p:nvSpPr>
          <p:cNvPr id="2" name="Rectangle 1">
            <a:extLst>
              <a:ext uri="{FF2B5EF4-FFF2-40B4-BE49-F238E27FC236}">
                <a16:creationId xmlns:a16="http://schemas.microsoft.com/office/drawing/2014/main" id="{1B3203A5-FFB7-1E9F-10F4-DCA1A1B3A093}"/>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extLst>
      <p:ext uri="{BB962C8B-B14F-4D97-AF65-F5344CB8AC3E}">
        <p14:creationId xmlns:p14="http://schemas.microsoft.com/office/powerpoint/2010/main" val="430135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760</TotalTime>
  <Words>1511</Words>
  <Application>Microsoft Office PowerPoint</Application>
  <PresentationFormat>On-screen Show (4:3)</PresentationFormat>
  <Paragraphs>193</Paragraphs>
  <Slides>34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Times New Roman</vt:lpstr>
      <vt:lpstr>Office Theme</vt:lpstr>
      <vt:lpstr>Automated Cyber protection for IOT systems using Flow Monitoring and Anomaly Detection</vt:lpstr>
      <vt:lpstr>ABSTRACT</vt:lpstr>
      <vt:lpstr>ABSTRACT</vt:lpstr>
      <vt:lpstr>OBJECTIVE</vt:lpstr>
      <vt:lpstr>EXISTING SYSTEM</vt:lpstr>
      <vt:lpstr>PROPOSED SYSTEM</vt:lpstr>
      <vt:lpstr>PowerPoint Presentation</vt:lpstr>
      <vt:lpstr>SURVEY PAPER 1</vt:lpstr>
      <vt:lpstr>PowerPoint Presentation</vt:lpstr>
      <vt:lpstr>SURVEY PAPER 2</vt:lpstr>
      <vt:lpstr>PowerPoint Presentation</vt:lpstr>
      <vt:lpstr>H/W REQUIREMENTS</vt:lpstr>
      <vt:lpstr>S/W REQUIREMENTS</vt:lpstr>
      <vt:lpstr>ARCHITECTURE  DIAGRAM</vt:lpstr>
      <vt:lpstr>PowerPoint Presentation</vt:lpstr>
      <vt:lpstr>PowerPoint Presentation</vt:lpstr>
      <vt:lpstr>PowerPoint Presentation</vt:lpstr>
      <vt:lpstr>PowerPoint Presentation</vt:lpstr>
      <vt:lpstr>MODULES</vt:lpstr>
      <vt:lpstr>DATA PREPARATION MODULE</vt:lpstr>
      <vt:lpstr>MODEL DEVELOPMENT MODULE</vt:lpstr>
      <vt:lpstr>FEATURE ENGINEERING MODULE</vt:lpstr>
      <vt:lpstr>BIAS DETECTION MODULE</vt:lpstr>
      <vt:lpstr>IMPLEMENTATION</vt:lpstr>
      <vt:lpstr>PowerPoint Presentation</vt:lpstr>
      <vt:lpstr>PowerPoint Presentation</vt:lpstr>
      <vt:lpstr>PowerPoint Presentation</vt:lpstr>
      <vt:lpstr>OUTPUT</vt:lpstr>
      <vt:lpstr>OUTPUT</vt:lpstr>
      <vt:lpstr>OUTPUT</vt:lpstr>
      <vt:lpstr>OUTPUT</vt:lpstr>
      <vt:lpstr>Conclusion</vt:lpstr>
      <vt:lpstr>FUTURE  ENHANCEMENTS</vt:lpstr>
      <vt:lpstr>Thank you for your time, we know it is precious to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Visualization using A priori Algorithmic approach in Virtual Machine Environments</dc:title>
  <dc:creator>ADMIN</dc:creator>
  <cp:lastModifiedBy>KM14774</cp:lastModifiedBy>
  <cp:revision>46</cp:revision>
  <dcterms:created xsi:type="dcterms:W3CDTF">2013-08-21T18:55:42Z</dcterms:created>
  <dcterms:modified xsi:type="dcterms:W3CDTF">2024-05-09T13:03:27Z</dcterms:modified>
</cp:coreProperties>
</file>