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EBFE-2CD8-68E0-94B3-49414EF85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82871-5427-36F4-35A7-7D1803E1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0BAC-29FA-79CD-0EF7-C8599B8A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03F8-5271-36CB-7F1A-FF721018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20B6-F454-8B20-A16B-B892DC46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C5CD-4920-32C6-3EBD-3AEF99CE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94020-E33A-66C1-1095-2B88E440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7093-30F4-E072-D362-89FEC943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8120-8A92-04EE-A68E-6338F565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FC20-5A04-5375-70DB-806CA32D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40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89DE5-6328-B06D-DB5E-5AF36A1E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33299-D1CE-9B3F-8C65-EC1622FF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5B95-3B8F-0791-319F-05D87BD5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2F868-870F-3199-5A44-8C3DF80D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43A9-3F56-1870-81DB-A09B52B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9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472D-0694-8A5B-7A16-06708C1D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66A6-B5D3-6359-9432-65A53A9B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6012-25D2-64D2-FC53-5E4458F6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82FC-1D57-69E8-6E53-7E8284B0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876B-8B4B-4C07-8864-63C23903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2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F0A6-04A7-85F9-946C-7FA7A08E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3D31-47F0-FCEB-400D-AC7E4A08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3BF4-9410-30C8-8847-6B58A8EC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4800-A91F-B9CA-A093-338231F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A199-8B6B-C0E0-4996-8A7DFAF8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BF7D-FF0E-ABFE-F500-FE2AAECB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3B04-0E10-AC0F-BE27-BE7B54D75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3264D-EB14-4AC8-16BD-3EA77243A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8382-B402-D79F-C311-A4AD6843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8E294-A772-42FF-01B7-4755B668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65FCB-7019-905E-EE91-D1B10B3D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5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2DC2-BAE3-2D5E-6BA4-6CC1A488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C692-7560-110C-F52B-1B752E79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62160-CBFA-BD40-EB2D-30F64E43A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0978E-B0C9-32A3-0D24-5FB5CA1C2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24C9F-A5B8-1144-444B-4AD85C83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20336-F7A5-4185-ED32-0485BB31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D243D-7F1C-417F-782F-97D91005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D5C6C-F4E2-6C77-3F33-779DB650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DB2C-F17E-C7D3-2BBA-E91984DC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BB33E-5BCA-2349-3548-23B222A6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CBBD6-6E3B-BA88-C5B7-B50A350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996B5-EBB2-3FD1-C01C-E36B5854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27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4C36C-21C6-CD74-F53F-54B06641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1ED18-3100-3B49-32F4-6036D059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3121C-A669-45C3-695B-E545928C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B0E4-A53C-C587-AD22-1E37C9D6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CCBA-D1E5-0185-A6CC-02FE0118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CBE97-3B14-B194-E497-B86FA326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2A4B-ACD7-6010-41BE-002C733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FCC3-5E4C-6C39-13BF-0A86DFBF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B92B-CAF3-B743-7A35-6CAB2D4A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0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516A-760A-B474-A945-21B0EA8F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D95CF-40F2-EEB9-FC23-E3425FAF0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E6F3F-D0C3-D5A3-E47A-C1DABAB5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F0A29-A01A-2C7E-0B50-C6B1F7C7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191B-8B8F-ECDC-7D76-4F9976B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38954-F726-B2A7-E65B-B434C8C6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24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5674F-985A-F893-E109-40C71F6D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7D73-CE33-54D0-9B53-C3655173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D5582-38E7-04F0-78D4-D4BEC7A74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FA68-ED05-459F-A67B-C3167FA5D309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1BD3-5562-399D-D634-DDD2D30E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6DDE-E546-B628-2352-507677D9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8C85-E48C-4FF1-9636-7E6EE2B65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4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8A53A6-22ED-E24F-A004-697B701243A9}"/>
              </a:ext>
            </a:extLst>
          </p:cNvPr>
          <p:cNvSpPr/>
          <p:nvPr/>
        </p:nvSpPr>
        <p:spPr>
          <a:xfrm>
            <a:off x="3207400" y="236064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6DD5F1-F801-950F-887C-9EE9385C227F}"/>
              </a:ext>
            </a:extLst>
          </p:cNvPr>
          <p:cNvSpPr/>
          <p:nvPr/>
        </p:nvSpPr>
        <p:spPr>
          <a:xfrm>
            <a:off x="3207400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C4776B-BC76-AA58-D956-F03DAB9618D1}"/>
              </a:ext>
            </a:extLst>
          </p:cNvPr>
          <p:cNvSpPr/>
          <p:nvPr/>
        </p:nvSpPr>
        <p:spPr>
          <a:xfrm>
            <a:off x="3207400" y="433873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FD0DCE-17E9-83A3-2455-501846516FD9}"/>
              </a:ext>
            </a:extLst>
          </p:cNvPr>
          <p:cNvSpPr/>
          <p:nvPr/>
        </p:nvSpPr>
        <p:spPr>
          <a:xfrm>
            <a:off x="2013081" y="236064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05F6CC-6EE6-0243-D4B8-0088D5EA1CF4}"/>
              </a:ext>
            </a:extLst>
          </p:cNvPr>
          <p:cNvSpPr/>
          <p:nvPr/>
        </p:nvSpPr>
        <p:spPr>
          <a:xfrm>
            <a:off x="2013081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94B76C-ED58-6252-B679-F318CF2C8DF9}"/>
              </a:ext>
            </a:extLst>
          </p:cNvPr>
          <p:cNvSpPr/>
          <p:nvPr/>
        </p:nvSpPr>
        <p:spPr>
          <a:xfrm>
            <a:off x="2013081" y="4338735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3AB224-27DA-9170-8633-475FB6828133}"/>
              </a:ext>
            </a:extLst>
          </p:cNvPr>
          <p:cNvSpPr/>
          <p:nvPr/>
        </p:nvSpPr>
        <p:spPr>
          <a:xfrm>
            <a:off x="2013081" y="532778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063650-DC1D-4956-A6F5-073FA8D79402}"/>
              </a:ext>
            </a:extLst>
          </p:cNvPr>
          <p:cNvSpPr/>
          <p:nvPr/>
        </p:nvSpPr>
        <p:spPr>
          <a:xfrm>
            <a:off x="2013081" y="137160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1AE1E6-FC07-16C9-91CA-0DEBC988B341}"/>
              </a:ext>
            </a:extLst>
          </p:cNvPr>
          <p:cNvSpPr/>
          <p:nvPr/>
        </p:nvSpPr>
        <p:spPr>
          <a:xfrm>
            <a:off x="4401719" y="3349690"/>
            <a:ext cx="765110" cy="7651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sz="14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5A93D-F4D3-854C-B089-372350A500E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656894" y="1945433"/>
            <a:ext cx="550506" cy="79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21204F-31E6-D002-0C2A-5C874CDF6E4B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78191" y="2743200"/>
            <a:ext cx="429209" cy="32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F681BB-C5B6-EF00-CC5F-2292FD3E7A8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78191" y="3727581"/>
            <a:ext cx="429209" cy="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AB7389-06DD-C5B4-D454-9CFCEC91F77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8191" y="4716626"/>
            <a:ext cx="429209" cy="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858CDE-7EF6-4E57-8CAB-AF17F2B9008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778191" y="4721290"/>
            <a:ext cx="429209" cy="928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BAE55F-1313-B4B2-72BC-35ABB72CA227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2778191" y="3732245"/>
            <a:ext cx="429209" cy="1978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8A217F-079D-5FD4-EE3F-F89DD0299FE2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778191" y="2740868"/>
            <a:ext cx="429209" cy="2969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B2A2C8-48C1-6AA1-B7DA-B3AE44D21B2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10547" y="1980417"/>
            <a:ext cx="496853" cy="1751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6C0335-F915-2E87-5C5D-1B1A9A57B6CF}"/>
              </a:ext>
            </a:extLst>
          </p:cNvPr>
          <p:cNvCxnSpPr>
            <a:cxnSpLocks/>
          </p:cNvCxnSpPr>
          <p:nvPr/>
        </p:nvCxnSpPr>
        <p:spPr>
          <a:xfrm>
            <a:off x="2704718" y="1964093"/>
            <a:ext cx="468860" cy="277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49C78A-79D6-C09C-FA23-CED9F42602D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92576" y="2768868"/>
            <a:ext cx="414824" cy="96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A9BB52-CF3F-F2E0-D9E5-F655E72DF5D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3139" y="2807355"/>
            <a:ext cx="434261" cy="191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E28335-8F26-14AE-277D-3A748AB8E5E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782274" y="3732245"/>
            <a:ext cx="425126" cy="97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9A37CD-CCB6-1C29-F0F5-CD3D7EBFD394}"/>
              </a:ext>
            </a:extLst>
          </p:cNvPr>
          <p:cNvCxnSpPr>
            <a:cxnSpLocks/>
          </p:cNvCxnSpPr>
          <p:nvPr/>
        </p:nvCxnSpPr>
        <p:spPr>
          <a:xfrm flipV="1">
            <a:off x="2782274" y="2752530"/>
            <a:ext cx="425126" cy="970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3AC7D7-ECBC-6A9A-D863-9043CB2627B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73139" y="3706588"/>
            <a:ext cx="434261" cy="101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60428-ED0F-F1B9-48B2-0002488F858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972510" y="2743200"/>
            <a:ext cx="429209" cy="97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FDCDCC-C1A7-40A2-170D-984EE3DAEF8A}"/>
              </a:ext>
            </a:extLst>
          </p:cNvPr>
          <p:cNvCxnSpPr>
            <a:cxnSpLocks/>
          </p:cNvCxnSpPr>
          <p:nvPr/>
        </p:nvCxnSpPr>
        <p:spPr>
          <a:xfrm flipV="1">
            <a:off x="3961824" y="3722915"/>
            <a:ext cx="429209" cy="928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66B07E-E891-F31A-57BC-36544A1F01E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969984" y="3732245"/>
            <a:ext cx="431735" cy="3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1E0DF3-90F9-30DA-355C-E5ED2E886055}"/>
              </a:ext>
            </a:extLst>
          </p:cNvPr>
          <p:cNvCxnSpPr>
            <a:cxnSpLocks/>
          </p:cNvCxnSpPr>
          <p:nvPr/>
        </p:nvCxnSpPr>
        <p:spPr>
          <a:xfrm>
            <a:off x="5166829" y="3749746"/>
            <a:ext cx="43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47CFBE-EBC4-09BC-D820-586B3CD63D49}"/>
              </a:ext>
            </a:extLst>
          </p:cNvPr>
          <p:cNvSpPr txBox="1"/>
          <p:nvPr/>
        </p:nvSpPr>
        <p:spPr>
          <a:xfrm>
            <a:off x="5697121" y="357965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7AAD3B-0DF2-496B-78AF-66AFADD11BDC}"/>
              </a:ext>
            </a:extLst>
          </p:cNvPr>
          <p:cNvSpPr txBox="1"/>
          <p:nvPr/>
        </p:nvSpPr>
        <p:spPr>
          <a:xfrm>
            <a:off x="1967473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0D4A45-FC10-BFDF-2104-AD08832470F0}"/>
              </a:ext>
            </a:extLst>
          </p:cNvPr>
          <p:cNvSpPr txBox="1"/>
          <p:nvPr/>
        </p:nvSpPr>
        <p:spPr>
          <a:xfrm>
            <a:off x="3173578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29A843-43E9-F646-9038-8C617F487043}"/>
              </a:ext>
            </a:extLst>
          </p:cNvPr>
          <p:cNvSpPr txBox="1"/>
          <p:nvPr/>
        </p:nvSpPr>
        <p:spPr>
          <a:xfrm>
            <a:off x="4356464" y="80670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 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FFEF6E7-BD14-A5F5-E67C-09E7188C0ED6}"/>
              </a:ext>
            </a:extLst>
          </p:cNvPr>
          <p:cNvSpPr/>
          <p:nvPr/>
        </p:nvSpPr>
        <p:spPr>
          <a:xfrm>
            <a:off x="8094696" y="2407303"/>
            <a:ext cx="2290276" cy="2290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Af</a:t>
            </a:r>
            <a:r>
              <a:rPr lang="en-GB" dirty="0">
                <a:solidFill>
                  <a:schemeClr val="tx1"/>
                </a:solidFill>
              </a:rPr>
              <a:t> (W</a:t>
            </a:r>
            <a:r>
              <a:rPr lang="en-GB" sz="1100" dirty="0">
                <a:solidFill>
                  <a:schemeClr val="tx1"/>
                </a:solidFill>
              </a:rPr>
              <a:t>1 </a:t>
            </a:r>
            <a:r>
              <a:rPr lang="en-GB" dirty="0">
                <a:solidFill>
                  <a:schemeClr val="tx1"/>
                </a:solidFill>
              </a:rPr>
              <a:t>∙X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B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E2C90-2922-28EB-8E30-EAE1564BC9E8}"/>
              </a:ext>
            </a:extLst>
          </p:cNvPr>
          <p:cNvSpPr txBox="1"/>
          <p:nvPr/>
        </p:nvSpPr>
        <p:spPr>
          <a:xfrm>
            <a:off x="7304938" y="1186934"/>
            <a:ext cx="566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node (neuron) is composed of a Weight multiplied by</a:t>
            </a:r>
          </a:p>
        </p:txBody>
      </p:sp>
    </p:spTree>
    <p:extLst>
      <p:ext uri="{BB962C8B-B14F-4D97-AF65-F5344CB8AC3E}">
        <p14:creationId xmlns:p14="http://schemas.microsoft.com/office/powerpoint/2010/main" val="401935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C9EF59-A18B-5451-7144-D73492A8D51D}"/>
              </a:ext>
            </a:extLst>
          </p:cNvPr>
          <p:cNvSpPr/>
          <p:nvPr/>
        </p:nvSpPr>
        <p:spPr>
          <a:xfrm>
            <a:off x="2603242" y="1961761"/>
            <a:ext cx="1779812" cy="1779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∙A + B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5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17DE6D5-031A-F6B7-7FBE-A25FB5737A9B}"/>
              </a:ext>
            </a:extLst>
          </p:cNvPr>
          <p:cNvSpPr/>
          <p:nvPr/>
        </p:nvSpPr>
        <p:spPr>
          <a:xfrm>
            <a:off x="5103638" y="308272"/>
            <a:ext cx="1311653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&lt; 98.4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B67A2E-0F05-E2AE-E22A-D826E0EE5944}"/>
              </a:ext>
            </a:extLst>
          </p:cNvPr>
          <p:cNvCxnSpPr>
            <a:cxnSpLocks/>
          </p:cNvCxnSpPr>
          <p:nvPr/>
        </p:nvCxnSpPr>
        <p:spPr>
          <a:xfrm flipH="1">
            <a:off x="4821042" y="871097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78D2A-B649-B6BD-A0F6-7822F12C1685}"/>
              </a:ext>
            </a:extLst>
          </p:cNvPr>
          <p:cNvCxnSpPr>
            <a:cxnSpLocks/>
          </p:cNvCxnSpPr>
          <p:nvPr/>
        </p:nvCxnSpPr>
        <p:spPr>
          <a:xfrm>
            <a:off x="6494715" y="835151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B7FAE0-A894-A158-A0C9-E2A4E79E736A}"/>
              </a:ext>
            </a:extLst>
          </p:cNvPr>
          <p:cNvSpPr txBox="1"/>
          <p:nvPr/>
        </p:nvSpPr>
        <p:spPr>
          <a:xfrm>
            <a:off x="6595625" y="83515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2FB2B-8BB8-3A88-DFA5-5BC489A8EDEA}"/>
              </a:ext>
            </a:extLst>
          </p:cNvPr>
          <p:cNvSpPr txBox="1"/>
          <p:nvPr/>
        </p:nvSpPr>
        <p:spPr>
          <a:xfrm>
            <a:off x="4688293" y="888349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B1C3E-2734-2E08-07B4-A6959B0C4CE1}"/>
              </a:ext>
            </a:extLst>
          </p:cNvPr>
          <p:cNvSpPr/>
          <p:nvPr/>
        </p:nvSpPr>
        <p:spPr>
          <a:xfrm>
            <a:off x="6480587" y="1376441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94.6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1AADD1-605A-9F4E-3CAB-1481AEBA328D}"/>
              </a:ext>
            </a:extLst>
          </p:cNvPr>
          <p:cNvSpPr/>
          <p:nvPr/>
        </p:nvSpPr>
        <p:spPr>
          <a:xfrm>
            <a:off x="4039778" y="1320936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0.29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E4B4C1-B11B-D810-989B-BE89F7874DA0}"/>
              </a:ext>
            </a:extLst>
          </p:cNvPr>
          <p:cNvCxnSpPr>
            <a:cxnSpLocks/>
          </p:cNvCxnSpPr>
          <p:nvPr/>
        </p:nvCxnSpPr>
        <p:spPr>
          <a:xfrm flipH="1">
            <a:off x="4074479" y="1879738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8C7B8-99AF-32F8-16B8-19682EFC5ACD}"/>
              </a:ext>
            </a:extLst>
          </p:cNvPr>
          <p:cNvCxnSpPr>
            <a:cxnSpLocks/>
          </p:cNvCxnSpPr>
          <p:nvPr/>
        </p:nvCxnSpPr>
        <p:spPr>
          <a:xfrm>
            <a:off x="5029678" y="1885945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9970E8-9981-571A-7000-3E15C5018E8C}"/>
              </a:ext>
            </a:extLst>
          </p:cNvPr>
          <p:cNvSpPr txBox="1"/>
          <p:nvPr/>
        </p:nvSpPr>
        <p:spPr>
          <a:xfrm>
            <a:off x="5130588" y="188594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02C5AA-355E-C3CA-3F21-8FC02AFFFF48}"/>
              </a:ext>
            </a:extLst>
          </p:cNvPr>
          <p:cNvSpPr txBox="1"/>
          <p:nvPr/>
        </p:nvSpPr>
        <p:spPr>
          <a:xfrm>
            <a:off x="3941730" y="189699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pic>
        <p:nvPicPr>
          <p:cNvPr id="19" name="Graphic 18" descr="Leaf outline">
            <a:extLst>
              <a:ext uri="{FF2B5EF4-FFF2-40B4-BE49-F238E27FC236}">
                <a16:creationId xmlns:a16="http://schemas.microsoft.com/office/drawing/2014/main" id="{19F41854-103C-D1CA-D67D-C9AAD352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874" y="2220244"/>
            <a:ext cx="677174" cy="6771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D5D7EB-765F-7426-1472-CFEABD9D3CAA}"/>
              </a:ext>
            </a:extLst>
          </p:cNvPr>
          <p:cNvSpPr txBox="1"/>
          <p:nvPr/>
        </p:nvSpPr>
        <p:spPr>
          <a:xfrm>
            <a:off x="5233044" y="232214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-0.043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C69704-FF53-84CD-AD4F-6268A84BE5CA}"/>
              </a:ext>
            </a:extLst>
          </p:cNvPr>
          <p:cNvSpPr/>
          <p:nvPr/>
        </p:nvSpPr>
        <p:spPr>
          <a:xfrm>
            <a:off x="3318850" y="229855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FTSE 100 </a:t>
            </a:r>
            <a:r>
              <a:rPr lang="en-GB" sz="1050" dirty="0" err="1">
                <a:solidFill>
                  <a:schemeClr val="tx1"/>
                </a:solidFill>
              </a:rPr>
              <a:t>StDev</a:t>
            </a:r>
            <a:endParaRPr lang="en-GB" sz="1050" dirty="0">
              <a:solidFill>
                <a:schemeClr val="tx1"/>
              </a:solidFill>
            </a:endParaRP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0.503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B2B1C8-4EEC-244F-BAAD-40C7345355C2}"/>
              </a:ext>
            </a:extLst>
          </p:cNvPr>
          <p:cNvCxnSpPr>
            <a:cxnSpLocks/>
          </p:cNvCxnSpPr>
          <p:nvPr/>
        </p:nvCxnSpPr>
        <p:spPr>
          <a:xfrm flipH="1">
            <a:off x="3354965" y="2952550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AEB2F0-3E2F-E703-EBF5-8CE1A1841541}"/>
              </a:ext>
            </a:extLst>
          </p:cNvPr>
          <p:cNvCxnSpPr>
            <a:cxnSpLocks/>
          </p:cNvCxnSpPr>
          <p:nvPr/>
        </p:nvCxnSpPr>
        <p:spPr>
          <a:xfrm>
            <a:off x="4131467" y="2957059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D05B57-214A-EBEC-4812-1DB0C7AB1E71}"/>
              </a:ext>
            </a:extLst>
          </p:cNvPr>
          <p:cNvSpPr txBox="1"/>
          <p:nvPr/>
        </p:nvSpPr>
        <p:spPr>
          <a:xfrm>
            <a:off x="4232377" y="2957059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889E7C-8297-8CD6-0E90-741B45C871FB}"/>
              </a:ext>
            </a:extLst>
          </p:cNvPr>
          <p:cNvSpPr txBox="1"/>
          <p:nvPr/>
        </p:nvSpPr>
        <p:spPr>
          <a:xfrm>
            <a:off x="3222216" y="296980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D11621-5C8E-709E-EDA9-828DEAA7F574}"/>
              </a:ext>
            </a:extLst>
          </p:cNvPr>
          <p:cNvCxnSpPr>
            <a:cxnSpLocks/>
          </p:cNvCxnSpPr>
          <p:nvPr/>
        </p:nvCxnSpPr>
        <p:spPr>
          <a:xfrm flipH="1">
            <a:off x="4212356" y="3971357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28A385-DC76-6D7F-5D30-55A2627E7E81}"/>
              </a:ext>
            </a:extLst>
          </p:cNvPr>
          <p:cNvCxnSpPr>
            <a:cxnSpLocks/>
          </p:cNvCxnSpPr>
          <p:nvPr/>
        </p:nvCxnSpPr>
        <p:spPr>
          <a:xfrm>
            <a:off x="4909940" y="3988609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BAF046-9EC2-26D3-27D9-25C6A2341BD2}"/>
              </a:ext>
            </a:extLst>
          </p:cNvPr>
          <p:cNvSpPr txBox="1"/>
          <p:nvPr/>
        </p:nvSpPr>
        <p:spPr>
          <a:xfrm>
            <a:off x="5010850" y="3988609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55CAEF-058C-9F31-A24D-76CF56A66213}"/>
              </a:ext>
            </a:extLst>
          </p:cNvPr>
          <p:cNvSpPr txBox="1"/>
          <p:nvPr/>
        </p:nvSpPr>
        <p:spPr>
          <a:xfrm>
            <a:off x="4079607" y="3988609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C94022-CEA2-D75B-F5F1-5B7BA57212DE}"/>
              </a:ext>
            </a:extLst>
          </p:cNvPr>
          <p:cNvSpPr/>
          <p:nvPr/>
        </p:nvSpPr>
        <p:spPr>
          <a:xfrm>
            <a:off x="3784054" y="3413689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0.54</a:t>
            </a:r>
          </a:p>
        </p:txBody>
      </p:sp>
      <p:pic>
        <p:nvPicPr>
          <p:cNvPr id="35" name="Graphic 34" descr="Leaf outline">
            <a:extLst>
              <a:ext uri="{FF2B5EF4-FFF2-40B4-BE49-F238E27FC236}">
                <a16:creationId xmlns:a16="http://schemas.microsoft.com/office/drawing/2014/main" id="{5DBC056B-0558-A360-C7D8-D77065177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275" y="4300246"/>
            <a:ext cx="677174" cy="6771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0E11403-78D9-9FDF-4968-6F137DE68F09}"/>
              </a:ext>
            </a:extLst>
          </p:cNvPr>
          <p:cNvSpPr txBox="1"/>
          <p:nvPr/>
        </p:nvSpPr>
        <p:spPr>
          <a:xfrm>
            <a:off x="5157401" y="439261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0.2017</a:t>
            </a:r>
          </a:p>
        </p:txBody>
      </p:sp>
      <p:pic>
        <p:nvPicPr>
          <p:cNvPr id="37" name="Graphic 36" descr="Leaf outline">
            <a:extLst>
              <a:ext uri="{FF2B5EF4-FFF2-40B4-BE49-F238E27FC236}">
                <a16:creationId xmlns:a16="http://schemas.microsoft.com/office/drawing/2014/main" id="{0018C4C5-E00B-CFCE-DB5A-18B6063C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5415" y="4289201"/>
            <a:ext cx="677174" cy="6771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2825787-3133-5DCD-B06B-4FC4CF12B104}"/>
              </a:ext>
            </a:extLst>
          </p:cNvPr>
          <p:cNvSpPr txBox="1"/>
          <p:nvPr/>
        </p:nvSpPr>
        <p:spPr>
          <a:xfrm>
            <a:off x="3871541" y="4381567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0.0045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6A4700-92F2-43AD-3639-B608682F94D2}"/>
              </a:ext>
            </a:extLst>
          </p:cNvPr>
          <p:cNvSpPr/>
          <p:nvPr/>
        </p:nvSpPr>
        <p:spPr>
          <a:xfrm>
            <a:off x="2156290" y="3392038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FTSE 100 </a:t>
            </a:r>
            <a:r>
              <a:rPr lang="en-GB" sz="1050" dirty="0" err="1">
                <a:solidFill>
                  <a:schemeClr val="tx1"/>
                </a:solidFill>
              </a:rPr>
              <a:t>StDev</a:t>
            </a:r>
            <a:endParaRPr lang="en-GB" sz="1050" dirty="0">
              <a:solidFill>
                <a:schemeClr val="tx1"/>
              </a:solidFill>
            </a:endParaRP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0.528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2D2E6A-A888-6877-6B2C-DFCF84DD40DA}"/>
              </a:ext>
            </a:extLst>
          </p:cNvPr>
          <p:cNvCxnSpPr>
            <a:cxnSpLocks/>
          </p:cNvCxnSpPr>
          <p:nvPr/>
        </p:nvCxnSpPr>
        <p:spPr>
          <a:xfrm flipH="1">
            <a:off x="2339053" y="3972181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E10AEB-5399-5CFB-D187-8A9F90B0180B}"/>
              </a:ext>
            </a:extLst>
          </p:cNvPr>
          <p:cNvCxnSpPr>
            <a:cxnSpLocks/>
          </p:cNvCxnSpPr>
          <p:nvPr/>
        </p:nvCxnSpPr>
        <p:spPr>
          <a:xfrm>
            <a:off x="2923997" y="3982288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447074-E802-1E32-6062-AC1B6F6E9C74}"/>
              </a:ext>
            </a:extLst>
          </p:cNvPr>
          <p:cNvSpPr txBox="1"/>
          <p:nvPr/>
        </p:nvSpPr>
        <p:spPr>
          <a:xfrm>
            <a:off x="3024907" y="3982288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01C79C-DA38-5BE7-0A26-C0F331F8BBD1}"/>
              </a:ext>
            </a:extLst>
          </p:cNvPr>
          <p:cNvSpPr txBox="1"/>
          <p:nvPr/>
        </p:nvSpPr>
        <p:spPr>
          <a:xfrm>
            <a:off x="2206304" y="3989433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pic>
        <p:nvPicPr>
          <p:cNvPr id="45" name="Graphic 44" descr="Leaf outline">
            <a:extLst>
              <a:ext uri="{FF2B5EF4-FFF2-40B4-BE49-F238E27FC236}">
                <a16:creationId xmlns:a16="http://schemas.microsoft.com/office/drawing/2014/main" id="{5AA43708-314C-5BFD-275B-8B1FFBF78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378" y="4297667"/>
            <a:ext cx="677174" cy="67717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85B2997-ACE4-80AF-EE5C-8E0B5FEFBCC3}"/>
              </a:ext>
            </a:extLst>
          </p:cNvPr>
          <p:cNvSpPr txBox="1"/>
          <p:nvPr/>
        </p:nvSpPr>
        <p:spPr>
          <a:xfrm>
            <a:off x="3115252" y="4390033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-0.0107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8B6095-5446-D6BF-FBD6-506944537BD7}"/>
              </a:ext>
            </a:extLst>
          </p:cNvPr>
          <p:cNvSpPr/>
          <p:nvPr/>
        </p:nvSpPr>
        <p:spPr>
          <a:xfrm>
            <a:off x="1465189" y="4415474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0.53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3191C6-8EA6-FAD7-003C-C88712BCB796}"/>
              </a:ext>
            </a:extLst>
          </p:cNvPr>
          <p:cNvCxnSpPr>
            <a:cxnSpLocks/>
          </p:cNvCxnSpPr>
          <p:nvPr/>
        </p:nvCxnSpPr>
        <p:spPr>
          <a:xfrm flipH="1">
            <a:off x="1738880" y="4948090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14DDE5-4AEE-BFD2-C826-2CA13D9259B2}"/>
              </a:ext>
            </a:extLst>
          </p:cNvPr>
          <p:cNvCxnSpPr>
            <a:cxnSpLocks/>
          </p:cNvCxnSpPr>
          <p:nvPr/>
        </p:nvCxnSpPr>
        <p:spPr>
          <a:xfrm>
            <a:off x="2323824" y="4958197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2BF5DA0-1F23-0067-33E9-F6BB21D8D34B}"/>
              </a:ext>
            </a:extLst>
          </p:cNvPr>
          <p:cNvSpPr txBox="1"/>
          <p:nvPr/>
        </p:nvSpPr>
        <p:spPr>
          <a:xfrm>
            <a:off x="2424734" y="495819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C58C84-9B64-DFD5-3243-99369814399C}"/>
              </a:ext>
            </a:extLst>
          </p:cNvPr>
          <p:cNvSpPr txBox="1"/>
          <p:nvPr/>
        </p:nvSpPr>
        <p:spPr>
          <a:xfrm>
            <a:off x="1606131" y="496534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BEBCE8-2BF8-FAAC-581F-92C33DB87FA1}"/>
              </a:ext>
            </a:extLst>
          </p:cNvPr>
          <p:cNvSpPr/>
          <p:nvPr/>
        </p:nvSpPr>
        <p:spPr>
          <a:xfrm>
            <a:off x="2463670" y="5353386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0.36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2771C1-7F12-DE46-03AD-C578E81EDD3B}"/>
              </a:ext>
            </a:extLst>
          </p:cNvPr>
          <p:cNvCxnSpPr>
            <a:cxnSpLocks/>
          </p:cNvCxnSpPr>
          <p:nvPr/>
        </p:nvCxnSpPr>
        <p:spPr>
          <a:xfrm flipH="1">
            <a:off x="2613095" y="5873973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317C15-C79D-D539-A1ED-BB9F338985DC}"/>
              </a:ext>
            </a:extLst>
          </p:cNvPr>
          <p:cNvCxnSpPr>
            <a:cxnSpLocks/>
          </p:cNvCxnSpPr>
          <p:nvPr/>
        </p:nvCxnSpPr>
        <p:spPr>
          <a:xfrm>
            <a:off x="3310679" y="5891225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817D29-99F9-A2C0-8573-89981DD082BD}"/>
              </a:ext>
            </a:extLst>
          </p:cNvPr>
          <p:cNvSpPr txBox="1"/>
          <p:nvPr/>
        </p:nvSpPr>
        <p:spPr>
          <a:xfrm>
            <a:off x="3411589" y="589122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B0174A-CCAC-42F7-660B-5CBA4B780773}"/>
              </a:ext>
            </a:extLst>
          </p:cNvPr>
          <p:cNvSpPr txBox="1"/>
          <p:nvPr/>
        </p:nvSpPr>
        <p:spPr>
          <a:xfrm>
            <a:off x="2480346" y="589122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pic>
        <p:nvPicPr>
          <p:cNvPr id="59" name="Graphic 58" descr="Leaf outline">
            <a:extLst>
              <a:ext uri="{FF2B5EF4-FFF2-40B4-BE49-F238E27FC236}">
                <a16:creationId xmlns:a16="http://schemas.microsoft.com/office/drawing/2014/main" id="{363FAAC8-7EFB-C14E-F08D-69DB2586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2014" y="6202862"/>
            <a:ext cx="677174" cy="67717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1139FED-663B-2901-D1BE-32AA6AF6E39D}"/>
              </a:ext>
            </a:extLst>
          </p:cNvPr>
          <p:cNvSpPr txBox="1"/>
          <p:nvPr/>
        </p:nvSpPr>
        <p:spPr>
          <a:xfrm>
            <a:off x="3558140" y="629522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0.0396</a:t>
            </a:r>
          </a:p>
        </p:txBody>
      </p:sp>
      <p:pic>
        <p:nvPicPr>
          <p:cNvPr id="61" name="Graphic 60" descr="Leaf outline">
            <a:extLst>
              <a:ext uri="{FF2B5EF4-FFF2-40B4-BE49-F238E27FC236}">
                <a16:creationId xmlns:a16="http://schemas.microsoft.com/office/drawing/2014/main" id="{F88CB53A-5EAF-5CED-D35C-CAD09AFC5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6154" y="6191817"/>
            <a:ext cx="677174" cy="67717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A58C283-65D3-504D-B196-95E139B0EECE}"/>
              </a:ext>
            </a:extLst>
          </p:cNvPr>
          <p:cNvSpPr txBox="1"/>
          <p:nvPr/>
        </p:nvSpPr>
        <p:spPr>
          <a:xfrm>
            <a:off x="2272280" y="628418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0.1019</a:t>
            </a:r>
          </a:p>
        </p:txBody>
      </p:sp>
      <p:pic>
        <p:nvPicPr>
          <p:cNvPr id="64" name="Graphic 63" descr="Leaf outline">
            <a:extLst>
              <a:ext uri="{FF2B5EF4-FFF2-40B4-BE49-F238E27FC236}">
                <a16:creationId xmlns:a16="http://schemas.microsoft.com/office/drawing/2014/main" id="{E7CBF1FB-F095-EBC5-B6FD-FAFBBD2D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6646" y="5341896"/>
            <a:ext cx="677174" cy="67717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E9F4B63-A3F9-F634-3067-3E6E07F87B16}"/>
              </a:ext>
            </a:extLst>
          </p:cNvPr>
          <p:cNvSpPr txBox="1"/>
          <p:nvPr/>
        </p:nvSpPr>
        <p:spPr>
          <a:xfrm>
            <a:off x="1392772" y="543426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0.023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88B961-4247-F88B-AF33-F71BB48FC57E}"/>
              </a:ext>
            </a:extLst>
          </p:cNvPr>
          <p:cNvCxnSpPr>
            <a:cxnSpLocks/>
          </p:cNvCxnSpPr>
          <p:nvPr/>
        </p:nvCxnSpPr>
        <p:spPr>
          <a:xfrm>
            <a:off x="7637909" y="1896990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EDBC2C-9ED4-3ABD-8D7B-0C4F658628C2}"/>
              </a:ext>
            </a:extLst>
          </p:cNvPr>
          <p:cNvSpPr txBox="1"/>
          <p:nvPr/>
        </p:nvSpPr>
        <p:spPr>
          <a:xfrm>
            <a:off x="7738819" y="1896990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7A69BFA-AD92-F586-92E3-1937C32F96F1}"/>
              </a:ext>
            </a:extLst>
          </p:cNvPr>
          <p:cNvSpPr/>
          <p:nvPr/>
        </p:nvSpPr>
        <p:spPr>
          <a:xfrm>
            <a:off x="7639279" y="229855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44.8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0B555F-EB99-C18C-4949-CCD3EB23427A}"/>
              </a:ext>
            </a:extLst>
          </p:cNvPr>
          <p:cNvCxnSpPr>
            <a:cxnSpLocks/>
          </p:cNvCxnSpPr>
          <p:nvPr/>
        </p:nvCxnSpPr>
        <p:spPr>
          <a:xfrm>
            <a:off x="8768164" y="2904543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DC124B2-C3C2-9227-2EF6-DB8C643BDCDD}"/>
              </a:ext>
            </a:extLst>
          </p:cNvPr>
          <p:cNvSpPr txBox="1"/>
          <p:nvPr/>
        </p:nvSpPr>
        <p:spPr>
          <a:xfrm>
            <a:off x="8869074" y="2904543"/>
            <a:ext cx="369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65268D9-739B-7358-27F7-95EA5AB84EAF}"/>
              </a:ext>
            </a:extLst>
          </p:cNvPr>
          <p:cNvSpPr/>
          <p:nvPr/>
        </p:nvSpPr>
        <p:spPr>
          <a:xfrm>
            <a:off x="9013919" y="3348696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Time to Maturity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40.02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DB6CBF-469B-5D0F-8BE5-6C97826FAFA9}"/>
              </a:ext>
            </a:extLst>
          </p:cNvPr>
          <p:cNvCxnSpPr>
            <a:cxnSpLocks/>
          </p:cNvCxnSpPr>
          <p:nvPr/>
        </p:nvCxnSpPr>
        <p:spPr>
          <a:xfrm flipH="1">
            <a:off x="6757801" y="1951361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F6B7413-E04D-15A1-AB5D-F6BC864A49D4}"/>
              </a:ext>
            </a:extLst>
          </p:cNvPr>
          <p:cNvSpPr txBox="1"/>
          <p:nvPr/>
        </p:nvSpPr>
        <p:spPr>
          <a:xfrm>
            <a:off x="6621962" y="1947313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BF8AF6B-6189-8BA6-A264-A41E33D0A4C2}"/>
              </a:ext>
            </a:extLst>
          </p:cNvPr>
          <p:cNvSpPr/>
          <p:nvPr/>
        </p:nvSpPr>
        <p:spPr>
          <a:xfrm>
            <a:off x="5949102" y="229855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VIX CLOSE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25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E119494-2535-A5E1-7CDE-FBB362C04605}"/>
              </a:ext>
            </a:extLst>
          </p:cNvPr>
          <p:cNvCxnSpPr>
            <a:cxnSpLocks/>
          </p:cNvCxnSpPr>
          <p:nvPr/>
        </p:nvCxnSpPr>
        <p:spPr>
          <a:xfrm>
            <a:off x="6683388" y="2933905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412CD7-8A12-F8DD-34B3-F543D20DFA35}"/>
              </a:ext>
            </a:extLst>
          </p:cNvPr>
          <p:cNvSpPr txBox="1"/>
          <p:nvPr/>
        </p:nvSpPr>
        <p:spPr>
          <a:xfrm>
            <a:off x="6784298" y="293390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5E99A0-E55E-387A-D2F6-278CA4B3751F}"/>
              </a:ext>
            </a:extLst>
          </p:cNvPr>
          <p:cNvCxnSpPr>
            <a:cxnSpLocks/>
          </p:cNvCxnSpPr>
          <p:nvPr/>
        </p:nvCxnSpPr>
        <p:spPr>
          <a:xfrm flipH="1">
            <a:off x="6231839" y="2922359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926E81-EF92-FAAA-592E-7AEADC2DB31E}"/>
              </a:ext>
            </a:extLst>
          </p:cNvPr>
          <p:cNvSpPr txBox="1"/>
          <p:nvPr/>
        </p:nvSpPr>
        <p:spPr>
          <a:xfrm>
            <a:off x="6096000" y="2918311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40E2C3-2409-B9B1-B74C-7DC55F3EC574}"/>
              </a:ext>
            </a:extLst>
          </p:cNvPr>
          <p:cNvSpPr/>
          <p:nvPr/>
        </p:nvSpPr>
        <p:spPr>
          <a:xfrm>
            <a:off x="6872319" y="3373679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1Y Gov Yield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1.057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B212C11-7EC5-D913-01C1-22A3218B29E6}"/>
              </a:ext>
            </a:extLst>
          </p:cNvPr>
          <p:cNvSpPr/>
          <p:nvPr/>
        </p:nvSpPr>
        <p:spPr>
          <a:xfrm>
            <a:off x="5411818" y="3399277"/>
            <a:ext cx="1345720" cy="520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FTSE 100 </a:t>
            </a:r>
            <a:r>
              <a:rPr lang="en-GB" sz="1050" dirty="0" err="1">
                <a:solidFill>
                  <a:schemeClr val="tx1"/>
                </a:solidFill>
              </a:rPr>
              <a:t>StDev</a:t>
            </a:r>
            <a:endParaRPr lang="en-GB" sz="1050" dirty="0">
              <a:solidFill>
                <a:schemeClr val="tx1"/>
              </a:solidFill>
            </a:endParaRP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&lt; 0.95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A4A177-B19E-BAA5-CDE7-A359A60089C5}"/>
              </a:ext>
            </a:extLst>
          </p:cNvPr>
          <p:cNvCxnSpPr>
            <a:cxnSpLocks/>
          </p:cNvCxnSpPr>
          <p:nvPr/>
        </p:nvCxnSpPr>
        <p:spPr>
          <a:xfrm>
            <a:off x="6413171" y="4006334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7E956FA-DBF9-DBA0-1930-A7EB50FDC01E}"/>
              </a:ext>
            </a:extLst>
          </p:cNvPr>
          <p:cNvSpPr txBox="1"/>
          <p:nvPr/>
        </p:nvSpPr>
        <p:spPr>
          <a:xfrm>
            <a:off x="6514081" y="400633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5B3C8E0-AE08-D7C6-8483-8CB061F42CD5}"/>
              </a:ext>
            </a:extLst>
          </p:cNvPr>
          <p:cNvCxnSpPr>
            <a:cxnSpLocks/>
          </p:cNvCxnSpPr>
          <p:nvPr/>
        </p:nvCxnSpPr>
        <p:spPr>
          <a:xfrm flipH="1">
            <a:off x="5935744" y="4012040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4DF994B-F25F-0AC4-5733-1796F62B6C57}"/>
              </a:ext>
            </a:extLst>
          </p:cNvPr>
          <p:cNvSpPr txBox="1"/>
          <p:nvPr/>
        </p:nvSpPr>
        <p:spPr>
          <a:xfrm>
            <a:off x="5799905" y="400799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EA46CE-0E17-D5B8-64CB-0F6437085B23}"/>
              </a:ext>
            </a:extLst>
          </p:cNvPr>
          <p:cNvSpPr txBox="1"/>
          <p:nvPr/>
        </p:nvSpPr>
        <p:spPr>
          <a:xfrm flipV="1">
            <a:off x="5729531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622445-B1B8-CC8C-3DFE-84E7FA624984}"/>
              </a:ext>
            </a:extLst>
          </p:cNvPr>
          <p:cNvSpPr txBox="1"/>
          <p:nvPr/>
        </p:nvSpPr>
        <p:spPr>
          <a:xfrm flipV="1">
            <a:off x="6671334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8345C9-A477-6840-94C0-2D6CFFF12A8D}"/>
              </a:ext>
            </a:extLst>
          </p:cNvPr>
          <p:cNvCxnSpPr>
            <a:cxnSpLocks/>
          </p:cNvCxnSpPr>
          <p:nvPr/>
        </p:nvCxnSpPr>
        <p:spPr>
          <a:xfrm flipH="1">
            <a:off x="8097056" y="2909044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8015F45-5FBA-9424-684A-DA3F6ECC3741}"/>
              </a:ext>
            </a:extLst>
          </p:cNvPr>
          <p:cNvSpPr txBox="1"/>
          <p:nvPr/>
        </p:nvSpPr>
        <p:spPr>
          <a:xfrm>
            <a:off x="7961217" y="2904996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D21674-AD1B-B110-2584-263B69D9F01A}"/>
              </a:ext>
            </a:extLst>
          </p:cNvPr>
          <p:cNvCxnSpPr>
            <a:cxnSpLocks/>
          </p:cNvCxnSpPr>
          <p:nvPr/>
        </p:nvCxnSpPr>
        <p:spPr>
          <a:xfrm>
            <a:off x="7857294" y="3996241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B82343A-B22A-519F-92CD-FA7560204523}"/>
              </a:ext>
            </a:extLst>
          </p:cNvPr>
          <p:cNvSpPr txBox="1"/>
          <p:nvPr/>
        </p:nvSpPr>
        <p:spPr>
          <a:xfrm>
            <a:off x="7958204" y="399624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1D48FD5-5975-01AB-C2C2-DD007BB71097}"/>
              </a:ext>
            </a:extLst>
          </p:cNvPr>
          <p:cNvCxnSpPr>
            <a:cxnSpLocks/>
          </p:cNvCxnSpPr>
          <p:nvPr/>
        </p:nvCxnSpPr>
        <p:spPr>
          <a:xfrm flipH="1">
            <a:off x="7362615" y="3984695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5E2B1A-FE59-0B93-11A4-0F36B7815CD5}"/>
              </a:ext>
            </a:extLst>
          </p:cNvPr>
          <p:cNvSpPr txBox="1"/>
          <p:nvPr/>
        </p:nvSpPr>
        <p:spPr>
          <a:xfrm>
            <a:off x="7226776" y="3980647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C7C931-C89A-6F1C-99BA-28EB7196E2D9}"/>
              </a:ext>
            </a:extLst>
          </p:cNvPr>
          <p:cNvSpPr txBox="1"/>
          <p:nvPr/>
        </p:nvSpPr>
        <p:spPr>
          <a:xfrm flipV="1">
            <a:off x="8147788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FA5DBE-26C4-B2FC-1859-2BBA9CE0DB52}"/>
              </a:ext>
            </a:extLst>
          </p:cNvPr>
          <p:cNvSpPr txBox="1"/>
          <p:nvPr/>
        </p:nvSpPr>
        <p:spPr>
          <a:xfrm flipV="1">
            <a:off x="7151652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769F13-9357-DA7D-A280-CB5A2FF340DB}"/>
              </a:ext>
            </a:extLst>
          </p:cNvPr>
          <p:cNvSpPr txBox="1"/>
          <p:nvPr/>
        </p:nvSpPr>
        <p:spPr>
          <a:xfrm flipV="1">
            <a:off x="8071290" y="3236201"/>
            <a:ext cx="17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429DFA-2C64-1289-DE39-D6C8CE9A196D}"/>
              </a:ext>
            </a:extLst>
          </p:cNvPr>
          <p:cNvCxnSpPr>
            <a:cxnSpLocks/>
          </p:cNvCxnSpPr>
          <p:nvPr/>
        </p:nvCxnSpPr>
        <p:spPr>
          <a:xfrm>
            <a:off x="9833058" y="3978394"/>
            <a:ext cx="387396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3377B8F-F389-FC59-DC41-EC9D68EFACE8}"/>
              </a:ext>
            </a:extLst>
          </p:cNvPr>
          <p:cNvSpPr txBox="1"/>
          <p:nvPr/>
        </p:nvSpPr>
        <p:spPr>
          <a:xfrm>
            <a:off x="9933968" y="397839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YES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01DCAE-2401-B87C-B1D1-F03074DC33DF}"/>
              </a:ext>
            </a:extLst>
          </p:cNvPr>
          <p:cNvCxnSpPr>
            <a:cxnSpLocks/>
          </p:cNvCxnSpPr>
          <p:nvPr/>
        </p:nvCxnSpPr>
        <p:spPr>
          <a:xfrm flipH="1">
            <a:off x="9381509" y="3966848"/>
            <a:ext cx="294090" cy="383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6BEDDFF-D919-7A5A-D131-851912CC8CE0}"/>
              </a:ext>
            </a:extLst>
          </p:cNvPr>
          <p:cNvSpPr txBox="1"/>
          <p:nvPr/>
        </p:nvSpPr>
        <p:spPr>
          <a:xfrm>
            <a:off x="9245670" y="396280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576154-7B87-6C66-48F1-675FDC78283B}"/>
              </a:ext>
            </a:extLst>
          </p:cNvPr>
          <p:cNvSpPr txBox="1"/>
          <p:nvPr/>
        </p:nvSpPr>
        <p:spPr>
          <a:xfrm flipV="1">
            <a:off x="10126489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90A8A43-640B-7E15-24FE-B4A211808596}"/>
              </a:ext>
            </a:extLst>
          </p:cNvPr>
          <p:cNvSpPr txBox="1"/>
          <p:nvPr/>
        </p:nvSpPr>
        <p:spPr>
          <a:xfrm flipV="1">
            <a:off x="9195057" y="4334404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188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147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Alby</dc:creator>
  <cp:lastModifiedBy>Rene Alby</cp:lastModifiedBy>
  <cp:revision>4</cp:revision>
  <dcterms:created xsi:type="dcterms:W3CDTF">2023-04-08T10:56:10Z</dcterms:created>
  <dcterms:modified xsi:type="dcterms:W3CDTF">2023-05-14T08:31:26Z</dcterms:modified>
</cp:coreProperties>
</file>